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BEF2F7-5D26-C9BD-08B7-E0D816C62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1A152FB-6EFC-F6DE-95DD-EDF4D0A20B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F23D4D-76AD-029A-9C81-33DF8BB23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2A36F-1C9C-4771-B09A-CF82368C50E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F3A859-A314-CCA3-C637-F91EF740D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CD3142-2483-4E73-5515-19FDDF33C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7555F-C8D3-4553-B93F-618A8AE69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06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4C493F-4852-FA90-CC0D-22F7C629F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C73EE38-BAA8-C34F-38CC-2F5F7FAE2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C07FB0A-1A48-BFD9-ACF7-0A95F923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2A36F-1C9C-4771-B09A-CF82368C50E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AD9114-4925-2AD1-C5DF-044B542A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A5966F-F3A1-6C53-C0EB-3A98B6F5C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7555F-C8D3-4553-B93F-618A8AE69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46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5E414A0-A1A6-CB84-AEEA-68D2A076B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834FE8B-16A2-EE62-A712-2D440A744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C9AFE8-EF65-DAC2-2340-A03FFE79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2A36F-1C9C-4771-B09A-CF82368C50E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310523-E126-C583-6014-A87F82AB7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9B8093-B144-A3EE-0425-40C9E4054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7555F-C8D3-4553-B93F-618A8AE69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93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B34ADB-0885-5077-33AB-7307E1C7C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7B19B0-6AA0-8EE4-F1B0-1FC8B66C9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79BD14-BBD9-F886-C812-DAA83E886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2A36F-1C9C-4771-B09A-CF82368C50E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D1DA22-C5CE-1300-E98D-E209D2B5A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238B38-C76D-D76B-F328-9C8F1771C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7555F-C8D3-4553-B93F-618A8AE69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80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C52774-15DA-AA49-64EB-3C9462DB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70A8341-2555-BE09-07D4-B32184C4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023520-EC0C-6FDD-5E71-2C769E44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2A36F-1C9C-4771-B09A-CF82368C50E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66CED2-F9B1-52DC-188F-744587DA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A8F3B2-3842-E731-8971-7852F4DEA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7555F-C8D3-4553-B93F-618A8AE69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18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C0915C-73F2-640D-FFE9-4E7A3EA4A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8FCD66-165D-4130-F7FB-832C3FB82F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53F9293-53CB-6FF2-3839-924FD94BB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3C0B553-DA43-C316-8440-5CE49310C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2A36F-1C9C-4771-B09A-CF82368C50E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E0ACB74-C2D2-EAD4-35F3-50BE569C2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77CB048-D469-5D6A-F5B5-CDE51A738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7555F-C8D3-4553-B93F-618A8AE69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A0E0EF-3214-91A2-F5D3-5245E694C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2D45DC6-18E1-3E5C-C960-5B087E9B8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9D1AE5A-8249-4B35-43A1-233C03E30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369DA79-A8AA-5138-0300-1F83E3A11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4931C80-E5DC-EAB9-8A79-CB366CBA10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6449F80-F934-2223-DB7A-04E03525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2A36F-1C9C-4771-B09A-CF82368C50E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01B722B-CEA5-ADC9-314E-A15BB6F0E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2C7FAD9-34BB-6022-52CE-DA8670CD1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7555F-C8D3-4553-B93F-618A8AE69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15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77BD6E-1C2E-B395-CE13-47CEEAA9B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769B2DE-B149-AE42-B3E0-D2E0BA948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2A36F-1C9C-4771-B09A-CF82368C50E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0DAF90F-A3C2-114D-0AB4-AC01EB7FE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4E85C04-2917-D212-946A-C1A305314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7555F-C8D3-4553-B93F-618A8AE69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80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58AB51A-959E-A3E8-9572-40A3B286A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2A36F-1C9C-4771-B09A-CF82368C50E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CA8C4BC-B8F6-58F2-E749-339BCCA80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E3419C1-1980-467F-1D73-2E5719117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7555F-C8D3-4553-B93F-618A8AE69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14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A98B19-7652-FB0F-EABB-2652B5250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A641D7-E6CC-A496-0B74-4C4088615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03F6578-2E26-BC82-A6F0-67EE243F98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89ABF09-4B1E-E780-B09F-FD5F46C3A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2A36F-1C9C-4771-B09A-CF82368C50E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379844-7065-F1F6-65D4-465AC393B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0D5A508-5B00-F5FE-98AF-9C7B51DD6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7555F-C8D3-4553-B93F-618A8AE69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45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20EF4C-A20C-C668-DBDC-131F56BEF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1D1D686-EF8F-4B06-53FF-02DD3713CA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875787D-28EB-83F5-E6CA-095BA2722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A8B957-F51F-07AD-DA74-708DB619C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2A36F-1C9C-4771-B09A-CF82368C50E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18FCA8B-BDFB-DE49-5FB6-86BEE007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C2E012-1D35-14C0-A95A-A204B5A0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7555F-C8D3-4553-B93F-618A8AE69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78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BADBDA-2675-78A0-8F7E-070B64EA6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8B94574-36E1-172F-C19B-E0740BF1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9BD4EA-14C7-B0CB-8BE9-E4299A8D40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2A36F-1C9C-4771-B09A-CF82368C50E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84B3C57-EDDD-3DA6-D123-1EDD6770B9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DA76A3-E8F7-D784-ADEB-5A7C21DEB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7555F-C8D3-4553-B93F-618A8AE69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2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4B02F9-2BA4-1DA9-D019-BAE2BB75E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007" y="661481"/>
            <a:ext cx="6117255" cy="2379855"/>
          </a:xfrm>
        </p:spPr>
        <p:txBody>
          <a:bodyPr>
            <a:normAutofit/>
          </a:bodyPr>
          <a:lstStyle/>
          <a:p>
            <a:pPr algn="l"/>
            <a:r>
              <a:rPr lang="cs-CZ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Historical</a:t>
            </a:r>
            <a:r>
              <a:rPr 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cs-CZ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Transnational</a:t>
            </a:r>
            <a:r>
              <a:rPr 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Spaces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B2DE8BD-586D-BAD0-BB89-86D46532B4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1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Transnational History of Contemporary Europe </a:t>
            </a:r>
            <a:endParaRPr lang="cs-CZ" sz="12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Seminar</a:t>
            </a:r>
            <a:endParaRPr lang="cs-CZ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Tereza Juhászová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mapa, text, atlas&#10;&#10;Popis byl vytvořen automaticky">
            <a:extLst>
              <a:ext uri="{FF2B5EF4-FFF2-40B4-BE49-F238E27FC236}">
                <a16:creationId xmlns:a16="http://schemas.microsoft.com/office/drawing/2014/main" id="{8A7FAC1A-3356-B818-42FB-4CAD6AA87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96" r="-3" b="4329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0288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8C4CF4-D73D-CA53-555E-9A386D82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</a:t>
            </a:r>
            <a:r>
              <a:rPr lang="cs-CZ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Research</a:t>
            </a:r>
            <a:r>
              <a:rPr lang="cs-CZ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cs-CZ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Transnational</a:t>
            </a:r>
            <a:r>
              <a:rPr lang="cs-CZ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Space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43C519-11DC-C9E9-440B-A7125FC9F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Illuminating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processes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production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spaces</a:t>
            </a:r>
            <a:endParaRPr lang="cs-C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Examining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cultural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practices</a:t>
            </a:r>
            <a:endParaRPr lang="cs-C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Identifying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differences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relations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co-existence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spatial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representations</a:t>
            </a:r>
            <a:endParaRPr lang="cs-C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bserving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spatialization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localization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relations </a:t>
            </a:r>
          </a:p>
          <a:p>
            <a:pPr>
              <a:lnSpc>
                <a:spcPct val="150000"/>
              </a:lnSpc>
            </a:pPr>
            <a:r>
              <a:rPr lang="cs-CZ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nalysing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spatial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self-representations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configurations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groups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societies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well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consequences</a:t>
            </a:r>
            <a:endParaRPr lang="cs-C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1200" b="0" i="0" dirty="0" err="1">
                <a:solidFill>
                  <a:srgbClr val="1D2125"/>
                </a:solidFill>
                <a:effectLst/>
                <a:latin typeface="-apple-system"/>
              </a:rPr>
              <a:t>Ángel</a:t>
            </a:r>
            <a:r>
              <a:rPr lang="cs-CZ" sz="1200" b="0" i="0" dirty="0">
                <a:solidFill>
                  <a:srgbClr val="1D2125"/>
                </a:solidFill>
                <a:effectLst/>
                <a:latin typeface="-apple-system"/>
              </a:rPr>
              <a:t> </a:t>
            </a:r>
            <a:r>
              <a:rPr lang="cs-CZ" sz="1200" b="0" i="0" dirty="0" err="1">
                <a:solidFill>
                  <a:srgbClr val="1D2125"/>
                </a:solidFill>
                <a:effectLst/>
                <a:latin typeface="-apple-system"/>
              </a:rPr>
              <a:t>Alcalde</a:t>
            </a:r>
            <a:r>
              <a:rPr lang="cs-CZ" sz="1200" b="0" i="0" dirty="0">
                <a:solidFill>
                  <a:srgbClr val="1D2125"/>
                </a:solidFill>
                <a:effectLst/>
                <a:latin typeface="-apple-system"/>
              </a:rPr>
              <a:t>, “</a:t>
            </a:r>
            <a:r>
              <a:rPr lang="cs-CZ" sz="1200" b="0" i="0" dirty="0" err="1">
                <a:solidFill>
                  <a:srgbClr val="1D2125"/>
                </a:solidFill>
                <a:effectLst/>
                <a:latin typeface="-apple-system"/>
              </a:rPr>
              <a:t>Spatializing</a:t>
            </a:r>
            <a:r>
              <a:rPr lang="cs-CZ" sz="1200" b="0" i="0" dirty="0">
                <a:solidFill>
                  <a:srgbClr val="1D2125"/>
                </a:solidFill>
                <a:effectLst/>
                <a:latin typeface="-apple-system"/>
              </a:rPr>
              <a:t> </a:t>
            </a:r>
            <a:r>
              <a:rPr lang="cs-CZ" sz="1200" b="0" i="0" dirty="0" err="1">
                <a:solidFill>
                  <a:srgbClr val="1D2125"/>
                </a:solidFill>
                <a:effectLst/>
                <a:latin typeface="-apple-system"/>
              </a:rPr>
              <a:t>Transnational</a:t>
            </a:r>
            <a:r>
              <a:rPr lang="cs-CZ" sz="1200" b="0" i="0" dirty="0">
                <a:solidFill>
                  <a:srgbClr val="1D2125"/>
                </a:solidFill>
                <a:effectLst/>
                <a:latin typeface="-apple-system"/>
              </a:rPr>
              <a:t> </a:t>
            </a:r>
            <a:r>
              <a:rPr lang="cs-CZ" sz="1200" b="0" i="0" dirty="0" err="1">
                <a:solidFill>
                  <a:srgbClr val="1D2125"/>
                </a:solidFill>
                <a:effectLst/>
                <a:latin typeface="-apple-system"/>
              </a:rPr>
              <a:t>History</a:t>
            </a:r>
            <a:r>
              <a:rPr lang="cs-CZ" sz="1200" b="0" i="0" dirty="0">
                <a:solidFill>
                  <a:srgbClr val="1D2125"/>
                </a:solidFill>
                <a:effectLst/>
                <a:latin typeface="-apple-system"/>
              </a:rPr>
              <a:t>: </a:t>
            </a:r>
            <a:r>
              <a:rPr lang="cs-CZ" sz="1200" b="0" i="0" dirty="0" err="1">
                <a:solidFill>
                  <a:srgbClr val="1D2125"/>
                </a:solidFill>
                <a:effectLst/>
                <a:latin typeface="-apple-system"/>
              </a:rPr>
              <a:t>European</a:t>
            </a:r>
            <a:r>
              <a:rPr lang="cs-CZ" sz="1200" b="0" i="0" dirty="0">
                <a:solidFill>
                  <a:srgbClr val="1D2125"/>
                </a:solidFill>
                <a:effectLst/>
                <a:latin typeface="-apple-system"/>
              </a:rPr>
              <a:t> </a:t>
            </a:r>
            <a:r>
              <a:rPr lang="cs-CZ" sz="1200" b="0" i="0" dirty="0" err="1">
                <a:solidFill>
                  <a:srgbClr val="1D2125"/>
                </a:solidFill>
                <a:effectLst/>
                <a:latin typeface="-apple-system"/>
              </a:rPr>
              <a:t>Spaces</a:t>
            </a:r>
            <a:r>
              <a:rPr lang="cs-CZ" sz="1200" b="0" i="0" dirty="0">
                <a:solidFill>
                  <a:srgbClr val="1D2125"/>
                </a:solidFill>
                <a:effectLst/>
                <a:latin typeface="-apple-system"/>
              </a:rPr>
              <a:t> and </a:t>
            </a:r>
            <a:r>
              <a:rPr lang="cs-CZ" sz="1200" b="0" i="0" dirty="0" err="1">
                <a:solidFill>
                  <a:srgbClr val="1D2125"/>
                </a:solidFill>
                <a:effectLst/>
                <a:latin typeface="-apple-system"/>
              </a:rPr>
              <a:t>Territories</a:t>
            </a:r>
            <a:r>
              <a:rPr lang="cs-CZ" sz="1200" b="0" i="0" dirty="0">
                <a:solidFill>
                  <a:srgbClr val="1D2125"/>
                </a:solidFill>
                <a:effectLst/>
                <a:latin typeface="-apple-system"/>
              </a:rPr>
              <a:t>,” </a:t>
            </a:r>
            <a:r>
              <a:rPr lang="cs-CZ" sz="1200" b="0" i="1" dirty="0" err="1">
                <a:solidFill>
                  <a:srgbClr val="1D2125"/>
                </a:solidFill>
                <a:effectLst/>
                <a:latin typeface="-apple-system"/>
              </a:rPr>
              <a:t>European</a:t>
            </a:r>
            <a:r>
              <a:rPr lang="cs-CZ" sz="1200" b="0" i="1" dirty="0">
                <a:solidFill>
                  <a:srgbClr val="1D2125"/>
                </a:solidFill>
                <a:effectLst/>
                <a:latin typeface="-apple-system"/>
              </a:rPr>
              <a:t> </a:t>
            </a:r>
            <a:r>
              <a:rPr lang="cs-CZ" sz="1200" b="0" i="1" dirty="0" err="1">
                <a:solidFill>
                  <a:srgbClr val="1D2125"/>
                </a:solidFill>
                <a:effectLst/>
                <a:latin typeface="-apple-system"/>
              </a:rPr>
              <a:t>Review</a:t>
            </a:r>
            <a:r>
              <a:rPr lang="cs-CZ" sz="1200" b="0" i="1" dirty="0">
                <a:solidFill>
                  <a:srgbClr val="1D2125"/>
                </a:solidFill>
                <a:effectLst/>
                <a:latin typeface="-apple-system"/>
              </a:rPr>
              <a:t> </a:t>
            </a:r>
            <a:r>
              <a:rPr lang="cs-CZ" sz="1200" b="0" i="1" dirty="0" err="1">
                <a:solidFill>
                  <a:srgbClr val="1D2125"/>
                </a:solidFill>
                <a:effectLst/>
                <a:latin typeface="-apple-system"/>
              </a:rPr>
              <a:t>of</a:t>
            </a:r>
            <a:r>
              <a:rPr lang="cs-CZ" sz="1200" b="0" i="1" dirty="0">
                <a:solidFill>
                  <a:srgbClr val="1D2125"/>
                </a:solidFill>
                <a:effectLst/>
                <a:latin typeface="-apple-system"/>
              </a:rPr>
              <a:t> </a:t>
            </a:r>
            <a:r>
              <a:rPr lang="cs-CZ" sz="1200" b="0" i="1" dirty="0" err="1">
                <a:solidFill>
                  <a:srgbClr val="1D2125"/>
                </a:solidFill>
                <a:effectLst/>
                <a:latin typeface="-apple-system"/>
              </a:rPr>
              <a:t>History</a:t>
            </a:r>
            <a:r>
              <a:rPr lang="cs-CZ" sz="1200" b="0" i="1" dirty="0">
                <a:solidFill>
                  <a:srgbClr val="1D2125"/>
                </a:solidFill>
                <a:effectLst/>
                <a:latin typeface="-apple-system"/>
              </a:rPr>
              <a:t>: Revue </a:t>
            </a:r>
            <a:r>
              <a:rPr lang="cs-CZ" sz="1200" b="0" i="1" dirty="0" err="1">
                <a:solidFill>
                  <a:srgbClr val="1D2125"/>
                </a:solidFill>
                <a:effectLst/>
                <a:latin typeface="-apple-system"/>
              </a:rPr>
              <a:t>Européenne</a:t>
            </a:r>
            <a:r>
              <a:rPr lang="cs-CZ" sz="1200" b="0" i="1" dirty="0">
                <a:solidFill>
                  <a:srgbClr val="1D2125"/>
                </a:solidFill>
                <a:effectLst/>
                <a:latin typeface="-apple-system"/>
              </a:rPr>
              <a:t> </a:t>
            </a:r>
            <a:r>
              <a:rPr lang="cs-CZ" sz="1200" b="0" i="1" dirty="0" err="1">
                <a:solidFill>
                  <a:srgbClr val="1D2125"/>
                </a:solidFill>
                <a:effectLst/>
                <a:latin typeface="-apple-system"/>
              </a:rPr>
              <a:t>d’histoire</a:t>
            </a:r>
            <a:r>
              <a:rPr lang="cs-CZ" sz="1200" b="0" i="0" dirty="0">
                <a:solidFill>
                  <a:srgbClr val="1D2125"/>
                </a:solidFill>
                <a:effectLst/>
                <a:latin typeface="-apple-system"/>
              </a:rPr>
              <a:t> 25, no. 3–4 (July 4, 2018): 559.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36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8C4CF4-D73D-CA53-555E-9A386D82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</a:t>
            </a:r>
            <a:r>
              <a:rPr lang="cs-CZ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Research</a:t>
            </a:r>
            <a:r>
              <a:rPr lang="cs-CZ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cs-CZ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Transnational</a:t>
            </a:r>
            <a:r>
              <a:rPr lang="cs-CZ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Space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43C519-11DC-C9E9-440B-A7125FC9F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Spatial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dynamics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(emergence,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change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dissolution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spaces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</a:p>
          <a:p>
            <a:pPr>
              <a:lnSpc>
                <a:spcPct val="150000"/>
              </a:lnSpc>
            </a:pPr>
            <a:r>
              <a:rPr lang="cs-CZ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patial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perceptions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including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memories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representations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mental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maps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patial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practices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uses</a:t>
            </a:r>
            <a:endParaRPr lang="cs-C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1200" b="0" i="0" dirty="0" err="1">
                <a:solidFill>
                  <a:srgbClr val="1D2125"/>
                </a:solidFill>
                <a:effectLst/>
                <a:latin typeface="-apple-system"/>
              </a:rPr>
              <a:t>Ángel</a:t>
            </a:r>
            <a:r>
              <a:rPr lang="cs-CZ" sz="1200" b="0" i="0" dirty="0">
                <a:solidFill>
                  <a:srgbClr val="1D2125"/>
                </a:solidFill>
                <a:effectLst/>
                <a:latin typeface="-apple-system"/>
              </a:rPr>
              <a:t> </a:t>
            </a:r>
            <a:r>
              <a:rPr lang="cs-CZ" sz="1200" b="0" i="0" dirty="0" err="1">
                <a:solidFill>
                  <a:srgbClr val="1D2125"/>
                </a:solidFill>
                <a:effectLst/>
                <a:latin typeface="-apple-system"/>
              </a:rPr>
              <a:t>Alcalde</a:t>
            </a:r>
            <a:r>
              <a:rPr lang="cs-CZ" sz="1200" b="0" i="0" dirty="0">
                <a:solidFill>
                  <a:srgbClr val="1D2125"/>
                </a:solidFill>
                <a:effectLst/>
                <a:latin typeface="-apple-system"/>
              </a:rPr>
              <a:t>, “</a:t>
            </a:r>
            <a:r>
              <a:rPr lang="cs-CZ" sz="1200" b="0" i="0" dirty="0" err="1">
                <a:solidFill>
                  <a:srgbClr val="1D2125"/>
                </a:solidFill>
                <a:effectLst/>
                <a:latin typeface="-apple-system"/>
              </a:rPr>
              <a:t>Spatializing</a:t>
            </a:r>
            <a:r>
              <a:rPr lang="cs-CZ" sz="1200" b="0" i="0" dirty="0">
                <a:solidFill>
                  <a:srgbClr val="1D2125"/>
                </a:solidFill>
                <a:effectLst/>
                <a:latin typeface="-apple-system"/>
              </a:rPr>
              <a:t> </a:t>
            </a:r>
            <a:r>
              <a:rPr lang="cs-CZ" sz="1200" b="0" i="0" dirty="0" err="1">
                <a:solidFill>
                  <a:srgbClr val="1D2125"/>
                </a:solidFill>
                <a:effectLst/>
                <a:latin typeface="-apple-system"/>
              </a:rPr>
              <a:t>Transnational</a:t>
            </a:r>
            <a:r>
              <a:rPr lang="cs-CZ" sz="1200" b="0" i="0" dirty="0">
                <a:solidFill>
                  <a:srgbClr val="1D2125"/>
                </a:solidFill>
                <a:effectLst/>
                <a:latin typeface="-apple-system"/>
              </a:rPr>
              <a:t> </a:t>
            </a:r>
            <a:r>
              <a:rPr lang="cs-CZ" sz="1200" b="0" i="0" dirty="0" err="1">
                <a:solidFill>
                  <a:srgbClr val="1D2125"/>
                </a:solidFill>
                <a:effectLst/>
                <a:latin typeface="-apple-system"/>
              </a:rPr>
              <a:t>History</a:t>
            </a:r>
            <a:r>
              <a:rPr lang="cs-CZ" sz="1200" b="0" i="0" dirty="0">
                <a:solidFill>
                  <a:srgbClr val="1D2125"/>
                </a:solidFill>
                <a:effectLst/>
                <a:latin typeface="-apple-system"/>
              </a:rPr>
              <a:t>: </a:t>
            </a:r>
            <a:r>
              <a:rPr lang="cs-CZ" sz="1200" b="0" i="0" dirty="0" err="1">
                <a:solidFill>
                  <a:srgbClr val="1D2125"/>
                </a:solidFill>
                <a:effectLst/>
                <a:latin typeface="-apple-system"/>
              </a:rPr>
              <a:t>European</a:t>
            </a:r>
            <a:r>
              <a:rPr lang="cs-CZ" sz="1200" b="0" i="0" dirty="0">
                <a:solidFill>
                  <a:srgbClr val="1D2125"/>
                </a:solidFill>
                <a:effectLst/>
                <a:latin typeface="-apple-system"/>
              </a:rPr>
              <a:t> </a:t>
            </a:r>
            <a:r>
              <a:rPr lang="cs-CZ" sz="1200" b="0" i="0" dirty="0" err="1">
                <a:solidFill>
                  <a:srgbClr val="1D2125"/>
                </a:solidFill>
                <a:effectLst/>
                <a:latin typeface="-apple-system"/>
              </a:rPr>
              <a:t>Spaces</a:t>
            </a:r>
            <a:r>
              <a:rPr lang="cs-CZ" sz="1200" b="0" i="0" dirty="0">
                <a:solidFill>
                  <a:srgbClr val="1D2125"/>
                </a:solidFill>
                <a:effectLst/>
                <a:latin typeface="-apple-system"/>
              </a:rPr>
              <a:t> and </a:t>
            </a:r>
            <a:r>
              <a:rPr lang="cs-CZ" sz="1200" b="0" i="0" dirty="0" err="1">
                <a:solidFill>
                  <a:srgbClr val="1D2125"/>
                </a:solidFill>
                <a:effectLst/>
                <a:latin typeface="-apple-system"/>
              </a:rPr>
              <a:t>Territories</a:t>
            </a:r>
            <a:r>
              <a:rPr lang="cs-CZ" sz="1200" b="0" i="0" dirty="0">
                <a:solidFill>
                  <a:srgbClr val="1D2125"/>
                </a:solidFill>
                <a:effectLst/>
                <a:latin typeface="-apple-system"/>
              </a:rPr>
              <a:t>,” </a:t>
            </a:r>
            <a:r>
              <a:rPr lang="cs-CZ" sz="1200" b="0" i="1" dirty="0" err="1">
                <a:solidFill>
                  <a:srgbClr val="1D2125"/>
                </a:solidFill>
                <a:effectLst/>
                <a:latin typeface="-apple-system"/>
              </a:rPr>
              <a:t>European</a:t>
            </a:r>
            <a:r>
              <a:rPr lang="cs-CZ" sz="1200" b="0" i="1" dirty="0">
                <a:solidFill>
                  <a:srgbClr val="1D2125"/>
                </a:solidFill>
                <a:effectLst/>
                <a:latin typeface="-apple-system"/>
              </a:rPr>
              <a:t> </a:t>
            </a:r>
            <a:r>
              <a:rPr lang="cs-CZ" sz="1200" b="0" i="1" dirty="0" err="1">
                <a:solidFill>
                  <a:srgbClr val="1D2125"/>
                </a:solidFill>
                <a:effectLst/>
                <a:latin typeface="-apple-system"/>
              </a:rPr>
              <a:t>Review</a:t>
            </a:r>
            <a:r>
              <a:rPr lang="cs-CZ" sz="1200" b="0" i="1" dirty="0">
                <a:solidFill>
                  <a:srgbClr val="1D2125"/>
                </a:solidFill>
                <a:effectLst/>
                <a:latin typeface="-apple-system"/>
              </a:rPr>
              <a:t> </a:t>
            </a:r>
            <a:r>
              <a:rPr lang="cs-CZ" sz="1200" b="0" i="1" dirty="0" err="1">
                <a:solidFill>
                  <a:srgbClr val="1D2125"/>
                </a:solidFill>
                <a:effectLst/>
                <a:latin typeface="-apple-system"/>
              </a:rPr>
              <a:t>of</a:t>
            </a:r>
            <a:r>
              <a:rPr lang="cs-CZ" sz="1200" b="0" i="1" dirty="0">
                <a:solidFill>
                  <a:srgbClr val="1D2125"/>
                </a:solidFill>
                <a:effectLst/>
                <a:latin typeface="-apple-system"/>
              </a:rPr>
              <a:t> </a:t>
            </a:r>
            <a:r>
              <a:rPr lang="cs-CZ" sz="1200" b="0" i="1" dirty="0" err="1">
                <a:solidFill>
                  <a:srgbClr val="1D2125"/>
                </a:solidFill>
                <a:effectLst/>
                <a:latin typeface="-apple-system"/>
              </a:rPr>
              <a:t>History</a:t>
            </a:r>
            <a:r>
              <a:rPr lang="cs-CZ" sz="1200" b="0" i="1" dirty="0">
                <a:solidFill>
                  <a:srgbClr val="1D2125"/>
                </a:solidFill>
                <a:effectLst/>
                <a:latin typeface="-apple-system"/>
              </a:rPr>
              <a:t>: Revue </a:t>
            </a:r>
            <a:r>
              <a:rPr lang="cs-CZ" sz="1200" b="0" i="1" dirty="0" err="1">
                <a:solidFill>
                  <a:srgbClr val="1D2125"/>
                </a:solidFill>
                <a:effectLst/>
                <a:latin typeface="-apple-system"/>
              </a:rPr>
              <a:t>Européenne</a:t>
            </a:r>
            <a:r>
              <a:rPr lang="cs-CZ" sz="1200" b="0" i="1" dirty="0">
                <a:solidFill>
                  <a:srgbClr val="1D2125"/>
                </a:solidFill>
                <a:effectLst/>
                <a:latin typeface="-apple-system"/>
              </a:rPr>
              <a:t> </a:t>
            </a:r>
            <a:r>
              <a:rPr lang="cs-CZ" sz="1200" b="0" i="1" dirty="0" err="1">
                <a:solidFill>
                  <a:srgbClr val="1D2125"/>
                </a:solidFill>
                <a:effectLst/>
                <a:latin typeface="-apple-system"/>
              </a:rPr>
              <a:t>d’histoire</a:t>
            </a:r>
            <a:r>
              <a:rPr lang="cs-CZ" sz="1200" b="0" i="0" dirty="0">
                <a:solidFill>
                  <a:srgbClr val="1D2125"/>
                </a:solidFill>
                <a:effectLst/>
                <a:latin typeface="-apple-system"/>
              </a:rPr>
              <a:t> 25, no. 3–4 (July 4, 2018): 559.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370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CD6DB17-A9AA-9587-4A37-6C6288237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087"/>
            <a:ext cx="12192000" cy="599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42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73A2C86-9E79-3983-CE6E-BC74D028A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213" y="0"/>
            <a:ext cx="9035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73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D100D93-F534-6326-F1E5-C0B153B3E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54" y="0"/>
            <a:ext cx="10074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84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0D0F4BC-99EA-1242-9E74-17B7FB1E2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695" y="0"/>
            <a:ext cx="8282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09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, atlas, Písmo&#10;&#10;Popis byl vytvořen automaticky">
            <a:extLst>
              <a:ext uri="{FF2B5EF4-FFF2-40B4-BE49-F238E27FC236}">
                <a16:creationId xmlns:a16="http://schemas.microsoft.com/office/drawing/2014/main" id="{20315E51-6883-DED1-5A59-90DA7B275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06" y="300341"/>
            <a:ext cx="8508460" cy="558367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366F9C5-FF07-EC30-6061-A19EDB0615F7}"/>
              </a:ext>
            </a:extLst>
          </p:cNvPr>
          <p:cNvSpPr txBox="1"/>
          <p:nvPr/>
        </p:nvSpPr>
        <p:spPr>
          <a:xfrm>
            <a:off x="2065506" y="6188327"/>
            <a:ext cx="1012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https://encyclopedia.ushmm.org/content/en/gallery/czechoslovakia-maps</a:t>
            </a:r>
          </a:p>
        </p:txBody>
      </p:sp>
    </p:spTree>
    <p:extLst>
      <p:ext uri="{BB962C8B-B14F-4D97-AF65-F5344CB8AC3E}">
        <p14:creationId xmlns:p14="http://schemas.microsoft.com/office/powerpoint/2010/main" val="3686584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, text, atlas&#10;&#10;Popis byl vytvořen automaticky">
            <a:extLst>
              <a:ext uri="{FF2B5EF4-FFF2-40B4-BE49-F238E27FC236}">
                <a16:creationId xmlns:a16="http://schemas.microsoft.com/office/drawing/2014/main" id="{FB70279A-1288-D5CB-2D42-8AAA149A1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90" y="476655"/>
            <a:ext cx="8065620" cy="529306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8DDCBA6-8B66-F54A-5B66-06F189677F4E}"/>
              </a:ext>
            </a:extLst>
          </p:cNvPr>
          <p:cNvSpPr txBox="1"/>
          <p:nvPr/>
        </p:nvSpPr>
        <p:spPr>
          <a:xfrm>
            <a:off x="2488890" y="6069900"/>
            <a:ext cx="9046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https://encyclopedia.ushmm.org/content/en/gallery/czechoslovakia-maps</a:t>
            </a:r>
          </a:p>
        </p:txBody>
      </p:sp>
    </p:spTree>
    <p:extLst>
      <p:ext uri="{BB962C8B-B14F-4D97-AF65-F5344CB8AC3E}">
        <p14:creationId xmlns:p14="http://schemas.microsoft.com/office/powerpoint/2010/main" val="9313951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Words>190</Words>
  <Application>Microsoft Office PowerPoint</Application>
  <PresentationFormat>Širokoúhlá obrazovka</PresentationFormat>
  <Paragraphs>21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5" baseType="lpstr">
      <vt:lpstr>-apple-system</vt:lpstr>
      <vt:lpstr>Arial</vt:lpstr>
      <vt:lpstr>Calibri</vt:lpstr>
      <vt:lpstr>Calibri Light</vt:lpstr>
      <vt:lpstr>Times New Roman</vt:lpstr>
      <vt:lpstr>Motiv Office</vt:lpstr>
      <vt:lpstr>Historical Research on Transnational Spaces</vt:lpstr>
      <vt:lpstr>Historical Research On Transnational Space</vt:lpstr>
      <vt:lpstr>Historical Research On Transnational Space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Historical Research on Transnational Spaces</dc:title>
  <dc:creator>Tereza Juhászová</dc:creator>
  <cp:lastModifiedBy>Tereza Juhászová</cp:lastModifiedBy>
  <cp:revision>2</cp:revision>
  <dcterms:created xsi:type="dcterms:W3CDTF">2023-10-11T08:12:28Z</dcterms:created>
  <dcterms:modified xsi:type="dcterms:W3CDTF">2023-10-11T08:34:38Z</dcterms:modified>
</cp:coreProperties>
</file>