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27305"/>
      </p:ext>
    </p:extLst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274320"/>
      </p:ext>
    </p:extLst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493038"/>
      </p:ext>
    </p:extLst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92776"/>
      </p:ext>
    </p:extLst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00884"/>
      </p:ext>
    </p:extLst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7309"/>
      </p:ext>
    </p:extLst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68901"/>
      </p:ext>
    </p:extLst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065429"/>
      </p:ext>
    </p:extLst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333376"/>
      </p:ext>
    </p:extLst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97113"/>
      </p:ext>
    </p:extLst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952304"/>
      </p:ext>
    </p:extLst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3C5D86-8D02-48C4-B2A6-6B522E268B5F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274558-C468-4AA1-B9CB-35361C3D77B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4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 dir="ru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55503"/>
          </a:xfrm>
        </p:spPr>
        <p:txBody>
          <a:bodyPr/>
          <a:lstStyle/>
          <a:p>
            <a:r>
              <a:rPr lang="cs-CZ" dirty="0"/>
              <a:t>Polský romantismus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570006"/>
      </p:ext>
    </p:extLst>
  </p:cSld>
  <p:clrMapOvr>
    <a:masterClrMapping/>
  </p:clrMapOvr>
  <p:transition spd="slow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936104"/>
          </a:xfrm>
        </p:spPr>
        <p:txBody>
          <a:bodyPr>
            <a:noAutofit/>
          </a:bodyPr>
          <a:lstStyle/>
          <a:p>
            <a:r>
              <a:rPr lang="pl-PL" sz="3300" dirty="0"/>
              <a:t>Seweryn Goszczyński: </a:t>
            </a:r>
            <a:r>
              <a:rPr lang="pl-PL" sz="3300" i="1" dirty="0"/>
              <a:t>Zamek kaniowski </a:t>
            </a:r>
            <a:r>
              <a:rPr lang="pl-PL" sz="2600" dirty="0"/>
              <a:t>(1828)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4967064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 err="1">
                <a:solidFill>
                  <a:schemeClr val="tx1"/>
                </a:solidFill>
              </a:rPr>
              <a:t>Seweryn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>
                <a:solidFill>
                  <a:schemeClr val="tx1"/>
                </a:solidFill>
              </a:rPr>
              <a:t>Goszczyński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(1801–1876)</a:t>
            </a:r>
          </a:p>
          <a:p>
            <a:r>
              <a:rPr lang="cs-CZ" sz="2200" dirty="0">
                <a:solidFill>
                  <a:schemeClr val="tx1"/>
                </a:solidFill>
              </a:rPr>
              <a:t>tzv. černý romantismus („ukrajinská škola polského romantismu“)</a:t>
            </a:r>
          </a:p>
          <a:p>
            <a:r>
              <a:rPr lang="cs-CZ" sz="2200" dirty="0">
                <a:solidFill>
                  <a:schemeClr val="tx1"/>
                </a:solidFill>
              </a:rPr>
              <a:t>1828: veršovaný román </a:t>
            </a:r>
            <a:r>
              <a:rPr lang="cs-CZ" sz="2200" i="1" dirty="0" err="1">
                <a:solidFill>
                  <a:schemeClr val="tx1"/>
                </a:solidFill>
              </a:rPr>
              <a:t>Zamek</a:t>
            </a:r>
            <a:r>
              <a:rPr lang="cs-CZ" sz="2200" i="1" dirty="0">
                <a:solidFill>
                  <a:schemeClr val="tx1"/>
                </a:solidFill>
              </a:rPr>
              <a:t> </a:t>
            </a:r>
            <a:r>
              <a:rPr lang="cs-CZ" sz="2200" i="1" dirty="0" err="1">
                <a:solidFill>
                  <a:schemeClr val="tx1"/>
                </a:solidFill>
              </a:rPr>
              <a:t>kaniowski</a:t>
            </a:r>
            <a:endParaRPr lang="cs-CZ" sz="2200" i="1" dirty="0">
              <a:solidFill>
                <a:schemeClr val="tx1"/>
              </a:solidFill>
            </a:endParaRPr>
          </a:p>
          <a:p>
            <a:r>
              <a:rPr lang="cs-CZ" sz="2200" dirty="0">
                <a:solidFill>
                  <a:schemeClr val="tx1"/>
                </a:solidFill>
              </a:rPr>
              <a:t>téma: vystoupení ruských kozáků a sedláků proti polské šlechtě, Židům a katolické církvi = tzv. </a:t>
            </a:r>
            <a:r>
              <a:rPr lang="cs-CZ" sz="2200" dirty="0" err="1">
                <a:solidFill>
                  <a:schemeClr val="tx1"/>
                </a:solidFill>
              </a:rPr>
              <a:t>koliszczyzna</a:t>
            </a:r>
            <a:r>
              <a:rPr lang="cs-CZ" sz="2200" dirty="0">
                <a:solidFill>
                  <a:schemeClr val="tx1"/>
                </a:solidFill>
              </a:rPr>
              <a:t> (léto 1768)</a:t>
            </a:r>
          </a:p>
          <a:p>
            <a:r>
              <a:rPr lang="cs-CZ" sz="2200" dirty="0">
                <a:solidFill>
                  <a:schemeClr val="tx1"/>
                </a:solidFill>
              </a:rPr>
              <a:t>česky: 1871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92" y="3532480"/>
            <a:ext cx="2391990" cy="32347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25" y="3715660"/>
            <a:ext cx="1967527" cy="29034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3544"/>
            <a:ext cx="1944216" cy="342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886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cs-CZ" sz="4000" dirty="0"/>
              <a:t>Literární žánry polského romantismu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Balada</a:t>
            </a:r>
          </a:p>
          <a:p>
            <a:r>
              <a:rPr lang="cs-CZ" dirty="0">
                <a:solidFill>
                  <a:schemeClr val="tx1"/>
                </a:solidFill>
              </a:rPr>
              <a:t>kratší veršovaný lyricko-epický či epický žánr; téma: neobyčejná události, prožitek apod. (zázračné či tajemné motivy – „nadpřirozeno“ zasahuje do osudů člověka), ponurý děj a tragický závěr</a:t>
            </a:r>
          </a:p>
          <a:p>
            <a:r>
              <a:rPr lang="cs-CZ" dirty="0">
                <a:solidFill>
                  <a:schemeClr val="tx1"/>
                </a:solidFill>
              </a:rPr>
              <a:t>lidová X umělá balada</a:t>
            </a:r>
          </a:p>
          <a:p>
            <a:r>
              <a:rPr lang="cs-CZ" dirty="0">
                <a:solidFill>
                  <a:schemeClr val="tx1"/>
                </a:solidFill>
              </a:rPr>
              <a:t>v romantismu až programový charakter (Mickiewiczova </a:t>
            </a:r>
            <a:r>
              <a:rPr lang="cs-CZ" i="1" dirty="0" err="1">
                <a:solidFill>
                  <a:schemeClr val="tx1"/>
                </a:solidFill>
              </a:rPr>
              <a:t>Romantyczność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dříve: tzv. duma – slovanská (ukrajinská) epická melancholicko-sentimentální balada</a:t>
            </a:r>
          </a:p>
          <a:p>
            <a:r>
              <a:rPr lang="cs-CZ" dirty="0">
                <a:solidFill>
                  <a:schemeClr val="tx1"/>
                </a:solidFill>
              </a:rPr>
              <a:t>příklady: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Adam </a:t>
            </a:r>
            <a:r>
              <a:rPr lang="cs-CZ" dirty="0" err="1">
                <a:solidFill>
                  <a:schemeClr val="tx1"/>
                </a:solidFill>
              </a:rPr>
              <a:t>Mickiewicz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i="1" dirty="0" err="1">
                <a:solidFill>
                  <a:schemeClr val="tx1"/>
                </a:solidFill>
              </a:rPr>
              <a:t>Ballady</a:t>
            </a:r>
            <a:r>
              <a:rPr lang="cs-CZ" i="1" dirty="0">
                <a:solidFill>
                  <a:schemeClr val="tx1"/>
                </a:solidFill>
              </a:rPr>
              <a:t> i </a:t>
            </a:r>
            <a:r>
              <a:rPr lang="cs-CZ" i="1" dirty="0" err="1">
                <a:solidFill>
                  <a:schemeClr val="tx1"/>
                </a:solidFill>
              </a:rPr>
              <a:t>romanse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(1822)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Jan </a:t>
            </a:r>
            <a:r>
              <a:rPr lang="cs-CZ" dirty="0" err="1">
                <a:solidFill>
                  <a:schemeClr val="tx1"/>
                </a:solidFill>
              </a:rPr>
              <a:t>Czeczot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i="1" dirty="0" err="1">
                <a:solidFill>
                  <a:schemeClr val="tx1"/>
                </a:solidFill>
              </a:rPr>
              <a:t>Świteź</a:t>
            </a:r>
            <a:r>
              <a:rPr lang="cs-CZ" dirty="0">
                <a:solidFill>
                  <a:schemeClr val="tx1"/>
                </a:solidFill>
              </a:rPr>
              <a:t> (1819)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Aleksander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Chodźko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i="1" dirty="0">
                <a:solidFill>
                  <a:schemeClr val="tx1"/>
                </a:solidFill>
              </a:rPr>
              <a:t>Maliny</a:t>
            </a:r>
            <a:r>
              <a:rPr lang="cs-CZ" dirty="0">
                <a:solidFill>
                  <a:schemeClr val="tx1"/>
                </a:solidFill>
              </a:rPr>
              <a:t> (1829)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74699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8720"/>
          </a:xfrm>
        </p:spPr>
        <p:txBody>
          <a:bodyPr/>
          <a:lstStyle/>
          <a:p>
            <a:r>
              <a:rPr lang="cs-CZ" sz="4000" dirty="0"/>
              <a:t>Literární žánry polského romantismu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Vlastenecká lyrika </a:t>
            </a:r>
            <a:r>
              <a:rPr lang="cs-CZ" dirty="0">
                <a:solidFill>
                  <a:schemeClr val="tx1"/>
                </a:solidFill>
              </a:rPr>
              <a:t>(doba listopadového povstání)</a:t>
            </a:r>
          </a:p>
          <a:p>
            <a:r>
              <a:rPr lang="cs-CZ" dirty="0">
                <a:solidFill>
                  <a:schemeClr val="tx1"/>
                </a:solidFill>
              </a:rPr>
              <a:t>1830–1831: protiruské povstání v tzv. Kongresovce</a:t>
            </a:r>
          </a:p>
          <a:p>
            <a:r>
              <a:rPr lang="cs-CZ" dirty="0">
                <a:solidFill>
                  <a:schemeClr val="tx1"/>
                </a:solidFill>
              </a:rPr>
              <a:t>po porážce povstání: změna lit. geografie polského romantismu (emigrace, cenzura, rušení institucí apod.)</a:t>
            </a:r>
          </a:p>
          <a:p>
            <a:r>
              <a:rPr lang="cs-CZ" dirty="0">
                <a:solidFill>
                  <a:schemeClr val="tx1"/>
                </a:solidFill>
              </a:rPr>
              <a:t>sílící patriotismus, národní tematika </a:t>
            </a:r>
          </a:p>
          <a:p>
            <a:r>
              <a:rPr lang="cs-CZ" dirty="0">
                <a:solidFill>
                  <a:schemeClr val="tx1"/>
                </a:solidFill>
              </a:rPr>
              <a:t>poezie tohoto období: vlastenecká lyrika, výzvy k obraně vlasti, bojovný tón</a:t>
            </a:r>
          </a:p>
          <a:p>
            <a:r>
              <a:rPr lang="cs-CZ" dirty="0">
                <a:solidFill>
                  <a:schemeClr val="tx1"/>
                </a:solidFill>
              </a:rPr>
              <a:t>adresát: většinou voják</a:t>
            </a:r>
          </a:p>
          <a:p>
            <a:r>
              <a:rPr lang="pl-PL" dirty="0">
                <a:solidFill>
                  <a:schemeClr val="tx1"/>
                </a:solidFill>
              </a:rPr>
              <a:t>formy: balada, gawęda, „dziarska piosenka żołnierska“; také „klasické žánry” – ódy, hymny (Słowacki: </a:t>
            </a:r>
            <a:r>
              <a:rPr lang="pl-PL" i="1" dirty="0">
                <a:solidFill>
                  <a:schemeClr val="tx1"/>
                </a:solidFill>
              </a:rPr>
              <a:t>Oda do wolności</a:t>
            </a:r>
            <a:r>
              <a:rPr lang="pl-PL" dirty="0">
                <a:solidFill>
                  <a:schemeClr val="tx1"/>
                </a:solidFill>
              </a:rPr>
              <a:t>, Mickiewicz:</a:t>
            </a:r>
            <a:r>
              <a:rPr lang="pl-PL" i="1" dirty="0">
                <a:solidFill>
                  <a:schemeClr val="tx1"/>
                </a:solidFill>
              </a:rPr>
              <a:t> Oda do młodości</a:t>
            </a:r>
            <a:r>
              <a:rPr lang="pl-PL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5205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Autofit/>
          </a:bodyPr>
          <a:lstStyle/>
          <a:p>
            <a:r>
              <a:rPr lang="cs-CZ" sz="3800" dirty="0"/>
              <a:t>S. </a:t>
            </a:r>
            <a:r>
              <a:rPr lang="cs-CZ" sz="3800" dirty="0" err="1"/>
              <a:t>Goszczyński</a:t>
            </a:r>
            <a:r>
              <a:rPr lang="cs-CZ" sz="3800" dirty="0"/>
              <a:t>: </a:t>
            </a:r>
            <a:r>
              <a:rPr lang="cs-CZ" sz="3800" i="1" dirty="0" err="1"/>
              <a:t>Śpiew</a:t>
            </a:r>
            <a:r>
              <a:rPr lang="cs-CZ" sz="3800" i="1" dirty="0"/>
              <a:t> </a:t>
            </a:r>
            <a:r>
              <a:rPr lang="cs-CZ" sz="3800" i="1" dirty="0" err="1"/>
              <a:t>ludu</a:t>
            </a:r>
            <a:r>
              <a:rPr lang="cs-CZ" sz="3800" i="1" dirty="0"/>
              <a:t> </a:t>
            </a:r>
            <a:r>
              <a:rPr lang="cs-CZ" sz="3800" i="1" dirty="0" err="1"/>
              <a:t>polskiego</a:t>
            </a:r>
            <a:endParaRPr lang="cs-CZ" sz="3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4895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Nasłańcy północy srogiej,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Precz, odszczepieńcy,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precz, niewolnicy,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Z naszej Polski, lubej, drogiej!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Nie kalajcie nam ziemicy!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Precz, rabusie niepoczciwi,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Pókiście zdrowi i żywi!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Do łba polskie kule bieżą,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 kark się wpijają polskie pałasze,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Bagnety w serca wprost mierzą: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Bo wolne są ręce nasze!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Precz, rabusie niepoczciwi,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Pókiście zdrowi i żywi!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2520280" cy="31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1687"/>
      </p:ext>
    </p:extLst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96460"/>
          </a:xfrm>
        </p:spPr>
        <p:txBody>
          <a:bodyPr>
            <a:normAutofit/>
          </a:bodyPr>
          <a:lstStyle/>
          <a:p>
            <a:r>
              <a:rPr lang="cs-CZ" sz="3400" i="1" dirty="0" err="1"/>
              <a:t>Warszawianka</a:t>
            </a:r>
            <a:r>
              <a:rPr lang="cs-CZ" sz="3400" i="1" dirty="0"/>
              <a:t> 1831 roku (La </a:t>
            </a:r>
            <a:r>
              <a:rPr lang="cs-CZ" sz="3400" i="1" dirty="0" err="1"/>
              <a:t>Varsovienne</a:t>
            </a:r>
            <a:r>
              <a:rPr lang="cs-CZ" sz="34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184576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Autor textu: </a:t>
            </a:r>
            <a:r>
              <a:rPr lang="cs-CZ" dirty="0" err="1">
                <a:solidFill>
                  <a:schemeClr val="tx1"/>
                </a:solidFill>
              </a:rPr>
              <a:t>Casimir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Delavigne</a:t>
            </a:r>
            <a:r>
              <a:rPr lang="cs-CZ" dirty="0">
                <a:solidFill>
                  <a:schemeClr val="tx1"/>
                </a:solidFill>
              </a:rPr>
              <a:t> – viz Marseillaise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Oto dziś dzień krwi i chwały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Oby dniem wolności był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 tęczę Franków Orzeł Biały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Patrząc lot swój w niebo wzbił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Słońcem lipca podniecany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Woła na nas z górnych stron: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Powstań Polsko, skrusz kajdany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Dziś Twój tryumf, albo zgon! 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Hej, kto Polak na bagnety!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Żyj swobodo, Polsko Żyj!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Takim hasłem cnej podniety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Trąbo nasza wrogom grzmij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Trąbo nasza wrogom grzmij. 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92" y="1564491"/>
            <a:ext cx="2596872" cy="3977314"/>
          </a:xfrm>
          <a:prstGeom prst="rect">
            <a:avLst/>
          </a:prstGeom>
        </p:spPr>
      </p:pic>
      <p:pic>
        <p:nvPicPr>
          <p:cNvPr id="7" name="Warszawianka_1831_fr._La_Varsovienne_-_PieĹ›Ĺ„_patriotycz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6056" y="5534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8718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3352"/>
            <a:ext cx="4020498" cy="6714648"/>
          </a:xfrm>
        </p:spPr>
      </p:pic>
    </p:spTree>
    <p:extLst>
      <p:ext uri="{BB962C8B-B14F-4D97-AF65-F5344CB8AC3E}">
        <p14:creationId xmlns:p14="http://schemas.microsoft.com/office/powerpoint/2010/main" val="3851365979"/>
      </p:ext>
    </p:extLst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</p:spPr>
        <p:txBody>
          <a:bodyPr/>
          <a:lstStyle/>
          <a:p>
            <a:r>
              <a:rPr lang="cs-CZ" sz="4000" dirty="0"/>
              <a:t>Literární žánry polského romantismu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>
                <a:solidFill>
                  <a:schemeClr val="tx1"/>
                </a:solidFill>
              </a:rPr>
              <a:t>Digresivní</a:t>
            </a:r>
            <a:r>
              <a:rPr lang="cs-CZ" b="1" dirty="0">
                <a:solidFill>
                  <a:schemeClr val="tx1"/>
                </a:solidFill>
              </a:rPr>
              <a:t> poéma </a:t>
            </a:r>
            <a:r>
              <a:rPr lang="cs-CZ" dirty="0">
                <a:solidFill>
                  <a:schemeClr val="tx1"/>
                </a:solidFill>
              </a:rPr>
              <a:t>(„</a:t>
            </a:r>
            <a:r>
              <a:rPr lang="cs-CZ" dirty="0" err="1">
                <a:solidFill>
                  <a:schemeClr val="tx1"/>
                </a:solidFill>
              </a:rPr>
              <a:t>poemat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dygresjny</a:t>
            </a:r>
            <a:r>
              <a:rPr lang="cs-CZ" dirty="0">
                <a:solidFill>
                  <a:schemeClr val="tx1"/>
                </a:solidFill>
              </a:rPr>
              <a:t>“)</a:t>
            </a:r>
          </a:p>
          <a:p>
            <a:r>
              <a:rPr lang="cs-CZ" dirty="0">
                <a:solidFill>
                  <a:schemeClr val="tx1"/>
                </a:solidFill>
              </a:rPr>
              <a:t>varianta epické poémy; vzniká v období romantismu</a:t>
            </a:r>
          </a:p>
          <a:p>
            <a:r>
              <a:rPr lang="cs-CZ" dirty="0">
                <a:solidFill>
                  <a:schemeClr val="tx1"/>
                </a:solidFill>
              </a:rPr>
              <a:t>rozsáhlejší veršovaný epický útvar, ale s volnou, otevřenou, fragmentární kompozicí – řada „odboček“/digresí</a:t>
            </a:r>
          </a:p>
          <a:p>
            <a:r>
              <a:rPr lang="cs-CZ" dirty="0">
                <a:solidFill>
                  <a:schemeClr val="tx1"/>
                </a:solidFill>
              </a:rPr>
              <a:t>často motiv cesty hl. hrdiny, příp. milostný motiv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Evropa: např. Byron – </a:t>
            </a:r>
            <a:r>
              <a:rPr lang="cs-CZ" i="1" dirty="0" err="1">
                <a:solidFill>
                  <a:schemeClr val="tx1"/>
                </a:solidFill>
              </a:rPr>
              <a:t>Childe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Haroldova</a:t>
            </a:r>
            <a:r>
              <a:rPr lang="cs-CZ" i="1" dirty="0">
                <a:solidFill>
                  <a:schemeClr val="tx1"/>
                </a:solidFill>
              </a:rPr>
              <a:t> pouť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Polsko: </a:t>
            </a:r>
            <a:r>
              <a:rPr lang="cs-CZ" dirty="0" err="1">
                <a:solidFill>
                  <a:schemeClr val="tx1"/>
                </a:solidFill>
              </a:rPr>
              <a:t>Słowacki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i="1" dirty="0" err="1">
                <a:solidFill>
                  <a:schemeClr val="tx1"/>
                </a:solidFill>
              </a:rPr>
              <a:t>Beniowski</a:t>
            </a:r>
            <a:endParaRPr lang="cs-CZ" i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79595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8720"/>
          </a:xfrm>
        </p:spPr>
        <p:txBody>
          <a:bodyPr/>
          <a:lstStyle/>
          <a:p>
            <a:r>
              <a:rPr lang="cs-CZ" sz="4000" dirty="0"/>
              <a:t>Literární žánry polského romantismu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Romantické drama</a:t>
            </a:r>
          </a:p>
          <a:p>
            <a:r>
              <a:rPr lang="cs-CZ" dirty="0">
                <a:solidFill>
                  <a:schemeClr val="tx1"/>
                </a:solidFill>
              </a:rPr>
              <a:t>zprvu tzv. sentimentální drama</a:t>
            </a:r>
          </a:p>
          <a:p>
            <a:r>
              <a:rPr lang="cs-CZ" dirty="0">
                <a:solidFill>
                  <a:schemeClr val="tx1"/>
                </a:solidFill>
              </a:rPr>
              <a:t>tzv. romantické drama: po r. 1831 (emigrace)</a:t>
            </a:r>
          </a:p>
          <a:p>
            <a:r>
              <a:rPr lang="cs-CZ" dirty="0">
                <a:solidFill>
                  <a:schemeClr val="tx1"/>
                </a:solidFill>
              </a:rPr>
              <a:t>charakteristické znaky: knižní drama; volná, otevřená kompozice; specifický typ hrdiny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Autoři: A. Mickiewicz (</a:t>
            </a:r>
            <a:r>
              <a:rPr lang="pl-PL" i="1" dirty="0">
                <a:solidFill>
                  <a:schemeClr val="tx1"/>
                </a:solidFill>
              </a:rPr>
              <a:t>Dziady III</a:t>
            </a:r>
            <a:r>
              <a:rPr lang="pl-PL" dirty="0">
                <a:solidFill>
                  <a:schemeClr val="tx1"/>
                </a:solidFill>
              </a:rPr>
              <a:t>), J. Słowacki (</a:t>
            </a:r>
            <a:r>
              <a:rPr lang="pl-PL" i="1" dirty="0">
                <a:solidFill>
                  <a:schemeClr val="tx1"/>
                </a:solidFill>
              </a:rPr>
              <a:t>Kordian</a:t>
            </a:r>
            <a:r>
              <a:rPr lang="pl-PL" dirty="0">
                <a:solidFill>
                  <a:schemeClr val="tx1"/>
                </a:solidFill>
              </a:rPr>
              <a:t>), Z. Krasiński (</a:t>
            </a:r>
            <a:r>
              <a:rPr lang="pl-PL" i="1" dirty="0">
                <a:solidFill>
                  <a:schemeClr val="tx1"/>
                </a:solidFill>
              </a:rPr>
              <a:t>Nie-boska komedia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r>
              <a:rPr lang="pl-PL" dirty="0">
                <a:solidFill>
                  <a:schemeClr val="tx1"/>
                </a:solidFill>
              </a:rPr>
              <a:t>- komedie: A. Fredro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4584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3200" dirty="0"/>
              <a:t>Dobové debaty o směřování polské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1818: Kazimierz Brodziński – </a:t>
            </a:r>
            <a:r>
              <a:rPr lang="pl-PL" i="1" dirty="0">
                <a:solidFill>
                  <a:schemeClr val="tx1"/>
                </a:solidFill>
              </a:rPr>
              <a:t>O klasyczności i romantyczności tudzież o duchu poezji polskiej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= klasicismus vs. (pre)romantismus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„Co do ducha poezji naszej, widzimy w niej wszędzie panującą miłość ojczyzny, zapał w uwielbianiu szlachetnych obywatelskich czynów, miarkowanie w uniesieniu, imaginacją swobodną, nie przerażającą, bez fantastycznych wyobrażeń, łagodną tkliwość, prostotę (...), rolnicze obrazy wiejskości i rodzinnego pożycia, moralność praktycznej filozofii, namiętności nieburzliwe i skromność obyczajów.“</a:t>
            </a:r>
          </a:p>
          <a:p>
            <a:r>
              <a:rPr lang="pl-PL" dirty="0">
                <a:solidFill>
                  <a:schemeClr val="tx1"/>
                </a:solidFill>
              </a:rPr>
              <a:t>reakce: Jan Śniadecki – text </a:t>
            </a:r>
            <a:r>
              <a:rPr lang="pl-PL" i="1" dirty="0">
                <a:solidFill>
                  <a:schemeClr val="tx1"/>
                </a:solidFill>
              </a:rPr>
              <a:t>O pismach klasycznych i romantycznych</a:t>
            </a: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405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4400" dirty="0"/>
              <a:t>Pojem „romantismus“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původně: v 18. stol. – malebný popis krajiny</a:t>
            </a:r>
          </a:p>
          <a:p>
            <a:r>
              <a:rPr lang="cs-CZ" dirty="0">
                <a:solidFill>
                  <a:schemeClr val="tx1"/>
                </a:solidFill>
              </a:rPr>
              <a:t>později byla pojmem „romantický“ označována např. Shakespearova díla</a:t>
            </a:r>
          </a:p>
          <a:p>
            <a:r>
              <a:rPr lang="cs-CZ" dirty="0">
                <a:solidFill>
                  <a:schemeClr val="tx1"/>
                </a:solidFill>
              </a:rPr>
              <a:t>1809: August Wilhelm </a:t>
            </a:r>
            <a:r>
              <a:rPr lang="cs-CZ" dirty="0" err="1">
                <a:solidFill>
                  <a:schemeClr val="tx1"/>
                </a:solidFill>
              </a:rPr>
              <a:t>Schlegel</a:t>
            </a:r>
            <a:r>
              <a:rPr lang="cs-CZ" dirty="0">
                <a:solidFill>
                  <a:schemeClr val="tx1"/>
                </a:solidFill>
              </a:rPr>
              <a:t> nazval soudobé „moderní“ umění uměním romantickým </a:t>
            </a:r>
          </a:p>
          <a:p>
            <a:r>
              <a:rPr lang="cs-CZ" dirty="0">
                <a:solidFill>
                  <a:schemeClr val="tx1"/>
                </a:solidFill>
              </a:rPr>
              <a:t>poté se objevuje v řadě romantických manifestů a programových textů (viz také Hugo, Stendhal, Puškin)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Dnes: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1. označení myšlenkového a uměleckého směru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2. označení epochy ve vývoji literatury (v níž tento směr dominoval)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06436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052736"/>
          </a:xfrm>
        </p:spPr>
        <p:txBody>
          <a:bodyPr/>
          <a:lstStyle/>
          <a:p>
            <a:r>
              <a:rPr lang="cs-CZ" sz="4400" dirty="0"/>
              <a:t>Romantismus – časové vymezení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Evropa: od Velké fr. revoluce (1789–99) po „jaro národů“ (1848)</a:t>
            </a:r>
          </a:p>
          <a:p>
            <a:r>
              <a:rPr lang="cs-CZ" dirty="0">
                <a:solidFill>
                  <a:schemeClr val="tx1"/>
                </a:solidFill>
              </a:rPr>
              <a:t>Polsko: cca 1822–lednové povstání 1863 (příp. už r. 1848/1849)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1822: vychází 1. díl Mickiewiczových </a:t>
            </a:r>
            <a:r>
              <a:rPr lang="cs-CZ" i="1" dirty="0">
                <a:solidFill>
                  <a:schemeClr val="tx1"/>
                </a:solidFill>
              </a:rPr>
              <a:t>Básní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i="1" dirty="0" err="1">
                <a:solidFill>
                  <a:schemeClr val="tx1"/>
                </a:solidFill>
              </a:rPr>
              <a:t>Poezje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cézura: listopadové povstání r. 1831</a:t>
            </a:r>
          </a:p>
        </p:txBody>
      </p:sp>
    </p:spTree>
    <p:extLst>
      <p:ext uri="{BB962C8B-B14F-4D97-AF65-F5344CB8AC3E}">
        <p14:creationId xmlns:p14="http://schemas.microsoft.com/office/powerpoint/2010/main" val="299031148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80728"/>
          </a:xfrm>
        </p:spPr>
        <p:txBody>
          <a:bodyPr>
            <a:normAutofit/>
          </a:bodyPr>
          <a:lstStyle/>
          <a:p>
            <a:r>
              <a:rPr lang="cs-CZ" sz="3800" dirty="0"/>
              <a:t>Romantismus – základní 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víra v mimorozumové zdroje poznání (duchovní život, spiritualita, mystika, lidová víra a lidové umění)</a:t>
            </a:r>
          </a:p>
          <a:p>
            <a:r>
              <a:rPr lang="cs-CZ" dirty="0">
                <a:solidFill>
                  <a:schemeClr val="tx1"/>
                </a:solidFill>
              </a:rPr>
              <a:t>fantazie, imaginace</a:t>
            </a:r>
          </a:p>
          <a:p>
            <a:r>
              <a:rPr lang="cs-CZ" dirty="0">
                <a:solidFill>
                  <a:schemeClr val="tx1"/>
                </a:solidFill>
              </a:rPr>
              <a:t>emocionalita (city namísto rozumu)</a:t>
            </a:r>
          </a:p>
          <a:p>
            <a:r>
              <a:rPr lang="cs-CZ" dirty="0">
                <a:solidFill>
                  <a:schemeClr val="tx1"/>
                </a:solidFill>
              </a:rPr>
              <a:t>svoboda</a:t>
            </a:r>
          </a:p>
          <a:p>
            <a:r>
              <a:rPr lang="cs-CZ" dirty="0">
                <a:solidFill>
                  <a:schemeClr val="tx1"/>
                </a:solidFill>
              </a:rPr>
              <a:t>příroda</a:t>
            </a:r>
          </a:p>
          <a:p>
            <a:r>
              <a:rPr lang="cs-CZ" dirty="0">
                <a:solidFill>
                  <a:schemeClr val="tx1"/>
                </a:solidFill>
              </a:rPr>
              <a:t>individualismus</a:t>
            </a:r>
          </a:p>
          <a:p>
            <a:r>
              <a:rPr lang="cs-CZ" dirty="0">
                <a:solidFill>
                  <a:schemeClr val="tx1"/>
                </a:solidFill>
              </a:rPr>
              <a:t>zájem o regiony, dosud opomíjená území (obecně: Orient, </a:t>
            </a:r>
            <a:r>
              <a:rPr lang="cs-CZ" dirty="0" err="1">
                <a:solidFill>
                  <a:schemeClr val="tx1"/>
                </a:solidFill>
              </a:rPr>
              <a:t>sev</a:t>
            </a:r>
            <a:r>
              <a:rPr lang="cs-CZ" dirty="0">
                <a:solidFill>
                  <a:schemeClr val="tx1"/>
                </a:solidFill>
              </a:rPr>
              <a:t>. Evropa, Irsko; v Polsku: </a:t>
            </a:r>
            <a:r>
              <a:rPr lang="cs-CZ" dirty="0" err="1">
                <a:solidFill>
                  <a:schemeClr val="tx1"/>
                </a:solidFill>
              </a:rPr>
              <a:t>Kresy</a:t>
            </a:r>
            <a:r>
              <a:rPr lang="cs-CZ" dirty="0">
                <a:solidFill>
                  <a:schemeClr val="tx1"/>
                </a:solidFill>
              </a:rPr>
              <a:t>, jiné slovanské země, Ukrajina, Bělorusko, Litva, Tatry)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26099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80728"/>
          </a:xfrm>
        </p:spPr>
        <p:txBody>
          <a:bodyPr/>
          <a:lstStyle/>
          <a:p>
            <a:r>
              <a:rPr lang="cs-CZ" sz="4300" dirty="0"/>
              <a:t>Polský romantismus – periodizace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1. fáze</a:t>
            </a:r>
            <a:r>
              <a:rPr lang="cs-CZ" dirty="0">
                <a:solidFill>
                  <a:schemeClr val="tx1"/>
                </a:solidFill>
              </a:rPr>
              <a:t>: první generace po rozdělení Polska; zejména </a:t>
            </a:r>
            <a:r>
              <a:rPr lang="cs-CZ" dirty="0" err="1">
                <a:solidFill>
                  <a:schemeClr val="tx1"/>
                </a:solidFill>
              </a:rPr>
              <a:t>Kresy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vilenská</a:t>
            </a:r>
            <a:r>
              <a:rPr lang="cs-CZ" dirty="0">
                <a:solidFill>
                  <a:schemeClr val="tx1"/>
                </a:solidFill>
              </a:rPr>
              <a:t> univerzita )</a:t>
            </a:r>
          </a:p>
          <a:p>
            <a:r>
              <a:rPr lang="cs-CZ" dirty="0">
                <a:solidFill>
                  <a:schemeClr val="tx1"/>
                </a:solidFill>
              </a:rPr>
              <a:t>především tvorba Adama </a:t>
            </a:r>
            <a:r>
              <a:rPr lang="cs-CZ" dirty="0" err="1">
                <a:solidFill>
                  <a:schemeClr val="tx1"/>
                </a:solidFill>
              </a:rPr>
              <a:t>Mickiewicze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i="1" dirty="0" err="1">
                <a:solidFill>
                  <a:schemeClr val="tx1"/>
                </a:solidFill>
              </a:rPr>
              <a:t>Ballady</a:t>
            </a:r>
            <a:r>
              <a:rPr lang="cs-CZ" i="1" dirty="0">
                <a:solidFill>
                  <a:schemeClr val="tx1"/>
                </a:solidFill>
              </a:rPr>
              <a:t> i </a:t>
            </a:r>
            <a:r>
              <a:rPr lang="cs-CZ" i="1" dirty="0" err="1">
                <a:solidFill>
                  <a:schemeClr val="tx1"/>
                </a:solidFill>
              </a:rPr>
              <a:t>romanse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i="1" dirty="0" err="1">
                <a:solidFill>
                  <a:schemeClr val="tx1"/>
                </a:solidFill>
              </a:rPr>
              <a:t>Dziady</a:t>
            </a:r>
            <a:r>
              <a:rPr lang="cs-CZ" i="1" dirty="0">
                <a:solidFill>
                  <a:schemeClr val="tx1"/>
                </a:solidFill>
              </a:rPr>
              <a:t> II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i="1" dirty="0">
                <a:solidFill>
                  <a:schemeClr val="tx1"/>
                </a:solidFill>
              </a:rPr>
              <a:t>IV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i="1" dirty="0">
                <a:solidFill>
                  <a:schemeClr val="tx1"/>
                </a:solidFill>
              </a:rPr>
              <a:t>Sonety </a:t>
            </a:r>
            <a:r>
              <a:rPr lang="cs-CZ" i="1" dirty="0" err="1">
                <a:solidFill>
                  <a:schemeClr val="tx1"/>
                </a:solidFill>
              </a:rPr>
              <a:t>odeskie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i="1" dirty="0">
                <a:solidFill>
                  <a:schemeClr val="tx1"/>
                </a:solidFill>
              </a:rPr>
              <a:t>Sonety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krymskie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i="1" dirty="0">
                <a:solidFill>
                  <a:schemeClr val="tx1"/>
                </a:solidFill>
              </a:rPr>
              <a:t>Konrad Wallenrod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další tvůrci: Antoni </a:t>
            </a:r>
            <a:r>
              <a:rPr lang="cs-CZ" dirty="0" err="1">
                <a:solidFill>
                  <a:schemeClr val="tx1"/>
                </a:solidFill>
              </a:rPr>
              <a:t>Malczewski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Aleksander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Fredro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cézura: 1831 – listopadové povstání (vlastenecká poezie)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2. fáze</a:t>
            </a:r>
            <a:r>
              <a:rPr lang="cs-CZ" dirty="0">
                <a:solidFill>
                  <a:schemeClr val="tx1"/>
                </a:solidFill>
              </a:rPr>
              <a:t>: fenomén emigrace (dvě centra: Francie – Polsko)</a:t>
            </a:r>
          </a:p>
          <a:p>
            <a:r>
              <a:rPr lang="cs-CZ" dirty="0">
                <a:solidFill>
                  <a:schemeClr val="tx1"/>
                </a:solidFill>
              </a:rPr>
              <a:t>A. </a:t>
            </a:r>
            <a:r>
              <a:rPr lang="cs-CZ" dirty="0" err="1">
                <a:solidFill>
                  <a:schemeClr val="tx1"/>
                </a:solidFill>
              </a:rPr>
              <a:t>Mickiewicz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i="1" dirty="0" err="1">
                <a:solidFill>
                  <a:schemeClr val="tx1"/>
                </a:solidFill>
              </a:rPr>
              <a:t>Dziady</a:t>
            </a:r>
            <a:r>
              <a:rPr lang="cs-CZ" i="1" dirty="0">
                <a:solidFill>
                  <a:schemeClr val="tx1"/>
                </a:solidFill>
              </a:rPr>
              <a:t> III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i="1" dirty="0">
                <a:solidFill>
                  <a:schemeClr val="tx1"/>
                </a:solidFill>
              </a:rPr>
              <a:t>Pan Tadeusz</a:t>
            </a:r>
          </a:p>
          <a:p>
            <a:r>
              <a:rPr lang="cs-CZ" dirty="0" err="1">
                <a:solidFill>
                  <a:schemeClr val="tx1"/>
                </a:solidFill>
              </a:rPr>
              <a:t>Juliusz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Słowacki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Zygmunt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Krasiński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„opožděný romantik“ Cyprian K. </a:t>
            </a:r>
            <a:r>
              <a:rPr lang="cs-CZ" dirty="0" err="1">
                <a:solidFill>
                  <a:schemeClr val="tx1"/>
                </a:solidFill>
              </a:rPr>
              <a:t>Norwid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75211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4400" dirty="0"/>
              <a:t>Spor romantiků a „klasiků“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492941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20. léta 19. stol.: programové texty romantiků (A. </a:t>
            </a:r>
            <a:r>
              <a:rPr lang="cs-CZ" dirty="0" err="1">
                <a:solidFill>
                  <a:schemeClr val="tx1"/>
                </a:solidFill>
              </a:rPr>
              <a:t>Mickiewicz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i="1" dirty="0">
                <a:solidFill>
                  <a:schemeClr val="tx1"/>
                </a:solidFill>
              </a:rPr>
              <a:t>O </a:t>
            </a:r>
            <a:r>
              <a:rPr lang="cs-CZ" i="1" dirty="0" err="1">
                <a:solidFill>
                  <a:schemeClr val="tx1"/>
                </a:solidFill>
              </a:rPr>
              <a:t>poezji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romantycznej</a:t>
            </a:r>
            <a:r>
              <a:rPr lang="cs-CZ" dirty="0">
                <a:solidFill>
                  <a:schemeClr val="tx1"/>
                </a:solidFill>
              </a:rPr>
              <a:t>, 1822) i kritika ze strany „klasiků“ (J. </a:t>
            </a:r>
            <a:r>
              <a:rPr lang="pl-PL" dirty="0">
                <a:solidFill>
                  <a:schemeClr val="tx1"/>
                </a:solidFill>
              </a:rPr>
              <a:t>Śniadecki: </a:t>
            </a:r>
            <a:r>
              <a:rPr lang="pl-PL" i="1" dirty="0">
                <a:solidFill>
                  <a:schemeClr val="tx1"/>
                </a:solidFill>
              </a:rPr>
              <a:t>O poezji klasycznej i romantycznej</a:t>
            </a:r>
            <a:r>
              <a:rPr lang="pl-PL" dirty="0">
                <a:solidFill>
                  <a:schemeClr val="tx1"/>
                </a:solidFill>
              </a:rPr>
              <a:t>, 1819)</a:t>
            </a:r>
          </a:p>
          <a:p>
            <a:r>
              <a:rPr lang="cs-CZ" u="sng" dirty="0">
                <a:solidFill>
                  <a:schemeClr val="tx1"/>
                </a:solidFill>
              </a:rPr>
              <a:t>„Klasici“</a:t>
            </a:r>
            <a:r>
              <a:rPr lang="cs-CZ" dirty="0">
                <a:solidFill>
                  <a:schemeClr val="tx1"/>
                </a:solidFill>
              </a:rPr>
              <a:t>: lit. vzory klasických mistrů, racionalita, řád a harmonie, formální i jazyková vytříbenost; v lit. tradici antické umění a francouzský klasicismus </a:t>
            </a:r>
          </a:p>
          <a:p>
            <a:r>
              <a:rPr lang="cs-CZ" u="sng" dirty="0">
                <a:solidFill>
                  <a:schemeClr val="tx1"/>
                </a:solidFill>
              </a:rPr>
              <a:t>Romantici</a:t>
            </a:r>
            <a:r>
              <a:rPr lang="cs-CZ" dirty="0">
                <a:solidFill>
                  <a:schemeClr val="tx1"/>
                </a:solidFill>
              </a:rPr>
              <a:t>: nadšení, tvůrčí svoboda, fantazie, originalita, spontaneita, disharmonie a „hra protikladů“, lidovost, individualita (umělec jako „génius“); odvolávání se na literaturu anglickou a německou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24584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/>
          <a:lstStyle/>
          <a:p>
            <a:r>
              <a:rPr lang="cs-CZ" sz="4000" dirty="0"/>
              <a:t>Literární žánry polského romantismu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Román ve verších </a:t>
            </a:r>
            <a:r>
              <a:rPr lang="cs-CZ" dirty="0">
                <a:solidFill>
                  <a:schemeClr val="tx1"/>
                </a:solidFill>
              </a:rPr>
              <a:t>(„</a:t>
            </a:r>
            <a:r>
              <a:rPr lang="cs-CZ" dirty="0" err="1">
                <a:solidFill>
                  <a:schemeClr val="tx1"/>
                </a:solidFill>
              </a:rPr>
              <a:t>powieść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poetycka</a:t>
            </a:r>
            <a:r>
              <a:rPr lang="cs-CZ" dirty="0">
                <a:solidFill>
                  <a:schemeClr val="tx1"/>
                </a:solidFill>
              </a:rPr>
              <a:t>“)</a:t>
            </a:r>
          </a:p>
          <a:p>
            <a:r>
              <a:rPr lang="cs-CZ" dirty="0">
                <a:solidFill>
                  <a:schemeClr val="tx1"/>
                </a:solidFill>
              </a:rPr>
              <a:t>synkretický žánr; epický veršovaný lit. žánr kratšího až středního rozsahu </a:t>
            </a:r>
          </a:p>
          <a:p>
            <a:r>
              <a:rPr lang="cs-CZ" dirty="0">
                <a:solidFill>
                  <a:schemeClr val="tx1"/>
                </a:solidFill>
              </a:rPr>
              <a:t>původ: Anglie – např. G. G. Byron (historické téma, fragmentárnost kompozice, tajemná atmosféra)</a:t>
            </a:r>
          </a:p>
          <a:p>
            <a:r>
              <a:rPr lang="cs-CZ" dirty="0">
                <a:solidFill>
                  <a:schemeClr val="tx1"/>
                </a:solidFill>
              </a:rPr>
              <a:t>tzv. byronský hrdina </a:t>
            </a:r>
          </a:p>
          <a:p>
            <a:r>
              <a:rPr lang="cs-CZ" dirty="0">
                <a:solidFill>
                  <a:schemeClr val="tx1"/>
                </a:solidFill>
              </a:rPr>
              <a:t>lidové inspirace, konkrétní lokální reálie</a:t>
            </a:r>
          </a:p>
          <a:p>
            <a:r>
              <a:rPr lang="cs-CZ" dirty="0">
                <a:solidFill>
                  <a:schemeClr val="tx1"/>
                </a:solidFill>
              </a:rPr>
              <a:t>líčení přírody („</a:t>
            </a:r>
            <a:r>
              <a:rPr lang="cs-CZ" dirty="0" err="1">
                <a:solidFill>
                  <a:schemeClr val="tx1"/>
                </a:solidFill>
              </a:rPr>
              <a:t>pejzaż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mentalny</a:t>
            </a:r>
            <a:r>
              <a:rPr lang="cs-CZ" dirty="0">
                <a:solidFill>
                  <a:schemeClr val="tx1"/>
                </a:solidFill>
              </a:rPr>
              <a:t>“)</a:t>
            </a:r>
          </a:p>
          <a:p>
            <a:r>
              <a:rPr lang="cs-CZ" dirty="0">
                <a:solidFill>
                  <a:schemeClr val="tx1"/>
                </a:solidFill>
              </a:rPr>
              <a:t>dialogy, polopřímá řeč</a:t>
            </a:r>
          </a:p>
          <a:p>
            <a:r>
              <a:rPr lang="cs-CZ" dirty="0">
                <a:solidFill>
                  <a:schemeClr val="tx1"/>
                </a:solidFill>
              </a:rPr>
              <a:t>Polsko: zejména 20. léta (A. </a:t>
            </a:r>
            <a:r>
              <a:rPr lang="cs-CZ" dirty="0" err="1">
                <a:solidFill>
                  <a:schemeClr val="tx1"/>
                </a:solidFill>
              </a:rPr>
              <a:t>Mickiewicz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i="1" dirty="0">
                <a:solidFill>
                  <a:schemeClr val="tx1"/>
                </a:solidFill>
              </a:rPr>
              <a:t>Konrad Wallenrod</a:t>
            </a:r>
            <a:r>
              <a:rPr lang="cs-CZ" dirty="0">
                <a:solidFill>
                  <a:schemeClr val="tx1"/>
                </a:solidFill>
              </a:rPr>
              <a:t>; A. </a:t>
            </a:r>
            <a:r>
              <a:rPr lang="cs-CZ" dirty="0" err="1">
                <a:solidFill>
                  <a:schemeClr val="tx1"/>
                </a:solidFill>
              </a:rPr>
              <a:t>Malczewski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i="1" dirty="0">
                <a:solidFill>
                  <a:schemeClr val="tx1"/>
                </a:solidFill>
              </a:rPr>
              <a:t>Maria</a:t>
            </a:r>
            <a:r>
              <a:rPr lang="cs-CZ" dirty="0">
                <a:solidFill>
                  <a:schemeClr val="tx1"/>
                </a:solidFill>
              </a:rPr>
              <a:t>; S. </a:t>
            </a:r>
            <a:r>
              <a:rPr lang="cs-CZ" dirty="0" err="1">
                <a:solidFill>
                  <a:schemeClr val="tx1"/>
                </a:solidFill>
              </a:rPr>
              <a:t>Goszczyński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i="1" dirty="0" err="1">
                <a:solidFill>
                  <a:schemeClr val="tx1"/>
                </a:solidFill>
              </a:rPr>
              <a:t>Zamek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kaniowski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541772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795743"/>
          </a:xfrm>
        </p:spPr>
        <p:txBody>
          <a:bodyPr/>
          <a:lstStyle/>
          <a:p>
            <a:r>
              <a:rPr lang="cs-CZ" sz="4200" dirty="0"/>
              <a:t>Antoni </a:t>
            </a:r>
            <a:r>
              <a:rPr lang="cs-CZ" sz="4200" dirty="0" err="1"/>
              <a:t>Malczewski</a:t>
            </a:r>
            <a:r>
              <a:rPr lang="cs-CZ" sz="4200" dirty="0"/>
              <a:t>: </a:t>
            </a:r>
            <a:r>
              <a:rPr lang="cs-CZ" sz="4200" i="1" dirty="0"/>
              <a:t>Maria</a:t>
            </a:r>
            <a:r>
              <a:rPr lang="cs-CZ" sz="4200" dirty="0"/>
              <a:t> </a:t>
            </a:r>
            <a:r>
              <a:rPr lang="cs-CZ" sz="3600" dirty="0"/>
              <a:t>(1825)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489654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Antoni </a:t>
            </a:r>
            <a:r>
              <a:rPr lang="cs-CZ" sz="2200" b="1" dirty="0" err="1">
                <a:solidFill>
                  <a:schemeClr val="tx1"/>
                </a:solidFill>
              </a:rPr>
              <a:t>Malczewski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(1793–1826)</a:t>
            </a:r>
          </a:p>
          <a:p>
            <a:r>
              <a:rPr lang="cs-CZ" sz="2200" dirty="0">
                <a:solidFill>
                  <a:schemeClr val="tx1"/>
                </a:solidFill>
              </a:rPr>
              <a:t>1825: román ve verších </a:t>
            </a:r>
            <a:r>
              <a:rPr lang="cs-CZ" sz="2200" i="1" dirty="0">
                <a:solidFill>
                  <a:schemeClr val="tx1"/>
                </a:solidFill>
              </a:rPr>
              <a:t>Maria (</a:t>
            </a:r>
            <a:r>
              <a:rPr lang="cs-CZ" sz="2200" i="1" dirty="0" err="1">
                <a:solidFill>
                  <a:schemeClr val="tx1"/>
                </a:solidFill>
              </a:rPr>
              <a:t>Powieść</a:t>
            </a:r>
            <a:r>
              <a:rPr lang="cs-CZ" sz="2200" i="1" dirty="0">
                <a:solidFill>
                  <a:schemeClr val="tx1"/>
                </a:solidFill>
              </a:rPr>
              <a:t> </a:t>
            </a:r>
            <a:r>
              <a:rPr lang="cs-CZ" sz="2200" i="1" dirty="0" err="1">
                <a:solidFill>
                  <a:schemeClr val="tx1"/>
                </a:solidFill>
              </a:rPr>
              <a:t>ukraińska</a:t>
            </a:r>
            <a:r>
              <a:rPr lang="cs-CZ" sz="2200" i="1" dirty="0">
                <a:solidFill>
                  <a:schemeClr val="tx1"/>
                </a:solidFill>
              </a:rPr>
              <a:t>)</a:t>
            </a:r>
          </a:p>
          <a:p>
            <a:r>
              <a:rPr lang="cs-CZ" sz="2200" dirty="0">
                <a:solidFill>
                  <a:schemeClr val="tx1"/>
                </a:solidFill>
              </a:rPr>
              <a:t>motiv: vražda Gertrudy </a:t>
            </a:r>
            <a:r>
              <a:rPr lang="cs-CZ" sz="2200" dirty="0" err="1">
                <a:solidFill>
                  <a:schemeClr val="tx1"/>
                </a:solidFill>
              </a:rPr>
              <a:t>Komorowské</a:t>
            </a:r>
            <a:endParaRPr lang="cs-CZ" sz="2200" dirty="0">
              <a:solidFill>
                <a:schemeClr val="tx1"/>
              </a:solidFill>
            </a:endParaRPr>
          </a:p>
          <a:p>
            <a:r>
              <a:rPr lang="cs-CZ" sz="2200" dirty="0">
                <a:solidFill>
                  <a:schemeClr val="tx1"/>
                </a:solidFill>
              </a:rPr>
              <a:t> lit. vzory Byrona (hl. hrdina, pesimismus) a </a:t>
            </a:r>
            <a:r>
              <a:rPr lang="cs-CZ" sz="2200" dirty="0" err="1">
                <a:solidFill>
                  <a:schemeClr val="tx1"/>
                </a:solidFill>
              </a:rPr>
              <a:t>Scotta</a:t>
            </a:r>
            <a:r>
              <a:rPr lang="cs-CZ" sz="2200" dirty="0">
                <a:solidFill>
                  <a:schemeClr val="tx1"/>
                </a:solidFill>
              </a:rPr>
              <a:t> (tajemná atmosféra, poetika hrůzy, historický kolorit)</a:t>
            </a:r>
          </a:p>
          <a:p>
            <a:r>
              <a:rPr lang="cs-CZ" sz="2200" dirty="0">
                <a:solidFill>
                  <a:schemeClr val="tx1"/>
                </a:solidFill>
              </a:rPr>
              <a:t>polopřímá řeč; spojení epiky a lyriky</a:t>
            </a:r>
          </a:p>
          <a:p>
            <a:r>
              <a:rPr lang="cs-CZ" sz="2000" dirty="0">
                <a:solidFill>
                  <a:schemeClr val="tx1"/>
                </a:solidFill>
              </a:rPr>
              <a:t>Překlady do češtiny: 1852 (Fr. Vlasák), 1881 (Jan Nečas)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99791"/>
            <a:ext cx="1676400" cy="27241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82" y="4149080"/>
            <a:ext cx="1933612" cy="24947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A9DF85-8419-48E7-ACC3-1DB684099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609" y="1234583"/>
            <a:ext cx="182727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394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3">
  <a:themeElements>
    <a:clrScheme name="Vlastní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373737"/>
      </a:accent1>
      <a:accent2>
        <a:srgbClr val="3E3E3E"/>
      </a:accent2>
      <a:accent3>
        <a:srgbClr val="3E3E3E"/>
      </a:accent3>
      <a:accent4>
        <a:srgbClr val="292929"/>
      </a:accent4>
      <a:accent5>
        <a:srgbClr val="292929"/>
      </a:accent5>
      <a:accent6>
        <a:srgbClr val="4D4D4D"/>
      </a:accent6>
      <a:hlink>
        <a:srgbClr val="5F5F5F"/>
      </a:hlink>
      <a:folHlink>
        <a:srgbClr val="919191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3" id="{892ECD3B-6473-4089-8C8E-13E7B2A03AC4}" vid="{253F3E4A-74FA-49EB-9B24-E04110B568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Motiv3</Template>
  <TotalTime>4186</TotalTime>
  <Words>1205</Words>
  <Application>Microsoft Office PowerPoint</Application>
  <PresentationFormat>Předvádění na obrazovce (4:3)</PresentationFormat>
  <Paragraphs>128</Paragraphs>
  <Slides>17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Courier New</vt:lpstr>
      <vt:lpstr>Georgia</vt:lpstr>
      <vt:lpstr>Motiv3</vt:lpstr>
      <vt:lpstr>Polský romantismus </vt:lpstr>
      <vt:lpstr>Dobové debaty o směřování polské literatury</vt:lpstr>
      <vt:lpstr>Pojem „romantismus“</vt:lpstr>
      <vt:lpstr>Romantismus – časové vymezení</vt:lpstr>
      <vt:lpstr>Romantismus – základní charakteristika</vt:lpstr>
      <vt:lpstr>Polský romantismus – periodizace</vt:lpstr>
      <vt:lpstr>Spor romantiků a „klasiků“</vt:lpstr>
      <vt:lpstr>Literární žánry polského romantismu</vt:lpstr>
      <vt:lpstr>Antoni Malczewski: Maria (1825)</vt:lpstr>
      <vt:lpstr>Seweryn Goszczyński: Zamek kaniowski (1828)</vt:lpstr>
      <vt:lpstr>Literární žánry polského romantismu</vt:lpstr>
      <vt:lpstr>Literární žánry polského romantismu</vt:lpstr>
      <vt:lpstr>S. Goszczyński: Śpiew ludu polskiego</vt:lpstr>
      <vt:lpstr>Warszawianka 1831 roku (La Varsovienne)</vt:lpstr>
      <vt:lpstr>Prezentace aplikace PowerPoint</vt:lpstr>
      <vt:lpstr>Literární žánry polského romantismu</vt:lpstr>
      <vt:lpstr>Literární žánry polského romantismu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LOCALUSER</dc:creator>
  <cp:lastModifiedBy>Benešová, Michala</cp:lastModifiedBy>
  <cp:revision>105</cp:revision>
  <dcterms:created xsi:type="dcterms:W3CDTF">2015-02-15T21:03:00Z</dcterms:created>
  <dcterms:modified xsi:type="dcterms:W3CDTF">2023-06-05T08:38:59Z</dcterms:modified>
</cp:coreProperties>
</file>