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5" r:id="rId3"/>
    <p:sldId id="266" r:id="rId4"/>
    <p:sldId id="282" r:id="rId5"/>
    <p:sldId id="283" r:id="rId6"/>
    <p:sldId id="267" r:id="rId7"/>
    <p:sldId id="291" r:id="rId8"/>
    <p:sldId id="284" r:id="rId9"/>
    <p:sldId id="285" r:id="rId10"/>
    <p:sldId id="268" r:id="rId11"/>
    <p:sldId id="270" r:id="rId12"/>
    <p:sldId id="292" r:id="rId13"/>
    <p:sldId id="293" r:id="rId14"/>
    <p:sldId id="286" r:id="rId15"/>
    <p:sldId id="288" r:id="rId16"/>
    <p:sldId id="271" r:id="rId17"/>
    <p:sldId id="272" r:id="rId18"/>
    <p:sldId id="273" r:id="rId19"/>
    <p:sldId id="274" r:id="rId20"/>
    <p:sldId id="275" r:id="rId21"/>
    <p:sldId id="277" r:id="rId22"/>
    <p:sldId id="263" r:id="rId23"/>
    <p:sldId id="278" r:id="rId24"/>
    <p:sldId id="279" r:id="rId25"/>
    <p:sldId id="289" r:id="rId26"/>
    <p:sldId id="280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57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5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29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008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20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31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178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06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415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23C5D86-8D02-48C4-B2A6-6B522E268B5F}" type="datetimeFigureOut">
              <a:rPr lang="cs-CZ" smtClean="0"/>
              <a:t>05.06.2023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E274558-C468-4AA1-B9CB-35361C3D77B4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8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7300" dirty="0"/>
              <a:t>Klasicismus a osvícenství </a:t>
            </a:r>
            <a:br>
              <a:rPr lang="cs-CZ" sz="7300" dirty="0"/>
            </a:br>
            <a:r>
              <a:rPr lang="cs-CZ" sz="7300" dirty="0"/>
              <a:t>v polské literatuře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957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4200" dirty="0"/>
              <a:t>Polské osvícenství: cca 1740–1822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Puławy</a:t>
            </a:r>
            <a:r>
              <a:rPr lang="cs-CZ" dirty="0">
                <a:solidFill>
                  <a:schemeClr val="tx1"/>
                </a:solidFill>
              </a:rPr>
              <a:t> („polské Athény“) – Izabela a Adam Kazimierz </a:t>
            </a:r>
            <a:r>
              <a:rPr lang="cs-CZ" dirty="0" err="1">
                <a:solidFill>
                  <a:schemeClr val="tx1"/>
                </a:solidFill>
              </a:rPr>
              <a:t>Czartoryští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cs-CZ" sz="2200" dirty="0">
                <a:solidFill>
                  <a:schemeClr val="tx1"/>
                </a:solidFill>
              </a:rPr>
              <a:t>sentimentalismus; rokoko </a:t>
            </a:r>
          </a:p>
          <a:p>
            <a:pPr>
              <a:buFontTx/>
              <a:buChar char="-"/>
            </a:pPr>
            <a:r>
              <a:rPr lang="cs-CZ" sz="2200" dirty="0">
                <a:solidFill>
                  <a:schemeClr val="tx1"/>
                </a:solidFill>
              </a:rPr>
              <a:t>1798: první polské národní muzeum (</a:t>
            </a:r>
            <a:r>
              <a:rPr lang="cs-CZ" sz="2200" dirty="0" err="1">
                <a:solidFill>
                  <a:schemeClr val="tx1"/>
                </a:solidFill>
              </a:rPr>
              <a:t>Świątynia</a:t>
            </a:r>
            <a:r>
              <a:rPr lang="cs-CZ" sz="2200" dirty="0">
                <a:solidFill>
                  <a:schemeClr val="tx1"/>
                </a:solidFill>
              </a:rPr>
              <a:t> </a:t>
            </a:r>
            <a:r>
              <a:rPr lang="cs-CZ" sz="2200" dirty="0" err="1">
                <a:solidFill>
                  <a:schemeClr val="tx1"/>
                </a:solidFill>
              </a:rPr>
              <a:t>Sybilli</a:t>
            </a:r>
            <a:r>
              <a:rPr lang="cs-CZ" sz="2200" dirty="0">
                <a:solidFill>
                  <a:schemeClr val="tx1"/>
                </a:solidFill>
              </a:rPr>
              <a:t> w </a:t>
            </a:r>
            <a:r>
              <a:rPr lang="cs-CZ" sz="2200" dirty="0" err="1">
                <a:solidFill>
                  <a:schemeClr val="tx1"/>
                </a:solidFill>
              </a:rPr>
              <a:t>Puławach</a:t>
            </a:r>
            <a:r>
              <a:rPr lang="cs-CZ" sz="2200" dirty="0">
                <a:solidFill>
                  <a:schemeClr val="tx1"/>
                </a:solidFill>
              </a:rPr>
              <a:t>)</a:t>
            </a:r>
          </a:p>
          <a:p>
            <a:pPr>
              <a:buFontTx/>
              <a:buChar char="-"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996952"/>
            <a:ext cx="2448272" cy="36924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" y="3150614"/>
            <a:ext cx="4479188" cy="321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980728"/>
          </a:xfrm>
        </p:spPr>
        <p:txBody>
          <a:bodyPr/>
          <a:lstStyle/>
          <a:p>
            <a:r>
              <a:rPr lang="cs-CZ" sz="4200" dirty="0"/>
              <a:t>Literatura </a:t>
            </a:r>
            <a:r>
              <a:rPr lang="cs-CZ" sz="4200" dirty="0" err="1"/>
              <a:t>stanislavovského</a:t>
            </a:r>
            <a:r>
              <a:rPr lang="cs-CZ" sz="4200" dirty="0"/>
              <a:t> období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6048672" cy="5472608"/>
          </a:xfrm>
        </p:spPr>
        <p:txBody>
          <a:bodyPr>
            <a:normAutofit fontScale="92500"/>
          </a:bodyPr>
          <a:lstStyle/>
          <a:p>
            <a:r>
              <a:rPr lang="cs-CZ" dirty="0">
                <a:solidFill>
                  <a:schemeClr val="tx1"/>
                </a:solidFill>
              </a:rPr>
              <a:t>odborná literatura; umělecká literatura: zejména poezie (příležitostná poezie, frašky, satiry, bajky); deníky, memoáry apod. </a:t>
            </a:r>
          </a:p>
          <a:p>
            <a:pPr marL="0" indent="0">
              <a:buNone/>
            </a:pPr>
            <a:r>
              <a:rPr lang="cs-CZ" b="1" dirty="0" err="1">
                <a:solidFill>
                  <a:schemeClr val="tx1"/>
                </a:solidFill>
              </a:rPr>
              <a:t>Ignacy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Krasicki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(1735–1801): </a:t>
            </a:r>
            <a:r>
              <a:rPr lang="pl-PL" i="1" dirty="0">
                <a:solidFill>
                  <a:schemeClr val="tx1"/>
                </a:solidFill>
              </a:rPr>
              <a:t>Hymn do miłości Ojczyzny </a:t>
            </a:r>
            <a:r>
              <a:rPr lang="pl-PL" dirty="0">
                <a:solidFill>
                  <a:schemeClr val="tx1"/>
                </a:solidFill>
              </a:rPr>
              <a:t>(1774)</a:t>
            </a:r>
          </a:p>
          <a:p>
            <a:pPr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první moderní polský román (1775): </a:t>
            </a:r>
            <a:r>
              <a:rPr lang="pl-PL" i="1" dirty="0">
                <a:solidFill>
                  <a:schemeClr val="tx1"/>
                </a:solidFill>
              </a:rPr>
              <a:t>Mikołaja Doświadczyńskiego przypadki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tx1"/>
                </a:solidFill>
              </a:rPr>
              <a:t>1775: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Myszeida</a:t>
            </a:r>
            <a:r>
              <a:rPr lang="cs-CZ" i="1" dirty="0">
                <a:solidFill>
                  <a:schemeClr val="tx1"/>
                </a:solidFill>
              </a:rPr>
              <a:t> (</a:t>
            </a:r>
            <a:r>
              <a:rPr lang="cs-CZ" i="1" dirty="0" err="1">
                <a:solidFill>
                  <a:schemeClr val="tx1"/>
                </a:solidFill>
              </a:rPr>
              <a:t>Myszeidos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pieśni</a:t>
            </a:r>
            <a:r>
              <a:rPr lang="cs-CZ" i="1" dirty="0">
                <a:solidFill>
                  <a:schemeClr val="tx1"/>
                </a:solidFill>
              </a:rPr>
              <a:t> X) </a:t>
            </a:r>
            <a:r>
              <a:rPr lang="cs-CZ" dirty="0">
                <a:solidFill>
                  <a:schemeClr val="tx1"/>
                </a:solidFill>
              </a:rPr>
              <a:t>– </a:t>
            </a:r>
            <a:r>
              <a:rPr lang="cs-CZ" dirty="0" err="1">
                <a:solidFill>
                  <a:schemeClr val="tx1"/>
                </a:solidFill>
              </a:rPr>
              <a:t>heroikomická</a:t>
            </a:r>
            <a:r>
              <a:rPr lang="cs-CZ" dirty="0">
                <a:solidFill>
                  <a:schemeClr val="tx1"/>
                </a:solidFill>
              </a:rPr>
              <a:t>/směšnohrdinská poéma </a:t>
            </a:r>
          </a:p>
          <a:p>
            <a:pPr>
              <a:buFontTx/>
              <a:buChar char="-"/>
            </a:pPr>
            <a:r>
              <a:rPr lang="cs-CZ" dirty="0">
                <a:solidFill>
                  <a:schemeClr val="tx1"/>
                </a:solidFill>
              </a:rPr>
              <a:t>1778: </a:t>
            </a:r>
            <a:r>
              <a:rPr lang="cs-CZ" i="1" dirty="0" err="1">
                <a:solidFill>
                  <a:schemeClr val="tx1"/>
                </a:solidFill>
              </a:rPr>
              <a:t>Monachomachia</a:t>
            </a:r>
            <a:r>
              <a:rPr lang="cs-CZ" i="1" dirty="0">
                <a:solidFill>
                  <a:schemeClr val="tx1"/>
                </a:solidFill>
              </a:rPr>
              <a:t>, </a:t>
            </a:r>
            <a:r>
              <a:rPr lang="cs-CZ" i="1" dirty="0" err="1">
                <a:solidFill>
                  <a:schemeClr val="tx1"/>
                </a:solidFill>
              </a:rPr>
              <a:t>czyli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Wojna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mnichów</a:t>
            </a:r>
            <a:endParaRPr lang="cs-CZ" i="1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cs-CZ" dirty="0">
                <a:solidFill>
                  <a:schemeClr val="tx1"/>
                </a:solidFill>
              </a:rPr>
              <a:t>1780: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Antymonachomachia</a:t>
            </a:r>
            <a:r>
              <a:rPr lang="cs-CZ" i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+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Bajki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(1779)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Česky: výbor </a:t>
            </a:r>
            <a:r>
              <a:rPr lang="cs-CZ" i="1" dirty="0">
                <a:solidFill>
                  <a:schemeClr val="tx1"/>
                </a:solidFill>
              </a:rPr>
              <a:t>Vojna mnichů a jiné básně </a:t>
            </a:r>
            <a:r>
              <a:rPr lang="cs-CZ" dirty="0">
                <a:solidFill>
                  <a:schemeClr val="tx1"/>
                </a:solidFill>
              </a:rPr>
              <a:t>(1959)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44824"/>
            <a:ext cx="2575517" cy="337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3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271110-B9A1-44BB-B0D6-337DDF5CF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cs-CZ" i="1" dirty="0" err="1"/>
              <a:t>Myšeis</a:t>
            </a:r>
            <a:endParaRPr lang="cs-CZ" i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AA324E7-123C-444D-8C8B-F5A4B9199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836712"/>
            <a:ext cx="8363272" cy="56166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ZPĚV PRVNÍ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Kdož opěváte slavných reků díla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a zázraky, jež obdivuje svět,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jestli vás jejich sláva okouzlila,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že přetrvala zkoušku dlouhých let,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dovolte zpívat, co si usmyslila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ne múza, na niž prorocký duch </a:t>
            </a:r>
            <a:r>
              <a:rPr lang="cs-CZ" dirty="0" err="1">
                <a:solidFill>
                  <a:schemeClr val="tx2"/>
                </a:solidFill>
              </a:rPr>
              <a:t>slét</a:t>
            </a:r>
            <a:r>
              <a:rPr lang="cs-CZ" dirty="0">
                <a:solidFill>
                  <a:schemeClr val="tx2"/>
                </a:solidFill>
              </a:rPr>
              <a:t>,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leč prostý básník pracující v </a:t>
            </a:r>
            <a:r>
              <a:rPr lang="cs-CZ" dirty="0" err="1">
                <a:solidFill>
                  <a:schemeClr val="tx2"/>
                </a:solidFill>
              </a:rPr>
              <a:t>tiši</a:t>
            </a:r>
            <a:r>
              <a:rPr lang="cs-CZ" dirty="0">
                <a:solidFill>
                  <a:schemeClr val="tx2"/>
                </a:solidFill>
              </a:rPr>
              <a:t>: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Ne o vítězstvích hrdinů, leč myší.</a:t>
            </a:r>
          </a:p>
          <a:p>
            <a:pPr marL="0" indent="0">
              <a:buNone/>
            </a:pPr>
            <a:endParaRPr lang="cs-CZ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„Čím se kdy myši vlastně proslavily?"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řekne snad kritik věci méně znalý.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„Vždycky jen přítěží a škodnou byly,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zvířecí chátrou, jež se v prachu válí."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Ať podívá se jenom na mohyly,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jež u </a:t>
            </a:r>
            <a:r>
              <a:rPr lang="cs-CZ" dirty="0" err="1">
                <a:solidFill>
                  <a:schemeClr val="tx2"/>
                </a:solidFill>
              </a:rPr>
              <a:t>Krušvice</a:t>
            </a:r>
            <a:r>
              <a:rPr lang="cs-CZ" dirty="0">
                <a:solidFill>
                  <a:schemeClr val="tx2"/>
                </a:solidFill>
              </a:rPr>
              <a:t> vidět je už z dáli.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Tam ukousaly k smrti docela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velkého muže, krále Popela.</a:t>
            </a:r>
          </a:p>
          <a:p>
            <a:pPr marL="0" indent="0">
              <a:buNone/>
            </a:pPr>
            <a:endParaRPr lang="cs-CZ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2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970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63E1B0-75A6-491F-A3C7-4079B82F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i="1" dirty="0"/>
              <a:t>Bajky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9EA439-52C8-4767-88D3-D32DC48A8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MYŠ A KOČKA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Myslila myš, co celou knížku sežrala,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že rozumná je už jak člověk bezmála.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„Konečně,“ řekla svým družkám, „se rod náš dočká,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že naším přítelem se stane strašná kočka.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Neb já ji obrátím.“ Poslaly pro kocoura.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Ten přijde dochvilně a očičkama mžourá,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ba vzdychá, pláče, když uslyší kázat myš.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Myš vidí kocoura, jak naměkko je již,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a zápal řečnický vjel ještě větší do ní: </a:t>
            </a:r>
          </a:p>
          <a:p>
            <a:pPr marL="0" indent="0">
              <a:buNone/>
            </a:pPr>
            <a:r>
              <a:rPr lang="cs-CZ" dirty="0">
                <a:solidFill>
                  <a:schemeClr val="tx2"/>
                </a:solidFill>
              </a:rPr>
              <a:t>Vylezla z díry ven — a kocour skočil po 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757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6064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4762872" cy="5577483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1781: </a:t>
            </a:r>
            <a:r>
              <a:rPr lang="cs-CZ" i="1" dirty="0" err="1">
                <a:solidFill>
                  <a:schemeClr val="tx1"/>
                </a:solidFill>
              </a:rPr>
              <a:t>Zbiór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potrzebniejszych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wiadomości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(2 díly, druhá polská encyklopedie)</a:t>
            </a:r>
          </a:p>
          <a:p>
            <a:r>
              <a:rPr lang="cs-CZ" dirty="0">
                <a:solidFill>
                  <a:schemeClr val="tx1"/>
                </a:solidFill>
              </a:rPr>
              <a:t>nejstarší polská encyklopedie: </a:t>
            </a:r>
            <a:r>
              <a:rPr lang="cs-CZ" i="1" dirty="0" err="1">
                <a:solidFill>
                  <a:schemeClr val="tx1"/>
                </a:solidFill>
              </a:rPr>
              <a:t>Nowe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Ateny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Benedykta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Chmielowského</a:t>
            </a:r>
            <a:r>
              <a:rPr lang="cs-CZ" dirty="0">
                <a:solidFill>
                  <a:schemeClr val="tx1"/>
                </a:solidFill>
              </a:rPr>
              <a:t> (1745–1746)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677961"/>
            <a:ext cx="2808312" cy="421246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1008"/>
            <a:ext cx="5220072" cy="32247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09" y="3482840"/>
            <a:ext cx="6339138" cy="32429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525" y="660187"/>
            <a:ext cx="3690420" cy="423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3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lvl="0" indent="0">
              <a:buNone/>
            </a:pPr>
            <a:r>
              <a:rPr lang="cs-CZ" sz="2500" dirty="0">
                <a:solidFill>
                  <a:prstClr val="black"/>
                </a:solidFill>
              </a:rPr>
              <a:t>Karel Krejčí: „Smutným dokladem nízkého stavu vzdělanosti [za vlády saské dynastie] je tu zvláště velké a pracné dílo kněze </a:t>
            </a:r>
            <a:r>
              <a:rPr lang="cs-CZ" sz="2500" dirty="0" err="1">
                <a:solidFill>
                  <a:prstClr val="black"/>
                </a:solidFill>
              </a:rPr>
              <a:t>Benedykta</a:t>
            </a:r>
            <a:r>
              <a:rPr lang="cs-CZ" sz="2500" dirty="0">
                <a:solidFill>
                  <a:prstClr val="black"/>
                </a:solidFill>
              </a:rPr>
              <a:t> </a:t>
            </a:r>
            <a:r>
              <a:rPr lang="cs-CZ" sz="2500" dirty="0" err="1">
                <a:solidFill>
                  <a:prstClr val="black"/>
                </a:solidFill>
              </a:rPr>
              <a:t>Chmielowského</a:t>
            </a:r>
            <a:r>
              <a:rPr lang="cs-CZ" sz="2500" dirty="0">
                <a:solidFill>
                  <a:prstClr val="black"/>
                </a:solidFill>
              </a:rPr>
              <a:t> </a:t>
            </a:r>
            <a:r>
              <a:rPr lang="cs-CZ" sz="2500" i="1" dirty="0" err="1">
                <a:solidFill>
                  <a:prstClr val="black"/>
                </a:solidFill>
              </a:rPr>
              <a:t>Nowe</a:t>
            </a:r>
            <a:r>
              <a:rPr lang="cs-CZ" sz="2500" i="1" dirty="0">
                <a:solidFill>
                  <a:prstClr val="black"/>
                </a:solidFill>
              </a:rPr>
              <a:t> </a:t>
            </a:r>
            <a:r>
              <a:rPr lang="cs-CZ" sz="2500" i="1" dirty="0" err="1">
                <a:solidFill>
                  <a:prstClr val="black"/>
                </a:solidFill>
              </a:rPr>
              <a:t>Ateny</a:t>
            </a:r>
            <a:r>
              <a:rPr lang="cs-CZ" sz="2500" i="1" dirty="0">
                <a:solidFill>
                  <a:prstClr val="black"/>
                </a:solidFill>
              </a:rPr>
              <a:t> </a:t>
            </a:r>
            <a:r>
              <a:rPr lang="cs-CZ" sz="2500" dirty="0">
                <a:solidFill>
                  <a:prstClr val="black"/>
                </a:solidFill>
              </a:rPr>
              <a:t>(…); je to první polská encyklopedie, shrnující poznatky z různých oborů poznání, opřená o dávno zastaralé primitivní názory, která nic neví o převratných nových poznatcích, k nimž v této době pronikala pokročilá věda jinde v Evropě.“ (K. Krejčí, </a:t>
            </a:r>
            <a:r>
              <a:rPr lang="cs-CZ" sz="2500" i="1" dirty="0">
                <a:solidFill>
                  <a:prstClr val="black"/>
                </a:solidFill>
              </a:rPr>
              <a:t>Dějiny polské literatury</a:t>
            </a:r>
            <a:r>
              <a:rPr lang="cs-CZ" sz="2500" dirty="0">
                <a:solidFill>
                  <a:prstClr val="black"/>
                </a:solidFill>
              </a:rPr>
              <a:t>, s. 128)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025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784976" cy="908720"/>
          </a:xfrm>
        </p:spPr>
        <p:txBody>
          <a:bodyPr/>
          <a:lstStyle/>
          <a:p>
            <a:r>
              <a:rPr lang="cs-CZ" sz="4200" dirty="0">
                <a:solidFill>
                  <a:srgbClr val="000000"/>
                </a:solidFill>
              </a:rPr>
              <a:t>Literatura </a:t>
            </a:r>
            <a:r>
              <a:rPr lang="cs-CZ" sz="4200" dirty="0" err="1">
                <a:solidFill>
                  <a:srgbClr val="000000"/>
                </a:solidFill>
              </a:rPr>
              <a:t>stanislavovského</a:t>
            </a:r>
            <a:r>
              <a:rPr lang="cs-CZ" sz="4200" dirty="0">
                <a:solidFill>
                  <a:srgbClr val="000000"/>
                </a:solidFill>
              </a:rPr>
              <a:t> období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80728"/>
            <a:ext cx="5976664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>
                <a:solidFill>
                  <a:schemeClr val="tx1"/>
                </a:solidFill>
              </a:rPr>
              <a:t>Franciszek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Karpiński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(1741–1825): představitel sentimentální lyriky s lidovými prvky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1. Selanky („</a:t>
            </a:r>
            <a:r>
              <a:rPr lang="cs-CZ" sz="2200" dirty="0" err="1">
                <a:solidFill>
                  <a:schemeClr val="tx1"/>
                </a:solidFill>
              </a:rPr>
              <a:t>pasterki</a:t>
            </a:r>
            <a:r>
              <a:rPr lang="cs-CZ" sz="2200" dirty="0">
                <a:solidFill>
                  <a:schemeClr val="tx1"/>
                </a:solidFill>
              </a:rPr>
              <a:t>“, bukolická poezie): </a:t>
            </a:r>
            <a:r>
              <a:rPr lang="cs-CZ" sz="2200" i="1" dirty="0">
                <a:solidFill>
                  <a:schemeClr val="tx1"/>
                </a:solidFill>
              </a:rPr>
              <a:t>Laura i </a:t>
            </a:r>
            <a:r>
              <a:rPr lang="cs-CZ" sz="2200" i="1" dirty="0" err="1">
                <a:solidFill>
                  <a:schemeClr val="tx1"/>
                </a:solidFill>
              </a:rPr>
              <a:t>Filon</a:t>
            </a:r>
            <a:endParaRPr lang="cs-CZ" sz="22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2. Milostné básně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3. Elegie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4. Náboženská lyrika (např. </a:t>
            </a:r>
            <a:r>
              <a:rPr lang="cs-CZ" sz="2200" i="1" dirty="0" err="1">
                <a:solidFill>
                  <a:schemeClr val="tx1"/>
                </a:solidFill>
              </a:rPr>
              <a:t>Pieśń</a:t>
            </a:r>
            <a:r>
              <a:rPr lang="cs-CZ" sz="2200" i="1" dirty="0">
                <a:solidFill>
                  <a:schemeClr val="tx1"/>
                </a:solidFill>
              </a:rPr>
              <a:t> o </a:t>
            </a:r>
            <a:r>
              <a:rPr lang="cs-CZ" sz="2200" i="1" dirty="0" err="1">
                <a:solidFill>
                  <a:schemeClr val="tx1"/>
                </a:solidFill>
              </a:rPr>
              <a:t>Narodzeniu</a:t>
            </a:r>
            <a:r>
              <a:rPr lang="cs-CZ" sz="2200" i="1" dirty="0">
                <a:solidFill>
                  <a:schemeClr val="tx1"/>
                </a:solidFill>
              </a:rPr>
              <a:t> </a:t>
            </a:r>
            <a:r>
              <a:rPr lang="cs-CZ" sz="2200" i="1" dirty="0" err="1">
                <a:solidFill>
                  <a:schemeClr val="tx1"/>
                </a:solidFill>
              </a:rPr>
              <a:t>Pańskim</a:t>
            </a:r>
            <a:r>
              <a:rPr lang="cs-CZ" sz="2200" dirty="0">
                <a:solidFill>
                  <a:schemeClr val="tx1"/>
                </a:solidFill>
              </a:rPr>
              <a:t> – známá jako koleda </a:t>
            </a:r>
            <a:r>
              <a:rPr lang="cs-CZ" sz="2200" i="1" dirty="0" err="1">
                <a:solidFill>
                  <a:schemeClr val="tx1"/>
                </a:solidFill>
              </a:rPr>
              <a:t>Bóg</a:t>
            </a:r>
            <a:r>
              <a:rPr lang="cs-CZ" sz="2200" i="1" dirty="0">
                <a:solidFill>
                  <a:schemeClr val="tx1"/>
                </a:solidFill>
              </a:rPr>
              <a:t> </a:t>
            </a:r>
            <a:r>
              <a:rPr lang="cs-CZ" sz="2200" i="1" dirty="0" err="1">
                <a:solidFill>
                  <a:schemeClr val="tx1"/>
                </a:solidFill>
              </a:rPr>
              <a:t>się</a:t>
            </a:r>
            <a:r>
              <a:rPr lang="cs-CZ" sz="2200" i="1" dirty="0">
                <a:solidFill>
                  <a:schemeClr val="tx1"/>
                </a:solidFill>
              </a:rPr>
              <a:t> </a:t>
            </a:r>
            <a:r>
              <a:rPr lang="cs-CZ" sz="2200" i="1" dirty="0" err="1">
                <a:solidFill>
                  <a:schemeClr val="tx1"/>
                </a:solidFill>
              </a:rPr>
              <a:t>rodzi</a:t>
            </a:r>
            <a:r>
              <a:rPr lang="cs-CZ" sz="22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5. Vlastenecká lyrika (např. </a:t>
            </a:r>
            <a:r>
              <a:rPr lang="cs-CZ" sz="2200" i="1" dirty="0" err="1">
                <a:solidFill>
                  <a:schemeClr val="tx1"/>
                </a:solidFill>
              </a:rPr>
              <a:t>Żale</a:t>
            </a:r>
            <a:r>
              <a:rPr lang="cs-CZ" sz="2200" i="1" dirty="0">
                <a:solidFill>
                  <a:schemeClr val="tx1"/>
                </a:solidFill>
              </a:rPr>
              <a:t> Sarmaty nad </a:t>
            </a:r>
            <a:r>
              <a:rPr lang="cs-CZ" sz="2200" i="1" dirty="0" err="1">
                <a:solidFill>
                  <a:schemeClr val="tx1"/>
                </a:solidFill>
              </a:rPr>
              <a:t>grobem</a:t>
            </a:r>
            <a:r>
              <a:rPr lang="cs-CZ" sz="2200" i="1" dirty="0">
                <a:solidFill>
                  <a:schemeClr val="tx1"/>
                </a:solidFill>
              </a:rPr>
              <a:t> </a:t>
            </a:r>
            <a:r>
              <a:rPr lang="cs-CZ" sz="2200" i="1" dirty="0" err="1">
                <a:solidFill>
                  <a:schemeClr val="tx1"/>
                </a:solidFill>
              </a:rPr>
              <a:t>Zygmunta</a:t>
            </a:r>
            <a:r>
              <a:rPr lang="cs-CZ" sz="2200" i="1" dirty="0">
                <a:solidFill>
                  <a:schemeClr val="tx1"/>
                </a:solidFill>
              </a:rPr>
              <a:t> Augusta</a:t>
            </a:r>
            <a:r>
              <a:rPr lang="cs-CZ" sz="2200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Golec Orkiestra - kolÄ™dy - BĂłg siÄ™ rodz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3868" y="5733256"/>
            <a:ext cx="609600" cy="6096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676" y="1124744"/>
            <a:ext cx="2592288" cy="325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2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0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766884"/>
          </a:xfrm>
        </p:spPr>
        <p:txBody>
          <a:bodyPr/>
          <a:lstStyle/>
          <a:p>
            <a:r>
              <a:rPr lang="cs-CZ" sz="4200" dirty="0">
                <a:solidFill>
                  <a:srgbClr val="000000"/>
                </a:solidFill>
              </a:rPr>
              <a:t>Literatura </a:t>
            </a:r>
            <a:r>
              <a:rPr lang="cs-CZ" sz="4200" dirty="0" err="1">
                <a:solidFill>
                  <a:srgbClr val="000000"/>
                </a:solidFill>
              </a:rPr>
              <a:t>stanislavovského</a:t>
            </a:r>
            <a:r>
              <a:rPr lang="cs-CZ" sz="4200" dirty="0">
                <a:solidFill>
                  <a:srgbClr val="000000"/>
                </a:solidFill>
              </a:rPr>
              <a:t> období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841704"/>
            <a:ext cx="5760640" cy="5284459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Stanisław </a:t>
            </a:r>
            <a:r>
              <a:rPr lang="cs-CZ" b="1" dirty="0" err="1">
                <a:solidFill>
                  <a:schemeClr val="tx1"/>
                </a:solidFill>
              </a:rPr>
              <a:t>Trembecki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(1739–1812)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žánry: tzv. listy (politické básně), bajky, poémy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1804: poéma </a:t>
            </a:r>
            <a:r>
              <a:rPr lang="cs-CZ" i="1" dirty="0" err="1">
                <a:solidFill>
                  <a:schemeClr val="tx1"/>
                </a:solidFill>
              </a:rPr>
              <a:t>Sofijówka</a:t>
            </a:r>
            <a:r>
              <a:rPr lang="cs-CZ" dirty="0">
                <a:solidFill>
                  <a:schemeClr val="tx1"/>
                </a:solidFill>
              </a:rPr>
              <a:t> – poetický popis zahrady Zofie Potocké v městečku </a:t>
            </a:r>
            <a:r>
              <a:rPr lang="cs-CZ" dirty="0" err="1">
                <a:solidFill>
                  <a:schemeClr val="tx1"/>
                </a:solidFill>
              </a:rPr>
              <a:t>Tulczyn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6" y="3622007"/>
            <a:ext cx="4680520" cy="308127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87" y="4149079"/>
            <a:ext cx="4200467" cy="252028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13" y="852257"/>
            <a:ext cx="2291667" cy="284220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971" y="796896"/>
            <a:ext cx="2315509" cy="298694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89" y="3463042"/>
            <a:ext cx="4277374" cy="320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640960" cy="980728"/>
          </a:xfrm>
        </p:spPr>
        <p:txBody>
          <a:bodyPr/>
          <a:lstStyle/>
          <a:p>
            <a:r>
              <a:rPr lang="cs-CZ" sz="4200" dirty="0">
                <a:solidFill>
                  <a:srgbClr val="000000"/>
                </a:solidFill>
              </a:rPr>
              <a:t>Literatura </a:t>
            </a:r>
            <a:r>
              <a:rPr lang="cs-CZ" sz="4200" dirty="0" err="1">
                <a:solidFill>
                  <a:srgbClr val="000000"/>
                </a:solidFill>
              </a:rPr>
              <a:t>stanislavovského</a:t>
            </a:r>
            <a:r>
              <a:rPr lang="cs-CZ" sz="4200" dirty="0">
                <a:solidFill>
                  <a:srgbClr val="000000"/>
                </a:solidFill>
              </a:rPr>
              <a:t> období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6131024" cy="5399509"/>
          </a:xfrm>
        </p:spPr>
        <p:txBody>
          <a:bodyPr>
            <a:normAutofit/>
          </a:bodyPr>
          <a:lstStyle/>
          <a:p>
            <a:r>
              <a:rPr lang="cs-CZ" b="1" dirty="0" err="1">
                <a:solidFill>
                  <a:schemeClr val="tx1"/>
                </a:solidFill>
              </a:rPr>
              <a:t>Franciszek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Zabłocki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(1752–1821): básník, autor řady komedií; 1781: komedie </a:t>
            </a:r>
            <a:r>
              <a:rPr lang="cs-CZ" i="1" dirty="0" err="1">
                <a:solidFill>
                  <a:schemeClr val="tx1"/>
                </a:solidFill>
              </a:rPr>
              <a:t>Fircyk</a:t>
            </a:r>
            <a:r>
              <a:rPr lang="cs-CZ" i="1" dirty="0">
                <a:solidFill>
                  <a:schemeClr val="tx1"/>
                </a:solidFill>
              </a:rPr>
              <a:t> w </a:t>
            </a:r>
            <a:r>
              <a:rPr lang="cs-CZ" i="1" dirty="0" err="1">
                <a:solidFill>
                  <a:schemeClr val="tx1"/>
                </a:solidFill>
              </a:rPr>
              <a:t>zalotach</a:t>
            </a:r>
            <a:endParaRPr lang="cs-CZ" i="1" dirty="0">
              <a:solidFill>
                <a:schemeClr val="tx1"/>
              </a:solidFill>
            </a:endParaRPr>
          </a:p>
          <a:p>
            <a:r>
              <a:rPr lang="cs-CZ" b="1" dirty="0" err="1">
                <a:solidFill>
                  <a:schemeClr val="tx1"/>
                </a:solidFill>
              </a:rPr>
              <a:t>Jędrzej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Kitowicz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(1727–1804): historik, autor řady memoárů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1.</a:t>
            </a:r>
            <a:r>
              <a:rPr lang="cs-CZ" i="1" dirty="0">
                <a:solidFill>
                  <a:schemeClr val="tx1"/>
                </a:solidFill>
              </a:rPr>
              <a:t> Opis </a:t>
            </a:r>
            <a:r>
              <a:rPr lang="cs-CZ" i="1" dirty="0" err="1">
                <a:solidFill>
                  <a:schemeClr val="tx1"/>
                </a:solidFill>
              </a:rPr>
              <a:t>obyczajów</a:t>
            </a:r>
            <a:r>
              <a:rPr lang="cs-CZ" i="1" dirty="0">
                <a:solidFill>
                  <a:schemeClr val="tx1"/>
                </a:solidFill>
              </a:rPr>
              <a:t> i </a:t>
            </a:r>
            <a:r>
              <a:rPr lang="cs-CZ" i="1" dirty="0" err="1">
                <a:solidFill>
                  <a:schemeClr val="tx1"/>
                </a:solidFill>
              </a:rPr>
              <a:t>zwyczajów</a:t>
            </a:r>
            <a:r>
              <a:rPr lang="cs-CZ" i="1" dirty="0">
                <a:solidFill>
                  <a:schemeClr val="tx1"/>
                </a:solidFill>
              </a:rPr>
              <a:t> za </a:t>
            </a:r>
            <a:r>
              <a:rPr lang="cs-CZ" i="1" dirty="0" err="1">
                <a:solidFill>
                  <a:schemeClr val="tx1"/>
                </a:solidFill>
              </a:rPr>
              <a:t>panowania</a:t>
            </a:r>
            <a:r>
              <a:rPr lang="cs-CZ" i="1" dirty="0">
                <a:solidFill>
                  <a:schemeClr val="tx1"/>
                </a:solidFill>
              </a:rPr>
              <a:t> Augusta III</a:t>
            </a:r>
            <a:r>
              <a:rPr lang="cs-CZ" dirty="0">
                <a:solidFill>
                  <a:schemeClr val="tx1"/>
                </a:solidFill>
              </a:rPr>
              <a:t> – o životě společnosti v době tzv. saských králů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2. </a:t>
            </a:r>
            <a:r>
              <a:rPr lang="cs-CZ" i="1" dirty="0" err="1">
                <a:solidFill>
                  <a:schemeClr val="tx1"/>
                </a:solidFill>
              </a:rPr>
              <a:t>Pamiętniki</a:t>
            </a:r>
            <a:r>
              <a:rPr lang="cs-CZ" i="1" dirty="0">
                <a:solidFill>
                  <a:schemeClr val="tx1"/>
                </a:solidFill>
              </a:rPr>
              <a:t>, </a:t>
            </a:r>
            <a:r>
              <a:rPr lang="cs-CZ" i="1" dirty="0" err="1">
                <a:solidFill>
                  <a:schemeClr val="tx1"/>
                </a:solidFill>
              </a:rPr>
              <a:t>czyli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Historia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polska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(plně vyšlo 1971, částečně 1840) – „kronika“ let 1743–1798 </a:t>
            </a:r>
          </a:p>
          <a:p>
            <a:pPr marL="0" indent="0">
              <a:buNone/>
            </a:pPr>
            <a:endParaRPr lang="cs-CZ" dirty="0"/>
          </a:p>
          <a:p>
            <a:endParaRPr lang="cs-CZ" i="1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0" y="1628800"/>
            <a:ext cx="2381250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908720"/>
          </a:xfrm>
        </p:spPr>
        <p:txBody>
          <a:bodyPr/>
          <a:lstStyle/>
          <a:p>
            <a:r>
              <a:rPr lang="cs-CZ" sz="4200" dirty="0">
                <a:solidFill>
                  <a:srgbClr val="000000"/>
                </a:solidFill>
              </a:rPr>
              <a:t>Literatura </a:t>
            </a:r>
            <a:r>
              <a:rPr lang="cs-CZ" sz="4200" dirty="0" err="1">
                <a:solidFill>
                  <a:srgbClr val="000000"/>
                </a:solidFill>
              </a:rPr>
              <a:t>stanislavovského</a:t>
            </a:r>
            <a:r>
              <a:rPr lang="cs-CZ" sz="4200" dirty="0">
                <a:solidFill>
                  <a:srgbClr val="000000"/>
                </a:solidFill>
              </a:rPr>
              <a:t> období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052736"/>
            <a:ext cx="5256584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Elżbieta </a:t>
            </a:r>
            <a:r>
              <a:rPr lang="cs-CZ" b="1" dirty="0" err="1">
                <a:solidFill>
                  <a:schemeClr val="tx1"/>
                </a:solidFill>
              </a:rPr>
              <a:t>Drużbacka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– „sarmatská múza“ (cca 1695–1765)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</a:t>
            </a:r>
            <a:r>
              <a:rPr lang="cs-CZ" i="1" dirty="0" err="1">
                <a:solidFill>
                  <a:schemeClr val="tx1"/>
                </a:solidFill>
              </a:rPr>
              <a:t>Zbiór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rymów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duchownych</a:t>
            </a:r>
            <a:r>
              <a:rPr lang="cs-CZ" i="1" dirty="0">
                <a:solidFill>
                  <a:schemeClr val="tx1"/>
                </a:solidFill>
              </a:rPr>
              <a:t>, </a:t>
            </a:r>
            <a:r>
              <a:rPr lang="cs-CZ" i="1" dirty="0" err="1">
                <a:solidFill>
                  <a:schemeClr val="tx1"/>
                </a:solidFill>
              </a:rPr>
              <a:t>panegirycznych</a:t>
            </a:r>
            <a:r>
              <a:rPr lang="cs-CZ" i="1" dirty="0">
                <a:solidFill>
                  <a:schemeClr val="tx1"/>
                </a:solidFill>
              </a:rPr>
              <a:t>, </a:t>
            </a:r>
            <a:r>
              <a:rPr lang="cs-CZ" i="1" dirty="0" err="1">
                <a:solidFill>
                  <a:schemeClr val="tx1"/>
                </a:solidFill>
              </a:rPr>
              <a:t>moralnych</a:t>
            </a:r>
            <a:r>
              <a:rPr lang="cs-CZ" i="1" dirty="0">
                <a:solidFill>
                  <a:schemeClr val="tx1"/>
                </a:solidFill>
              </a:rPr>
              <a:t> i </a:t>
            </a:r>
            <a:r>
              <a:rPr lang="cs-CZ" i="1" dirty="0" err="1">
                <a:solidFill>
                  <a:schemeClr val="tx1"/>
                </a:solidFill>
              </a:rPr>
              <a:t>światowych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(1752; vydáno bratry </a:t>
            </a:r>
            <a:r>
              <a:rPr lang="cs-CZ" dirty="0" err="1">
                <a:solidFill>
                  <a:schemeClr val="tx1"/>
                </a:solidFill>
              </a:rPr>
              <a:t>Załuskými</a:t>
            </a:r>
            <a:r>
              <a:rPr lang="cs-CZ" dirty="0">
                <a:solidFill>
                  <a:schemeClr val="tx1"/>
                </a:solidFill>
              </a:rPr>
              <a:t>) – např. poéma </a:t>
            </a:r>
            <a:r>
              <a:rPr lang="cs-CZ" i="1" dirty="0" err="1">
                <a:solidFill>
                  <a:schemeClr val="tx1"/>
                </a:solidFill>
              </a:rPr>
              <a:t>Opisanie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czterech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części</a:t>
            </a:r>
            <a:r>
              <a:rPr lang="cs-CZ" i="1" dirty="0">
                <a:solidFill>
                  <a:schemeClr val="tx1"/>
                </a:solidFill>
              </a:rPr>
              <a:t> roku </a:t>
            </a: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</a:t>
            </a:r>
            <a:r>
              <a:rPr lang="cs-CZ" i="1" dirty="0" err="1">
                <a:solidFill>
                  <a:schemeClr val="tx1"/>
                </a:solidFill>
              </a:rPr>
              <a:t>Fabuła</a:t>
            </a:r>
            <a:r>
              <a:rPr lang="cs-CZ" i="1" dirty="0">
                <a:solidFill>
                  <a:schemeClr val="tx1"/>
                </a:solidFill>
              </a:rPr>
              <a:t> o </a:t>
            </a:r>
            <a:r>
              <a:rPr lang="cs-CZ" i="1" dirty="0" err="1">
                <a:solidFill>
                  <a:schemeClr val="tx1"/>
                </a:solidFill>
              </a:rPr>
              <a:t>książęciu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Adolfie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– fantastický román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viz román Olgy </a:t>
            </a:r>
            <a:r>
              <a:rPr lang="cs-CZ" dirty="0" err="1">
                <a:solidFill>
                  <a:schemeClr val="tx1"/>
                </a:solidFill>
              </a:rPr>
              <a:t>Tokarczuk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Księgi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Jakubowe</a:t>
            </a:r>
            <a:r>
              <a:rPr lang="cs-CZ" i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Zástupný symbol pro obsa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863" y="1412776"/>
            <a:ext cx="2973804" cy="38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1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0" indent="0">
              <a:buNone/>
            </a:pPr>
            <a:r>
              <a:rPr lang="cs-CZ" u="sng" dirty="0">
                <a:solidFill>
                  <a:schemeClr val="tx1"/>
                </a:solidFill>
              </a:rPr>
              <a:t>Tradiční periodizace: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1. středověk</a:t>
            </a:r>
          </a:p>
          <a:p>
            <a:r>
              <a:rPr lang="cs-CZ" dirty="0">
                <a:solidFill>
                  <a:schemeClr val="tx1"/>
                </a:solidFill>
              </a:rPr>
              <a:t>2. renesance a humanismus</a:t>
            </a:r>
          </a:p>
          <a:p>
            <a:r>
              <a:rPr lang="cs-CZ" dirty="0">
                <a:solidFill>
                  <a:schemeClr val="tx1"/>
                </a:solidFill>
              </a:rPr>
              <a:t>3. baroko</a:t>
            </a:r>
          </a:p>
          <a:p>
            <a:r>
              <a:rPr lang="cs-CZ" b="1" dirty="0">
                <a:solidFill>
                  <a:schemeClr val="tx1"/>
                </a:solidFill>
              </a:rPr>
              <a:t>4. osvícenství</a:t>
            </a:r>
          </a:p>
          <a:p>
            <a:r>
              <a:rPr lang="cs-CZ" b="1" dirty="0">
                <a:solidFill>
                  <a:schemeClr val="tx1"/>
                </a:solidFill>
              </a:rPr>
              <a:t>5. romantismus</a:t>
            </a:r>
          </a:p>
          <a:p>
            <a:r>
              <a:rPr lang="cs-CZ" b="1" dirty="0">
                <a:solidFill>
                  <a:schemeClr val="tx1"/>
                </a:solidFill>
              </a:rPr>
              <a:t>6. pozitivismus</a:t>
            </a:r>
          </a:p>
          <a:p>
            <a:r>
              <a:rPr lang="cs-CZ" b="1" dirty="0">
                <a:solidFill>
                  <a:schemeClr val="tx1"/>
                </a:solidFill>
              </a:rPr>
              <a:t>7. Mladé Polsko</a:t>
            </a:r>
          </a:p>
        </p:txBody>
      </p:sp>
    </p:spTree>
    <p:extLst>
      <p:ext uri="{BB962C8B-B14F-4D97-AF65-F5344CB8AC3E}">
        <p14:creationId xmlns:p14="http://schemas.microsoft.com/office/powerpoint/2010/main" val="8565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908720"/>
          </a:xfrm>
        </p:spPr>
        <p:txBody>
          <a:bodyPr/>
          <a:lstStyle/>
          <a:p>
            <a:r>
              <a:rPr lang="cs-CZ" sz="4200" dirty="0">
                <a:solidFill>
                  <a:srgbClr val="000000"/>
                </a:solidFill>
              </a:rPr>
              <a:t>Literatura </a:t>
            </a:r>
            <a:r>
              <a:rPr lang="cs-CZ" sz="4200" dirty="0" err="1">
                <a:solidFill>
                  <a:srgbClr val="000000"/>
                </a:solidFill>
              </a:rPr>
              <a:t>stanislavovského</a:t>
            </a:r>
            <a:r>
              <a:rPr lang="cs-CZ" sz="4200" dirty="0">
                <a:solidFill>
                  <a:srgbClr val="000000"/>
                </a:solidFill>
              </a:rPr>
              <a:t> období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Hugo </a:t>
            </a:r>
            <a:r>
              <a:rPr lang="cs-CZ" b="1" dirty="0" err="1">
                <a:solidFill>
                  <a:schemeClr val="tx1"/>
                </a:solidFill>
              </a:rPr>
              <a:t>Kołłątaj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(1750–1812)</a:t>
            </a:r>
          </a:p>
          <a:p>
            <a:r>
              <a:rPr lang="cs-CZ" dirty="0">
                <a:solidFill>
                  <a:schemeClr val="tx1"/>
                </a:solidFill>
              </a:rPr>
              <a:t>tzv. </a:t>
            </a:r>
            <a:r>
              <a:rPr lang="cs-CZ" dirty="0" err="1">
                <a:solidFill>
                  <a:schemeClr val="tx1"/>
                </a:solidFill>
              </a:rPr>
              <a:t>Kuźnica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Kołłątajowska</a:t>
            </a:r>
            <a:r>
              <a:rPr lang="cs-CZ" dirty="0">
                <a:solidFill>
                  <a:schemeClr val="tx1"/>
                </a:solidFill>
              </a:rPr>
              <a:t> (1789–1792) – skupina publicistů a veřejně činných osobností v dobách tzv. Čtyřletého sejmu („Sejm </a:t>
            </a:r>
            <a:r>
              <a:rPr lang="cs-CZ" dirty="0" err="1">
                <a:solidFill>
                  <a:schemeClr val="tx1"/>
                </a:solidFill>
              </a:rPr>
              <a:t>Czteroletni</a:t>
            </a:r>
            <a:r>
              <a:rPr lang="cs-CZ" dirty="0">
                <a:solidFill>
                  <a:schemeClr val="tx1"/>
                </a:solidFill>
              </a:rPr>
              <a:t>“, 1788–1792) podporující </a:t>
            </a:r>
            <a:r>
              <a:rPr lang="cs-CZ" dirty="0" err="1">
                <a:solidFill>
                  <a:schemeClr val="tx1"/>
                </a:solidFill>
              </a:rPr>
              <a:t>stanislavovské</a:t>
            </a:r>
            <a:r>
              <a:rPr lang="cs-CZ" dirty="0">
                <a:solidFill>
                  <a:schemeClr val="tx1"/>
                </a:solidFill>
              </a:rPr>
              <a:t> reformy</a:t>
            </a:r>
          </a:p>
          <a:p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Kołłątajovy požadavky: 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- dědičnost trůnu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- zrušení </a:t>
            </a:r>
            <a:r>
              <a:rPr lang="pl-PL" i="1" dirty="0">
                <a:solidFill>
                  <a:schemeClr val="tx1"/>
                </a:solidFill>
              </a:rPr>
              <a:t>liberum veto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- všeobecné a spravedlivé zdanění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- menší vliv magnátů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- práva pro měšťany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- zrušení roboty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46" y="2852936"/>
            <a:ext cx="2938234" cy="385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4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843247"/>
          </a:xfrm>
        </p:spPr>
        <p:txBody>
          <a:bodyPr>
            <a:normAutofit/>
          </a:bodyPr>
          <a:lstStyle/>
          <a:p>
            <a:r>
              <a:rPr lang="pl-PL" sz="4000" dirty="0"/>
              <a:t>Trojí dělení Polska </a:t>
            </a:r>
            <a:r>
              <a:rPr lang="pl-PL" sz="3600" dirty="0"/>
              <a:t>(1772, 1793, 1795)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5544616"/>
          </a:xfrm>
        </p:spPr>
        <p:txBody>
          <a:bodyPr>
            <a:normAutofit/>
          </a:bodyPr>
          <a:lstStyle/>
          <a:p>
            <a:r>
              <a:rPr lang="cs-CZ" sz="2300" dirty="0">
                <a:solidFill>
                  <a:schemeClr val="tx1"/>
                </a:solidFill>
              </a:rPr>
              <a:t>1791: tzv. Ústava 3. května – první moderní evropská ústava </a:t>
            </a:r>
          </a:p>
          <a:p>
            <a:r>
              <a:rPr lang="cs-CZ" sz="2300" dirty="0">
                <a:solidFill>
                  <a:schemeClr val="tx1"/>
                </a:solidFill>
              </a:rPr>
              <a:t>polsko-ruská válka 1792 </a:t>
            </a:r>
          </a:p>
          <a:p>
            <a:r>
              <a:rPr lang="cs-CZ" sz="2300" dirty="0">
                <a:solidFill>
                  <a:schemeClr val="tx1"/>
                </a:solidFill>
              </a:rPr>
              <a:t> „</a:t>
            </a:r>
            <a:r>
              <a:rPr lang="cs-CZ" sz="2300" dirty="0" err="1">
                <a:solidFill>
                  <a:schemeClr val="tx1"/>
                </a:solidFill>
              </a:rPr>
              <a:t>Konfederacja</a:t>
            </a:r>
            <a:r>
              <a:rPr lang="cs-CZ" sz="2300" dirty="0">
                <a:solidFill>
                  <a:schemeClr val="tx1"/>
                </a:solidFill>
              </a:rPr>
              <a:t> </a:t>
            </a:r>
            <a:r>
              <a:rPr lang="cs-CZ" sz="2300" dirty="0" err="1">
                <a:solidFill>
                  <a:schemeClr val="tx1"/>
                </a:solidFill>
              </a:rPr>
              <a:t>targowicka</a:t>
            </a:r>
            <a:r>
              <a:rPr lang="cs-CZ" sz="2300" dirty="0">
                <a:solidFill>
                  <a:schemeClr val="tx1"/>
                </a:solidFill>
              </a:rPr>
              <a:t>“ (1792) – magnáti proti Ústavě 3. května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54" y="3131571"/>
            <a:ext cx="6361046" cy="3528392"/>
          </a:xfrm>
          <a:prstGeom prst="rect">
            <a:avLst/>
          </a:prstGeo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56992"/>
            <a:ext cx="2026568" cy="344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7672" y="274637"/>
            <a:ext cx="8414808" cy="1200887"/>
          </a:xfrm>
        </p:spPr>
        <p:txBody>
          <a:bodyPr>
            <a:noAutofit/>
          </a:bodyPr>
          <a:lstStyle/>
          <a:p>
            <a:r>
              <a:rPr lang="pl-PL" sz="2000" b="1" dirty="0">
                <a:solidFill>
                  <a:srgbClr val="000000"/>
                </a:solidFill>
              </a:rPr>
              <a:t>Pieśń Legionów Polskich we Włoszech/Mazurek Dąbrowskiego </a:t>
            </a:r>
            <a:br>
              <a:rPr lang="pl-PL" sz="2000" b="1" dirty="0">
                <a:solidFill>
                  <a:srgbClr val="000000"/>
                </a:solidFill>
              </a:rPr>
            </a:br>
            <a:r>
              <a:rPr lang="pl-PL" sz="2000" dirty="0">
                <a:solidFill>
                  <a:srgbClr val="000000"/>
                </a:solidFill>
              </a:rPr>
              <a:t>(slova: Józef Wybicki)</a:t>
            </a:r>
            <a:endParaRPr lang="cs-CZ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33670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azurekDabrowskieg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55817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pPr>
              <a:lnSpc>
                <a:spcPts val="3900"/>
              </a:lnSpc>
            </a:pPr>
            <a:r>
              <a:rPr lang="cs-CZ" sz="3800" dirty="0"/>
              <a:t>Intelektuální a umělecký život Polska po tzv. trojím dělení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84784"/>
            <a:ext cx="8712968" cy="5112567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chemeClr val="tx1"/>
                </a:solidFill>
              </a:rPr>
              <a:t>1773: </a:t>
            </a:r>
            <a:r>
              <a:rPr lang="cs-CZ" u="sng" dirty="0" err="1">
                <a:solidFill>
                  <a:schemeClr val="tx1"/>
                </a:solidFill>
              </a:rPr>
              <a:t>Komisja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edukacji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u="sng" dirty="0" err="1">
                <a:solidFill>
                  <a:schemeClr val="tx1"/>
                </a:solidFill>
              </a:rPr>
              <a:t>narodowej</a:t>
            </a:r>
            <a:r>
              <a:rPr lang="cs-CZ" u="sng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(KEN) – cíl: reforma systému vzdělávání (</a:t>
            </a:r>
            <a:r>
              <a:rPr lang="cs-CZ" dirty="0" err="1">
                <a:solidFill>
                  <a:schemeClr val="tx1"/>
                </a:solidFill>
              </a:rPr>
              <a:t>Konarski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r>
              <a:rPr lang="pl-PL" dirty="0">
                <a:solidFill>
                  <a:schemeClr val="tx1"/>
                </a:solidFill>
              </a:rPr>
              <a:t>1800: </a:t>
            </a:r>
            <a:r>
              <a:rPr lang="pl-PL" u="sng" dirty="0">
                <a:solidFill>
                  <a:schemeClr val="tx1"/>
                </a:solidFill>
              </a:rPr>
              <a:t>Towarzystwo Przyjaciół Nauk </a:t>
            </a:r>
            <a:r>
              <a:rPr lang="pl-PL" dirty="0">
                <a:solidFill>
                  <a:schemeClr val="tx1"/>
                </a:solidFill>
              </a:rPr>
              <a:t>– Varšava (Stanisław Staszic)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1.Wydział filozofii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2.Wydział matematyki, fizyki, chemii, nauk lekarskich, historii naturalnej i ekonomiki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3.Wydział historii, dziejów praw i geografii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4.Wydział wymowy, wierszopistwa i przyjemnych sztuk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5.Wydział języków rodu słowiańskiego</a:t>
            </a:r>
          </a:p>
          <a:p>
            <a:pPr>
              <a:buFontTx/>
              <a:buChar char="-"/>
            </a:pPr>
            <a:r>
              <a:rPr lang="pl-PL" i="1" dirty="0">
                <a:solidFill>
                  <a:schemeClr val="tx1"/>
                </a:solidFill>
              </a:rPr>
              <a:t>Rocznik Towarzystwa Warszawskiego Przyjaciół Nauk </a:t>
            </a:r>
            <a:r>
              <a:rPr lang="pl-PL" dirty="0">
                <a:solidFill>
                  <a:schemeClr val="tx1"/>
                </a:solidFill>
              </a:rPr>
              <a:t>– první polský odborný časopis</a:t>
            </a:r>
          </a:p>
          <a:p>
            <a:pPr>
              <a:buFontTx/>
              <a:buChar char="-"/>
            </a:pPr>
            <a:r>
              <a:rPr lang="pl-PL" dirty="0">
                <a:solidFill>
                  <a:schemeClr val="tx1"/>
                </a:solidFill>
              </a:rPr>
              <a:t>členové: např. Julian Ursyn Niemcewicz, Samuel Linde (první polský slovník </a:t>
            </a:r>
            <a:r>
              <a:rPr lang="pl-PL" i="1" dirty="0">
                <a:solidFill>
                  <a:schemeClr val="tx1"/>
                </a:solidFill>
              </a:rPr>
              <a:t>Słownik języka polskiego</a:t>
            </a:r>
            <a:r>
              <a:rPr lang="pl-PL" dirty="0">
                <a:solidFill>
                  <a:schemeClr val="tx1"/>
                </a:solidFill>
              </a:rPr>
              <a:t>, Warszawa 1807–1814), Joachim Lelewel (historik) aj. </a:t>
            </a:r>
          </a:p>
          <a:p>
            <a:endParaRPr lang="pl-PL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717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980728"/>
          </a:xfrm>
        </p:spPr>
        <p:txBody>
          <a:bodyPr/>
          <a:lstStyle/>
          <a:p>
            <a:r>
              <a:rPr lang="cs-CZ" sz="4200" dirty="0"/>
              <a:t>Polský klasicismus po trojím dělení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24744"/>
            <a:ext cx="6408712" cy="5112568"/>
          </a:xfrm>
        </p:spPr>
        <p:txBody>
          <a:bodyPr/>
          <a:lstStyle/>
          <a:p>
            <a:r>
              <a:rPr lang="cs-CZ" b="1" dirty="0" err="1">
                <a:solidFill>
                  <a:schemeClr val="tx1"/>
                </a:solidFill>
              </a:rPr>
              <a:t>Kajetan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Koźmian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(1771–1856): tzv. tábor klasiků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- 1800–1813: cyklus 5 ód (ústřední postava: Napoleon Bonaparte)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Rozvoj románu</a:t>
            </a:r>
          </a:p>
          <a:p>
            <a:r>
              <a:rPr lang="pl-PL" b="1" dirty="0">
                <a:solidFill>
                  <a:schemeClr val="tx1"/>
                </a:solidFill>
              </a:rPr>
              <a:t>Maria Wirtemberska </a:t>
            </a:r>
            <a:r>
              <a:rPr lang="pl-PL" dirty="0">
                <a:solidFill>
                  <a:schemeClr val="tx1"/>
                </a:solidFill>
              </a:rPr>
              <a:t>(1768–1854): sentimentální román </a:t>
            </a:r>
            <a:r>
              <a:rPr lang="pl-PL" i="1" dirty="0">
                <a:solidFill>
                  <a:schemeClr val="tx1"/>
                </a:solidFill>
              </a:rPr>
              <a:t>Malwina czyli domyślność serca</a:t>
            </a:r>
            <a:r>
              <a:rPr lang="pl-PL" dirty="0">
                <a:solidFill>
                  <a:schemeClr val="tx1"/>
                </a:solidFill>
              </a:rPr>
              <a:t> (1813)</a:t>
            </a:r>
          </a:p>
          <a:p>
            <a:endParaRPr lang="cs-CZ" dirty="0"/>
          </a:p>
          <a:p>
            <a:pPr marL="0" indent="0">
              <a:buNone/>
            </a:pPr>
            <a:endParaRPr lang="cs-CZ" i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8" y="2564904"/>
            <a:ext cx="2448272" cy="353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568952" cy="908720"/>
          </a:xfrm>
        </p:spPr>
        <p:txBody>
          <a:bodyPr/>
          <a:lstStyle/>
          <a:p>
            <a:r>
              <a:rPr lang="cs-CZ" sz="4200" dirty="0">
                <a:solidFill>
                  <a:srgbClr val="000000"/>
                </a:solidFill>
              </a:rPr>
              <a:t>Polský klasicismus po trojím dělení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5688632" cy="5073427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Julian </a:t>
            </a:r>
            <a:r>
              <a:rPr lang="cs-CZ" b="1" dirty="0" err="1">
                <a:solidFill>
                  <a:schemeClr val="tx1"/>
                </a:solidFill>
              </a:rPr>
              <a:t>Ursyn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b="1" dirty="0" err="1">
                <a:solidFill>
                  <a:schemeClr val="tx1"/>
                </a:solidFill>
              </a:rPr>
              <a:t>Niemcewicz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(1757–1841)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1816: </a:t>
            </a:r>
            <a:r>
              <a:rPr lang="pl-PL" i="1" dirty="0">
                <a:solidFill>
                  <a:schemeClr val="tx1"/>
                </a:solidFill>
              </a:rPr>
              <a:t>Śpiewy historyczne </a:t>
            </a:r>
            <a:r>
              <a:rPr lang="pl-PL" dirty="0">
                <a:solidFill>
                  <a:schemeClr val="tx1"/>
                </a:solidFill>
              </a:rPr>
              <a:t>– cyklus 34 zpěvů s historickou a patriotickou tematikou</a:t>
            </a:r>
          </a:p>
          <a:p>
            <a:pPr marL="0" indent="0">
              <a:buNone/>
            </a:pPr>
            <a:r>
              <a:rPr lang="pl-PL" dirty="0">
                <a:solidFill>
                  <a:schemeClr val="tx1"/>
                </a:solidFill>
              </a:rPr>
              <a:t>1821: sentimentální román </a:t>
            </a:r>
            <a:r>
              <a:rPr lang="pl-PL" i="1" dirty="0">
                <a:solidFill>
                  <a:schemeClr val="tx1"/>
                </a:solidFill>
              </a:rPr>
              <a:t>Leibe i Siora, czyli listy dwóch kochanków </a:t>
            </a:r>
            <a:r>
              <a:rPr lang="pl-PL" dirty="0">
                <a:solidFill>
                  <a:schemeClr val="tx1"/>
                </a:solidFill>
              </a:rPr>
              <a:t>(židovské téma – problematika asimilace židovské menšiny)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1790: komedie </a:t>
            </a:r>
            <a:r>
              <a:rPr lang="cs-CZ" i="1" dirty="0" err="1">
                <a:solidFill>
                  <a:schemeClr val="tx1"/>
                </a:solidFill>
              </a:rPr>
              <a:t>Powrót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pos</a:t>
            </a:r>
            <a:r>
              <a:rPr lang="pl-PL" i="1" dirty="0">
                <a:solidFill>
                  <a:schemeClr val="tx1"/>
                </a:solidFill>
              </a:rPr>
              <a:t>ła </a:t>
            </a:r>
            <a:endParaRPr lang="cs-CZ" i="1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772816"/>
            <a:ext cx="3076575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6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908720"/>
          </a:xfrm>
        </p:spPr>
        <p:txBody>
          <a:bodyPr/>
          <a:lstStyle/>
          <a:p>
            <a:r>
              <a:rPr lang="cs-CZ" sz="4200" dirty="0">
                <a:solidFill>
                  <a:srgbClr val="000000"/>
                </a:solidFill>
              </a:rPr>
              <a:t>Polský klasicismus po trojím dělení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196752"/>
            <a:ext cx="6007714" cy="4929411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Jan </a:t>
            </a:r>
            <a:r>
              <a:rPr lang="cs-CZ" b="1" dirty="0" err="1">
                <a:solidFill>
                  <a:schemeClr val="tx1"/>
                </a:solidFill>
              </a:rPr>
              <a:t>Potocki</a:t>
            </a: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(1761–1815) – romanopisec a dramatik; cestovatel; průkopník polské archeologie a letectví</a:t>
            </a:r>
          </a:p>
          <a:p>
            <a:r>
              <a:rPr lang="cs-CZ" dirty="0">
                <a:solidFill>
                  <a:schemeClr val="tx1"/>
                </a:solidFill>
              </a:rPr>
              <a:t>dobrodružný román </a:t>
            </a:r>
            <a:r>
              <a:rPr lang="cs-CZ" i="1" dirty="0" err="1">
                <a:solidFill>
                  <a:schemeClr val="tx1"/>
                </a:solidFill>
              </a:rPr>
              <a:t>Rękopis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znaleziony</a:t>
            </a:r>
            <a:r>
              <a:rPr lang="cs-CZ" i="1" dirty="0">
                <a:solidFill>
                  <a:schemeClr val="tx1"/>
                </a:solidFill>
              </a:rPr>
              <a:t> w </a:t>
            </a:r>
            <a:r>
              <a:rPr lang="cs-CZ" i="1" dirty="0" err="1">
                <a:solidFill>
                  <a:schemeClr val="tx1"/>
                </a:solidFill>
              </a:rPr>
              <a:t>Saragossie</a:t>
            </a:r>
            <a:r>
              <a:rPr lang="cs-CZ" dirty="0">
                <a:solidFill>
                  <a:schemeClr val="tx1"/>
                </a:solidFill>
              </a:rPr>
              <a:t> (vznik cca 1797–1810, pol. překlad 1847; čes. </a:t>
            </a:r>
            <a:r>
              <a:rPr lang="cs-CZ" i="1" dirty="0">
                <a:solidFill>
                  <a:schemeClr val="tx1"/>
                </a:solidFill>
              </a:rPr>
              <a:t>Rukopis nalezený v Zaragoze</a:t>
            </a:r>
            <a:r>
              <a:rPr lang="cs-CZ" dirty="0">
                <a:solidFill>
                  <a:schemeClr val="tx1"/>
                </a:solidFill>
              </a:rPr>
              <a:t>, 1973)</a:t>
            </a:r>
          </a:p>
          <a:p>
            <a:r>
              <a:rPr lang="cs-CZ" dirty="0">
                <a:solidFill>
                  <a:schemeClr val="tx1"/>
                </a:solidFill>
              </a:rPr>
              <a:t>konvence nalezeného rukopisu; rámcová kompozice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- film Wojciecha Hase (1965)</a:t>
            </a:r>
          </a:p>
          <a:p>
            <a:pPr marL="0" indent="0">
              <a:buNone/>
            </a:pPr>
            <a:endParaRPr lang="cs-CZ" sz="2200" dirty="0">
              <a:solidFill>
                <a:schemeClr val="tx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340768"/>
            <a:ext cx="2884766" cy="3494173"/>
          </a:xfrm>
          <a:prstGeom prst="rect">
            <a:avLst/>
          </a:prstGeom>
        </p:spPr>
      </p:pic>
      <p:pic>
        <p:nvPicPr>
          <p:cNvPr id="7" name="Jan_Potocki-Rukopis_nalezeny_v_Zaragoze01 2014_01_02_18_29_04_VBR-HQ">
            <a:hlinkClick r:id="" action="ppaction://media"/>
            <a:extLst>
              <a:ext uri="{FF2B5EF4-FFF2-40B4-BE49-F238E27FC236}">
                <a16:creationId xmlns:a16="http://schemas.microsoft.com/office/drawing/2014/main" id="{B32B7F98-1B47-4869-BB77-8D9E70319B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354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83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568952" cy="1052736"/>
          </a:xfrm>
        </p:spPr>
        <p:txBody>
          <a:bodyPr/>
          <a:lstStyle/>
          <a:p>
            <a:r>
              <a:rPr lang="cs-CZ" sz="4200" dirty="0"/>
              <a:t>Polské osvícenství: cca 1740–1822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6264696" cy="5040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Osvícenství</a:t>
            </a:r>
            <a:r>
              <a:rPr lang="cs-CZ" dirty="0">
                <a:solidFill>
                  <a:schemeClr val="tx1"/>
                </a:solidFill>
              </a:rPr>
              <a:t>: myšlenkový proud a životní postoj charakteristický pro 18. stol.; později i označení pro epochu v dějinách evropské kultury (humanismus, racionalismus; sekularizace; idea občanských práv apod.)</a:t>
            </a:r>
          </a:p>
          <a:p>
            <a:pPr marL="0" indent="0">
              <a:buNone/>
            </a:pPr>
            <a:endParaRPr lang="cs-CZ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u="sng" dirty="0">
                <a:solidFill>
                  <a:schemeClr val="tx1"/>
                </a:solidFill>
              </a:rPr>
              <a:t>August III. Sas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sz="2100" dirty="0">
                <a:solidFill>
                  <a:schemeClr val="tx1"/>
                </a:solidFill>
              </a:rPr>
              <a:t>(polský král v letech 1733–1763)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reforma školství: 1740 – Stanisław </a:t>
            </a:r>
            <a:r>
              <a:rPr lang="cs-CZ" dirty="0" err="1">
                <a:solidFill>
                  <a:schemeClr val="tx1"/>
                </a:solidFill>
              </a:rPr>
              <a:t>Konarski</a:t>
            </a:r>
            <a:r>
              <a:rPr lang="cs-CZ" dirty="0">
                <a:solidFill>
                  <a:schemeClr val="tx1"/>
                </a:solidFill>
              </a:rPr>
              <a:t> založil </a:t>
            </a:r>
            <a:r>
              <a:rPr lang="cs-CZ" dirty="0" err="1">
                <a:solidFill>
                  <a:schemeClr val="tx1"/>
                </a:solidFill>
              </a:rPr>
              <a:t>Collegium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Nobilium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1747: bratři Józef Andrzej </a:t>
            </a:r>
            <a:r>
              <a:rPr lang="cs-CZ" dirty="0" err="1">
                <a:solidFill>
                  <a:schemeClr val="tx1"/>
                </a:solidFill>
              </a:rPr>
              <a:t>Załuski</a:t>
            </a:r>
            <a:r>
              <a:rPr lang="cs-CZ" dirty="0">
                <a:solidFill>
                  <a:schemeClr val="tx1"/>
                </a:solidFill>
              </a:rPr>
              <a:t> a Andrzej </a:t>
            </a:r>
            <a:r>
              <a:rPr lang="cs-CZ" dirty="0" err="1">
                <a:solidFill>
                  <a:schemeClr val="tx1"/>
                </a:solidFill>
              </a:rPr>
              <a:t>Stanisław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Załuski</a:t>
            </a:r>
            <a:r>
              <a:rPr lang="cs-CZ" dirty="0">
                <a:solidFill>
                  <a:schemeClr val="tx1"/>
                </a:solidFill>
              </a:rPr>
              <a:t> – tzv. </a:t>
            </a:r>
            <a:r>
              <a:rPr lang="cs-CZ" dirty="0" err="1">
                <a:solidFill>
                  <a:schemeClr val="tx1"/>
                </a:solidFill>
              </a:rPr>
              <a:t>Biblioteka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Załuskich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71" y="2636912"/>
            <a:ext cx="2790309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4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0466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7103679" cy="460851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319703" cy="548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28" y="800100"/>
            <a:ext cx="6365343" cy="43204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27" y="804941"/>
            <a:ext cx="6365343" cy="449393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50" y="800100"/>
            <a:ext cx="6399742" cy="47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2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4200" dirty="0">
                <a:solidFill>
                  <a:srgbClr val="000000"/>
                </a:solidFill>
              </a:rPr>
              <a:t>Polské osvícenství: cca 1740–1822 </a:t>
            </a:r>
            <a:endParaRPr lang="cs-CZ" sz="5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052736"/>
            <a:ext cx="648072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u="sng" dirty="0" err="1">
                <a:solidFill>
                  <a:schemeClr val="tx1"/>
                </a:solidFill>
              </a:rPr>
              <a:t>Stanisław</a:t>
            </a:r>
            <a:r>
              <a:rPr lang="cs-CZ" sz="2600" u="sng" dirty="0">
                <a:solidFill>
                  <a:schemeClr val="tx1"/>
                </a:solidFill>
              </a:rPr>
              <a:t> August </a:t>
            </a:r>
            <a:r>
              <a:rPr lang="cs-CZ" sz="2600" u="sng" dirty="0" err="1">
                <a:solidFill>
                  <a:schemeClr val="tx1"/>
                </a:solidFill>
              </a:rPr>
              <a:t>Poniatowski</a:t>
            </a:r>
            <a:r>
              <a:rPr lang="cs-CZ" sz="2600" u="sng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(1764–1795)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s-CZ" dirty="0">
                <a:solidFill>
                  <a:schemeClr val="tx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1765: časopis </a:t>
            </a:r>
            <a:r>
              <a:rPr lang="cs-CZ" i="1" dirty="0">
                <a:solidFill>
                  <a:schemeClr val="tx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Monitor</a:t>
            </a:r>
            <a:r>
              <a:rPr lang="cs-CZ" dirty="0">
                <a:solidFill>
                  <a:schemeClr val="tx1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 (1765–1785)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cs-CZ" dirty="0"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14" y="1052736"/>
            <a:ext cx="2699792" cy="386070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E4E62D9-8BD6-4B02-857C-77BAE1EB6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76" y="2422808"/>
            <a:ext cx="2488028" cy="417454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4B94DD5-C0F3-4C62-BF8F-2AACFC827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2321309"/>
            <a:ext cx="2390066" cy="43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8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F88F12-A80F-415C-A5CB-AFE819D75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cs-CZ" sz="4200" dirty="0">
                <a:solidFill>
                  <a:srgbClr val="000000"/>
                </a:solidFill>
              </a:rPr>
              <a:t>Polské osvícenství: cca 1740–1822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01AEA36-2402-4AE2-A90A-42B8F1882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lvl="0">
              <a:lnSpc>
                <a:spcPct val="115000"/>
              </a:lnSpc>
            </a:pPr>
            <a:r>
              <a:rPr lang="cs-CZ" dirty="0">
                <a:solidFill>
                  <a:prstClr val="black"/>
                </a:solidFill>
              </a:rPr>
              <a:t>1765: tzv. </a:t>
            </a:r>
            <a:r>
              <a:rPr lang="cs-CZ" dirty="0" err="1">
                <a:solidFill>
                  <a:prstClr val="black"/>
                </a:solidFill>
              </a:rPr>
              <a:t>Szkoła</a:t>
            </a:r>
            <a:r>
              <a:rPr lang="cs-CZ" dirty="0">
                <a:solidFill>
                  <a:prstClr val="black"/>
                </a:solidFill>
              </a:rPr>
              <a:t> </a:t>
            </a:r>
            <a:r>
              <a:rPr lang="cs-CZ" dirty="0" err="1">
                <a:solidFill>
                  <a:prstClr val="black"/>
                </a:solidFill>
              </a:rPr>
              <a:t>rycerska</a:t>
            </a:r>
            <a:endParaRPr lang="cs-CZ" dirty="0">
              <a:solidFill>
                <a:prstClr val="black"/>
              </a:solidFill>
            </a:endParaRPr>
          </a:p>
          <a:p>
            <a:pPr marL="0" lvl="0" indent="0">
              <a:lnSpc>
                <a:spcPct val="115000"/>
              </a:lnSpc>
              <a:buNone/>
            </a:pPr>
            <a:r>
              <a:rPr lang="pl-PL" sz="2200" dirty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Adam Kazimierz Czartoryski: „Wy tę w najopłakańszym stanie zostającą Ojczyznę waszą powinniście zaludniać obywatelami gorliwymi o jej sławę, o uwiększenie jej mocy wewnętrznej i poważania postronnego, o poprawę rządów w gatunku swym najgorszych. Niech was prowadzi ta zacna ambicja, żebyście odmienili starą postać Kraju.“</a:t>
            </a:r>
          </a:p>
          <a:p>
            <a:pPr lvl="0">
              <a:lnSpc>
                <a:spcPct val="115000"/>
              </a:lnSpc>
              <a:buFontTx/>
              <a:buChar char="-"/>
            </a:pPr>
            <a:r>
              <a:rPr lang="pl-PL" dirty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absolventi: např. Tadeusz Kościuszko, Julian Ursyn Niemcewicz, Józef Hoene-Wroński aj.</a:t>
            </a:r>
          </a:p>
          <a:p>
            <a:pPr lvl="0">
              <a:lnSpc>
                <a:spcPct val="115000"/>
              </a:lnSpc>
            </a:pPr>
            <a:r>
              <a:rPr lang="cs-CZ" dirty="0">
                <a:solidFill>
                  <a:prstClr val="black"/>
                </a:solidFill>
                <a:ea typeface="Calibri"/>
              </a:rPr>
              <a:t>1765: Národní divadlo ve Varšavě (</a:t>
            </a:r>
            <a:r>
              <a:rPr lang="cs-CZ" dirty="0" err="1">
                <a:solidFill>
                  <a:prstClr val="black"/>
                </a:solidFill>
                <a:ea typeface="Calibri"/>
              </a:rPr>
              <a:t>Teatr</a:t>
            </a:r>
            <a:r>
              <a:rPr lang="cs-CZ" dirty="0">
                <a:solidFill>
                  <a:prstClr val="black"/>
                </a:solidFill>
                <a:ea typeface="Calibri"/>
              </a:rPr>
              <a:t> </a:t>
            </a:r>
            <a:r>
              <a:rPr lang="cs-CZ" dirty="0" err="1">
                <a:solidFill>
                  <a:prstClr val="black"/>
                </a:solidFill>
                <a:ea typeface="Calibri"/>
              </a:rPr>
              <a:t>Narodowy</a:t>
            </a:r>
            <a:r>
              <a:rPr lang="cs-CZ" dirty="0">
                <a:solidFill>
                  <a:prstClr val="black"/>
                </a:solidFill>
                <a:ea typeface="Calibri"/>
              </a:rPr>
              <a:t>)</a:t>
            </a:r>
            <a:endParaRPr lang="pl-PL" dirty="0">
              <a:solidFill>
                <a:prstClr val="black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63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cs-CZ" sz="4500" dirty="0" err="1"/>
              <a:t>Teatr</a:t>
            </a:r>
            <a:r>
              <a:rPr lang="cs-CZ" sz="4500" dirty="0"/>
              <a:t> </a:t>
            </a:r>
            <a:r>
              <a:rPr lang="cs-CZ" sz="4500" dirty="0" err="1"/>
              <a:t>Narodowy</a:t>
            </a:r>
            <a:endParaRPr lang="cs-CZ" sz="4500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1340767"/>
            <a:ext cx="5112568" cy="339617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813" y="3745953"/>
            <a:ext cx="3696525" cy="255769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6" y="1124744"/>
            <a:ext cx="8263853" cy="550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6" y="1124744"/>
            <a:ext cx="8229600" cy="4423410"/>
          </a:xfrm>
        </p:spPr>
      </p:pic>
    </p:spTree>
    <p:extLst>
      <p:ext uri="{BB962C8B-B14F-4D97-AF65-F5344CB8AC3E}">
        <p14:creationId xmlns:p14="http://schemas.microsoft.com/office/powerpoint/2010/main" val="215973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iv3">
  <a:themeElements>
    <a:clrScheme name="Vlastní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373737"/>
      </a:accent1>
      <a:accent2>
        <a:srgbClr val="3E3E3E"/>
      </a:accent2>
      <a:accent3>
        <a:srgbClr val="3E3E3E"/>
      </a:accent3>
      <a:accent4>
        <a:srgbClr val="292929"/>
      </a:accent4>
      <a:accent5>
        <a:srgbClr val="292929"/>
      </a:accent5>
      <a:accent6>
        <a:srgbClr val="4D4D4D"/>
      </a:accent6>
      <a:hlink>
        <a:srgbClr val="5F5F5F"/>
      </a:hlink>
      <a:folHlink>
        <a:srgbClr val="919191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tiv3" id="{892ECD3B-6473-4089-8C8E-13E7B2A03AC4}" vid="{253F3E4A-74FA-49EB-9B24-E04110B568E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Motiv3</Template>
  <TotalTime>4534</TotalTime>
  <Words>1270</Words>
  <Application>Microsoft Office PowerPoint</Application>
  <PresentationFormat>Předvádění na obrazovce (4:3)</PresentationFormat>
  <Paragraphs>136</Paragraphs>
  <Slides>26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Century Gothic</vt:lpstr>
      <vt:lpstr>Courier New</vt:lpstr>
      <vt:lpstr>Georgia</vt:lpstr>
      <vt:lpstr>Motiv3</vt:lpstr>
      <vt:lpstr>Klasicismus a osvícenství  v polské literatuře</vt:lpstr>
      <vt:lpstr>Prezentace aplikace PowerPoint</vt:lpstr>
      <vt:lpstr>Polské osvícenství: cca 1740–1822 </vt:lpstr>
      <vt:lpstr>Prezentace aplikace PowerPoint</vt:lpstr>
      <vt:lpstr>Prezentace aplikace PowerPoint</vt:lpstr>
      <vt:lpstr>Polské osvícenství: cca 1740–1822 </vt:lpstr>
      <vt:lpstr>Polské osvícenství: cca 1740–1822 </vt:lpstr>
      <vt:lpstr>Teatr Narodowy</vt:lpstr>
      <vt:lpstr>Prezentace aplikace PowerPoint</vt:lpstr>
      <vt:lpstr>Polské osvícenství: cca 1740–1822 </vt:lpstr>
      <vt:lpstr>Literatura stanislavovského období</vt:lpstr>
      <vt:lpstr>Myšeis</vt:lpstr>
      <vt:lpstr>Bajky</vt:lpstr>
      <vt:lpstr>Prezentace aplikace PowerPoint</vt:lpstr>
      <vt:lpstr>Prezentace aplikace PowerPoint</vt:lpstr>
      <vt:lpstr>Literatura stanislavovského období</vt:lpstr>
      <vt:lpstr>Literatura stanislavovského období</vt:lpstr>
      <vt:lpstr>Literatura stanislavovského období</vt:lpstr>
      <vt:lpstr>Literatura stanislavovského období</vt:lpstr>
      <vt:lpstr>Literatura stanislavovského období</vt:lpstr>
      <vt:lpstr>Trojí dělení Polska (1772, 1793, 1795)</vt:lpstr>
      <vt:lpstr>Pieśń Legionów Polskich we Włoszech/Mazurek Dąbrowskiego  (slova: Józef Wybicki)</vt:lpstr>
      <vt:lpstr>Intelektuální a umělecký život Polska po tzv. trojím dělení</vt:lpstr>
      <vt:lpstr>Polský klasicismus po trojím dělení</vt:lpstr>
      <vt:lpstr>Polský klasicismus po trojím dělení</vt:lpstr>
      <vt:lpstr>Polský klasicismus po trojím dělení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LOCALUSER</dc:creator>
  <cp:lastModifiedBy>Benešová, Michala</cp:lastModifiedBy>
  <cp:revision>96</cp:revision>
  <dcterms:created xsi:type="dcterms:W3CDTF">2015-02-15T21:03:00Z</dcterms:created>
  <dcterms:modified xsi:type="dcterms:W3CDTF">2023-06-05T08:36:13Z</dcterms:modified>
</cp:coreProperties>
</file>