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87" r:id="rId2"/>
    <p:sldId id="388" r:id="rId3"/>
    <p:sldId id="431" r:id="rId4"/>
    <p:sldId id="389" r:id="rId5"/>
    <p:sldId id="390" r:id="rId6"/>
    <p:sldId id="391" r:id="rId7"/>
    <p:sldId id="422" r:id="rId8"/>
    <p:sldId id="432" r:id="rId9"/>
    <p:sldId id="433" r:id="rId10"/>
    <p:sldId id="434" r:id="rId11"/>
    <p:sldId id="392" r:id="rId12"/>
    <p:sldId id="420" r:id="rId13"/>
    <p:sldId id="435" r:id="rId14"/>
    <p:sldId id="436" r:id="rId15"/>
    <p:sldId id="323" r:id="rId16"/>
    <p:sldId id="358" r:id="rId17"/>
    <p:sldId id="374" r:id="rId18"/>
    <p:sldId id="375" r:id="rId19"/>
    <p:sldId id="317" r:id="rId20"/>
    <p:sldId id="367" r:id="rId21"/>
    <p:sldId id="396" r:id="rId22"/>
    <p:sldId id="423" r:id="rId23"/>
    <p:sldId id="405" r:id="rId24"/>
    <p:sldId id="406" r:id="rId25"/>
    <p:sldId id="415" r:id="rId26"/>
    <p:sldId id="418" r:id="rId27"/>
    <p:sldId id="416" r:id="rId28"/>
    <p:sldId id="417" r:id="rId29"/>
    <p:sldId id="419" r:id="rId30"/>
    <p:sldId id="421" r:id="rId31"/>
    <p:sldId id="424" r:id="rId32"/>
    <p:sldId id="425" r:id="rId33"/>
    <p:sldId id="438" r:id="rId34"/>
    <p:sldId id="437" r:id="rId35"/>
    <p:sldId id="426" r:id="rId36"/>
    <p:sldId id="428" r:id="rId37"/>
    <p:sldId id="429" r:id="rId38"/>
    <p:sldId id="430" r:id="rId39"/>
  </p:sldIdLst>
  <p:sldSz cx="9144000" cy="6858000" type="screen4x3"/>
  <p:notesSz cx="7099300" cy="10234613"/>
  <p:defaultTextStyle>
    <a:defPPr>
      <a:defRPr lang="cs-CZ"/>
    </a:defPPr>
    <a:lvl1pPr algn="ctr" rtl="0" fontAlgn="base">
      <a:spcBef>
        <a:spcPct val="0"/>
      </a:spcBef>
      <a:spcAft>
        <a:spcPct val="0"/>
      </a:spcAft>
      <a:defRPr sz="2000" kern="1200">
        <a:solidFill>
          <a:schemeClr val="tx1"/>
        </a:solidFill>
        <a:latin typeface="Arial" pitchFamily="34" charset="0"/>
        <a:ea typeface="+mn-ea"/>
        <a:cs typeface="+mn-cs"/>
      </a:defRPr>
    </a:lvl1pPr>
    <a:lvl2pPr marL="457200" algn="ctr" rtl="0" fontAlgn="base">
      <a:spcBef>
        <a:spcPct val="0"/>
      </a:spcBef>
      <a:spcAft>
        <a:spcPct val="0"/>
      </a:spcAft>
      <a:defRPr sz="2000" kern="1200">
        <a:solidFill>
          <a:schemeClr val="tx1"/>
        </a:solidFill>
        <a:latin typeface="Arial" pitchFamily="34" charset="0"/>
        <a:ea typeface="+mn-ea"/>
        <a:cs typeface="+mn-cs"/>
      </a:defRPr>
    </a:lvl2pPr>
    <a:lvl3pPr marL="914400" algn="ctr" rtl="0" fontAlgn="base">
      <a:spcBef>
        <a:spcPct val="0"/>
      </a:spcBef>
      <a:spcAft>
        <a:spcPct val="0"/>
      </a:spcAft>
      <a:defRPr sz="2000" kern="1200">
        <a:solidFill>
          <a:schemeClr val="tx1"/>
        </a:solidFill>
        <a:latin typeface="Arial" pitchFamily="34" charset="0"/>
        <a:ea typeface="+mn-ea"/>
        <a:cs typeface="+mn-cs"/>
      </a:defRPr>
    </a:lvl3pPr>
    <a:lvl4pPr marL="1371600" algn="ctr" rtl="0" fontAlgn="base">
      <a:spcBef>
        <a:spcPct val="0"/>
      </a:spcBef>
      <a:spcAft>
        <a:spcPct val="0"/>
      </a:spcAft>
      <a:defRPr sz="2000" kern="1200">
        <a:solidFill>
          <a:schemeClr val="tx1"/>
        </a:solidFill>
        <a:latin typeface="Arial" pitchFamily="34" charset="0"/>
        <a:ea typeface="+mn-ea"/>
        <a:cs typeface="+mn-cs"/>
      </a:defRPr>
    </a:lvl4pPr>
    <a:lvl5pPr marL="1828800" algn="ctr"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CC0099"/>
    <a:srgbClr val="FF3300"/>
    <a:srgbClr val="99CCFF"/>
    <a:srgbClr val="FFCC99"/>
    <a:srgbClr val="CCFFCC"/>
    <a:srgbClr val="EAEAE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016" autoAdjust="0"/>
  </p:normalViewPr>
  <p:slideViewPr>
    <p:cSldViewPr>
      <p:cViewPr varScale="1">
        <p:scale>
          <a:sx n="115" d="100"/>
          <a:sy n="115" d="100"/>
        </p:scale>
        <p:origin x="227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cs-CZ"/>
          </a:p>
        </p:txBody>
      </p:sp>
      <p:sp>
        <p:nvSpPr>
          <p:cNvPr id="440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cs-CZ"/>
          </a:p>
        </p:txBody>
      </p:sp>
      <p:sp>
        <p:nvSpPr>
          <p:cNvPr id="4403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40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40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cs-CZ"/>
          </a:p>
        </p:txBody>
      </p:sp>
      <p:sp>
        <p:nvSpPr>
          <p:cNvPr id="440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E7248D75-6BC0-4E6A-8BE7-869CC357B0AC}" type="slidenum">
              <a:rPr lang="cs-CZ"/>
              <a:pPr/>
              <a:t>‹#›</a:t>
            </a:fld>
            <a:endParaRPr lang="cs-CZ"/>
          </a:p>
        </p:txBody>
      </p:sp>
    </p:spTree>
    <p:extLst>
      <p:ext uri="{BB962C8B-B14F-4D97-AF65-F5344CB8AC3E}">
        <p14:creationId xmlns:p14="http://schemas.microsoft.com/office/powerpoint/2010/main" val="32327148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EA394-F772-4A10-8935-B3336D0C37E3}" type="slidenum">
              <a:rPr lang="cs-CZ"/>
              <a:pPr/>
              <a:t>1</a:t>
            </a:fld>
            <a:endParaRPr lang="cs-CZ"/>
          </a:p>
        </p:txBody>
      </p:sp>
      <p:sp>
        <p:nvSpPr>
          <p:cNvPr id="582658" name="Rectangle 2"/>
          <p:cNvSpPr>
            <a:spLocks noGrp="1" noRot="1" noChangeAspect="1" noChangeArrowheads="1" noTextEdit="1"/>
          </p:cNvSpPr>
          <p:nvPr>
            <p:ph type="sldImg"/>
          </p:nvPr>
        </p:nvSpPr>
        <p:spPr>
          <a:xfrm>
            <a:off x="992188" y="768350"/>
            <a:ext cx="5114925" cy="3836988"/>
          </a:xfrm>
          <a:ln/>
        </p:spPr>
      </p:sp>
      <p:sp>
        <p:nvSpPr>
          <p:cNvPr id="58265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E848F-C66D-4B5D-BFBD-4AD00DE61A44}" type="slidenum">
              <a:rPr lang="cs-CZ"/>
              <a:pPr/>
              <a:t>16</a:t>
            </a:fld>
            <a:endParaRPr lang="cs-CZ"/>
          </a:p>
        </p:txBody>
      </p:sp>
      <p:sp>
        <p:nvSpPr>
          <p:cNvPr id="473090" name="Rectangle 2"/>
          <p:cNvSpPr>
            <a:spLocks noGrp="1" noRot="1" noChangeAspect="1" noChangeArrowheads="1" noTextEdit="1"/>
          </p:cNvSpPr>
          <p:nvPr>
            <p:ph type="sldImg"/>
          </p:nvPr>
        </p:nvSpPr>
        <p:spPr>
          <a:xfrm>
            <a:off x="992188" y="768350"/>
            <a:ext cx="5114925" cy="3836988"/>
          </a:xfrm>
          <a:ln/>
        </p:spPr>
      </p:sp>
      <p:sp>
        <p:nvSpPr>
          <p:cNvPr id="473091" name="Rectangle 3"/>
          <p:cNvSpPr>
            <a:spLocks noGrp="1" noChangeArrowheads="1"/>
          </p:cNvSpPr>
          <p:nvPr>
            <p:ph type="body" idx="1"/>
          </p:nvPr>
        </p:nvSpPr>
        <p:spPr>
          <a:xfrm>
            <a:off x="946150" y="4860925"/>
            <a:ext cx="5207000" cy="4605338"/>
          </a:xfrm>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6DEC1-81E1-42E4-806D-AA5B12B0E85A}" type="slidenum">
              <a:rPr lang="cs-CZ"/>
              <a:pPr/>
              <a:t>17</a:t>
            </a:fld>
            <a:endParaRPr lang="cs-CZ"/>
          </a:p>
        </p:txBody>
      </p:sp>
      <p:sp>
        <p:nvSpPr>
          <p:cNvPr id="517122" name="Rectangle 2"/>
          <p:cNvSpPr>
            <a:spLocks noGrp="1" noRot="1" noChangeAspect="1" noChangeArrowheads="1" noTextEdit="1"/>
          </p:cNvSpPr>
          <p:nvPr>
            <p:ph type="sldImg"/>
          </p:nvPr>
        </p:nvSpPr>
        <p:spPr>
          <a:xfrm>
            <a:off x="992188" y="768350"/>
            <a:ext cx="5114925" cy="3836988"/>
          </a:xfrm>
          <a:ln/>
        </p:spPr>
      </p:sp>
      <p:sp>
        <p:nvSpPr>
          <p:cNvPr id="51712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48D6D-C4E1-424B-A2DD-CEE7667E3163}" type="slidenum">
              <a:rPr lang="cs-CZ"/>
              <a:pPr/>
              <a:t>18</a:t>
            </a:fld>
            <a:endParaRPr lang="cs-CZ"/>
          </a:p>
        </p:txBody>
      </p:sp>
      <p:sp>
        <p:nvSpPr>
          <p:cNvPr id="518146" name="Rectangle 2"/>
          <p:cNvSpPr>
            <a:spLocks noGrp="1" noRot="1" noChangeAspect="1" noChangeArrowheads="1" noTextEdit="1"/>
          </p:cNvSpPr>
          <p:nvPr>
            <p:ph type="sldImg"/>
          </p:nvPr>
        </p:nvSpPr>
        <p:spPr>
          <a:xfrm>
            <a:off x="992188" y="768350"/>
            <a:ext cx="5114925" cy="3836988"/>
          </a:xfrm>
          <a:ln/>
        </p:spPr>
      </p:sp>
      <p:sp>
        <p:nvSpPr>
          <p:cNvPr id="5181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018F6-DA60-491B-BF96-7DAA8847D053}" type="slidenum">
              <a:rPr lang="cs-CZ"/>
              <a:pPr/>
              <a:t>19</a:t>
            </a:fld>
            <a:endParaRPr lang="cs-CZ"/>
          </a:p>
        </p:txBody>
      </p:sp>
      <p:sp>
        <p:nvSpPr>
          <p:cNvPr id="352258" name="Rectangle 2"/>
          <p:cNvSpPr>
            <a:spLocks noGrp="1" noRot="1" noChangeAspect="1" noChangeArrowheads="1" noTextEdit="1"/>
          </p:cNvSpPr>
          <p:nvPr>
            <p:ph type="sldImg"/>
          </p:nvPr>
        </p:nvSpPr>
        <p:spPr>
          <a:xfrm>
            <a:off x="992188" y="768350"/>
            <a:ext cx="5114925" cy="3836988"/>
          </a:xfrm>
          <a:ln/>
        </p:spPr>
      </p:sp>
      <p:sp>
        <p:nvSpPr>
          <p:cNvPr id="352259" name="Rectangle 3"/>
          <p:cNvSpPr>
            <a:spLocks noGrp="1" noChangeArrowheads="1"/>
          </p:cNvSpPr>
          <p:nvPr>
            <p:ph type="body" idx="1"/>
          </p:nvPr>
        </p:nvSpPr>
        <p:spPr>
          <a:xfrm>
            <a:off x="946150" y="4860925"/>
            <a:ext cx="5207000" cy="4605338"/>
          </a:xfrm>
        </p:spPr>
        <p:txBody>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4D304-DCD7-40A3-B97B-C3C8F4CC2E63}" type="slidenum">
              <a:rPr lang="cs-CZ"/>
              <a:pPr/>
              <a:t>20</a:t>
            </a:fld>
            <a:endParaRPr lang="cs-CZ"/>
          </a:p>
        </p:txBody>
      </p:sp>
      <p:sp>
        <p:nvSpPr>
          <p:cNvPr id="519170" name="Rectangle 2"/>
          <p:cNvSpPr>
            <a:spLocks noGrp="1" noRot="1" noChangeAspect="1" noChangeArrowheads="1" noTextEdit="1"/>
          </p:cNvSpPr>
          <p:nvPr>
            <p:ph type="sldImg"/>
          </p:nvPr>
        </p:nvSpPr>
        <p:spPr>
          <a:xfrm>
            <a:off x="992188" y="768350"/>
            <a:ext cx="5114925" cy="3836988"/>
          </a:xfrm>
          <a:ln/>
        </p:spPr>
      </p:sp>
      <p:sp>
        <p:nvSpPr>
          <p:cNvPr id="5191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6F793-572B-46BC-9228-3BDC77108CC0}" type="slidenum">
              <a:rPr lang="cs-CZ"/>
              <a:pPr/>
              <a:t>21</a:t>
            </a:fld>
            <a:endParaRPr lang="cs-CZ"/>
          </a:p>
        </p:txBody>
      </p:sp>
      <p:sp>
        <p:nvSpPr>
          <p:cNvPr id="648194" name="Rectangle 2"/>
          <p:cNvSpPr>
            <a:spLocks noGrp="1" noRot="1" noChangeAspect="1" noChangeArrowheads="1" noTextEdit="1"/>
          </p:cNvSpPr>
          <p:nvPr>
            <p:ph type="sldImg"/>
          </p:nvPr>
        </p:nvSpPr>
        <p:spPr>
          <a:xfrm>
            <a:off x="992188" y="768350"/>
            <a:ext cx="5114925" cy="3836988"/>
          </a:xfrm>
          <a:ln/>
        </p:spPr>
      </p:sp>
      <p:sp>
        <p:nvSpPr>
          <p:cNvPr id="6481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4A9B3-84FC-4345-9D98-7CB3BA3B234E}" type="slidenum">
              <a:rPr lang="cs-CZ"/>
              <a:pPr/>
              <a:t>22</a:t>
            </a:fld>
            <a:endParaRPr lang="cs-CZ"/>
          </a:p>
        </p:txBody>
      </p:sp>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DEC7D-F3D7-4BBD-989C-2DC17E72B4BF}" type="slidenum">
              <a:rPr lang="cs-CZ"/>
              <a:pPr/>
              <a:t>23</a:t>
            </a:fld>
            <a:endParaRPr lang="cs-CZ"/>
          </a:p>
        </p:txBody>
      </p:sp>
      <p:sp>
        <p:nvSpPr>
          <p:cNvPr id="666626" name="Rectangle 2"/>
          <p:cNvSpPr>
            <a:spLocks noGrp="1" noRot="1" noChangeAspect="1" noChangeArrowheads="1" noTextEdit="1"/>
          </p:cNvSpPr>
          <p:nvPr>
            <p:ph type="sldImg"/>
          </p:nvPr>
        </p:nvSpPr>
        <p:spPr>
          <a:xfrm>
            <a:off x="992188" y="768350"/>
            <a:ext cx="5114925" cy="3836988"/>
          </a:xfrm>
          <a:ln/>
        </p:spPr>
      </p:sp>
      <p:sp>
        <p:nvSpPr>
          <p:cNvPr id="66662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70ABA-4BCE-4A15-B585-CB18B559B025}" type="slidenum">
              <a:rPr lang="cs-CZ"/>
              <a:pPr/>
              <a:t>24</a:t>
            </a:fld>
            <a:endParaRPr lang="cs-CZ"/>
          </a:p>
        </p:txBody>
      </p:sp>
      <p:sp>
        <p:nvSpPr>
          <p:cNvPr id="668674" name="Rectangle 2"/>
          <p:cNvSpPr>
            <a:spLocks noGrp="1" noRot="1" noChangeAspect="1" noChangeArrowheads="1" noTextEdit="1"/>
          </p:cNvSpPr>
          <p:nvPr>
            <p:ph type="sldImg"/>
          </p:nvPr>
        </p:nvSpPr>
        <p:spPr>
          <a:xfrm>
            <a:off x="992188" y="768350"/>
            <a:ext cx="5114925" cy="3836988"/>
          </a:xfrm>
          <a:ln/>
        </p:spPr>
      </p:sp>
      <p:sp>
        <p:nvSpPr>
          <p:cNvPr id="66867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A7916-325B-4548-9D7B-8156DDF3FEAC}" type="slidenum">
              <a:rPr lang="cs-CZ"/>
              <a:pPr/>
              <a:t>25</a:t>
            </a:fld>
            <a:endParaRPr lang="cs-CZ"/>
          </a:p>
        </p:txBody>
      </p:sp>
      <p:sp>
        <p:nvSpPr>
          <p:cNvPr id="687106" name="Rectangle 2"/>
          <p:cNvSpPr>
            <a:spLocks noGrp="1" noRot="1" noChangeAspect="1" noChangeArrowheads="1" noTextEdit="1"/>
          </p:cNvSpPr>
          <p:nvPr>
            <p:ph type="sldImg"/>
          </p:nvPr>
        </p:nvSpPr>
        <p:spPr>
          <a:xfrm>
            <a:off x="992188" y="768350"/>
            <a:ext cx="5114925" cy="3836988"/>
          </a:xfrm>
          <a:ln/>
        </p:spPr>
      </p:sp>
      <p:sp>
        <p:nvSpPr>
          <p:cNvPr id="6871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6C3BE-7808-46D6-96D9-FA7C3D36B19D}" type="slidenum">
              <a:rPr lang="cs-CZ"/>
              <a:pPr/>
              <a:t>2</a:t>
            </a:fld>
            <a:endParaRPr lang="cs-CZ"/>
          </a:p>
        </p:txBody>
      </p:sp>
      <p:sp>
        <p:nvSpPr>
          <p:cNvPr id="586754" name="Rectangle 2"/>
          <p:cNvSpPr>
            <a:spLocks noGrp="1" noRot="1" noChangeAspect="1" noChangeArrowheads="1" noTextEdit="1"/>
          </p:cNvSpPr>
          <p:nvPr>
            <p:ph type="sldImg"/>
          </p:nvPr>
        </p:nvSpPr>
        <p:spPr>
          <a:xfrm>
            <a:off x="992188" y="768350"/>
            <a:ext cx="5114925" cy="3836988"/>
          </a:xfrm>
          <a:ln/>
        </p:spPr>
      </p:sp>
      <p:sp>
        <p:nvSpPr>
          <p:cNvPr id="58675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478AE-CC38-465A-B22A-2F000510FD9F}" type="slidenum">
              <a:rPr lang="cs-CZ"/>
              <a:pPr/>
              <a:t>26</a:t>
            </a:fld>
            <a:endParaRPr lang="cs-CZ"/>
          </a:p>
        </p:txBody>
      </p:sp>
      <p:sp>
        <p:nvSpPr>
          <p:cNvPr id="693250" name="Rectangle 2"/>
          <p:cNvSpPr>
            <a:spLocks noGrp="1" noRot="1" noChangeAspect="1" noChangeArrowheads="1" noTextEdit="1"/>
          </p:cNvSpPr>
          <p:nvPr>
            <p:ph type="sldImg"/>
          </p:nvPr>
        </p:nvSpPr>
        <p:spPr>
          <a:xfrm>
            <a:off x="992188" y="768350"/>
            <a:ext cx="5114925" cy="3836988"/>
          </a:xfrm>
          <a:ln/>
        </p:spPr>
      </p:sp>
      <p:sp>
        <p:nvSpPr>
          <p:cNvPr id="6932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16935-8549-4E99-A587-78FCCE77B0D3}" type="slidenum">
              <a:rPr lang="cs-CZ"/>
              <a:pPr/>
              <a:t>27</a:t>
            </a:fld>
            <a:endParaRPr lang="cs-CZ"/>
          </a:p>
        </p:txBody>
      </p:sp>
      <p:sp>
        <p:nvSpPr>
          <p:cNvPr id="689154" name="Rectangle 2"/>
          <p:cNvSpPr>
            <a:spLocks noGrp="1" noRot="1" noChangeAspect="1" noChangeArrowheads="1" noTextEdit="1"/>
          </p:cNvSpPr>
          <p:nvPr>
            <p:ph type="sldImg"/>
          </p:nvPr>
        </p:nvSpPr>
        <p:spPr>
          <a:xfrm>
            <a:off x="992188" y="768350"/>
            <a:ext cx="5114925" cy="3836988"/>
          </a:xfrm>
          <a:ln/>
        </p:spPr>
      </p:sp>
      <p:sp>
        <p:nvSpPr>
          <p:cNvPr id="68915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31B51-3586-4FC4-A171-68B03A6AE1A1}" type="slidenum">
              <a:rPr lang="cs-CZ"/>
              <a:pPr/>
              <a:t>28</a:t>
            </a:fld>
            <a:endParaRPr lang="cs-CZ"/>
          </a:p>
        </p:txBody>
      </p:sp>
      <p:sp>
        <p:nvSpPr>
          <p:cNvPr id="691202" name="Rectangle 2"/>
          <p:cNvSpPr>
            <a:spLocks noGrp="1" noRot="1" noChangeAspect="1" noChangeArrowheads="1" noTextEdit="1"/>
          </p:cNvSpPr>
          <p:nvPr>
            <p:ph type="sldImg"/>
          </p:nvPr>
        </p:nvSpPr>
        <p:spPr>
          <a:xfrm>
            <a:off x="992188" y="768350"/>
            <a:ext cx="5114925" cy="3836988"/>
          </a:xfrm>
          <a:ln/>
        </p:spPr>
      </p:sp>
      <p:sp>
        <p:nvSpPr>
          <p:cNvPr id="6912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63135-A29E-4C40-8C4F-51236CEF86AD}" type="slidenum">
              <a:rPr lang="cs-CZ"/>
              <a:pPr/>
              <a:t>29</a:t>
            </a:fld>
            <a:endParaRPr lang="cs-CZ"/>
          </a:p>
        </p:txBody>
      </p:sp>
      <p:sp>
        <p:nvSpPr>
          <p:cNvPr id="697346" name="Rectangle 2"/>
          <p:cNvSpPr>
            <a:spLocks noGrp="1" noRot="1" noChangeAspect="1" noChangeArrowheads="1" noTextEdit="1"/>
          </p:cNvSpPr>
          <p:nvPr>
            <p:ph type="sldImg"/>
          </p:nvPr>
        </p:nvSpPr>
        <p:spPr>
          <a:xfrm>
            <a:off x="992188" y="768350"/>
            <a:ext cx="5114925" cy="3836988"/>
          </a:xfrm>
          <a:ln/>
        </p:spPr>
      </p:sp>
      <p:sp>
        <p:nvSpPr>
          <p:cNvPr id="6973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6676-D3E5-40A1-A892-7BC4E2C85F29}" type="slidenum">
              <a:rPr lang="cs-CZ"/>
              <a:pPr/>
              <a:t>30</a:t>
            </a:fld>
            <a:endParaRPr lang="cs-CZ"/>
          </a:p>
        </p:txBody>
      </p:sp>
      <p:sp>
        <p:nvSpPr>
          <p:cNvPr id="701442" name="Rectangle 2"/>
          <p:cNvSpPr>
            <a:spLocks noGrp="1" noRot="1" noChangeAspect="1" noChangeArrowheads="1" noTextEdit="1"/>
          </p:cNvSpPr>
          <p:nvPr>
            <p:ph type="sldImg"/>
          </p:nvPr>
        </p:nvSpPr>
        <p:spPr>
          <a:xfrm>
            <a:off x="992188" y="768350"/>
            <a:ext cx="5114925" cy="3836988"/>
          </a:xfrm>
          <a:ln/>
        </p:spPr>
      </p:sp>
      <p:sp>
        <p:nvSpPr>
          <p:cNvPr id="7014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6676-D3E5-40A1-A892-7BC4E2C85F29}" type="slidenum">
              <a:rPr lang="cs-CZ"/>
              <a:pPr/>
              <a:t>31</a:t>
            </a:fld>
            <a:endParaRPr lang="cs-CZ"/>
          </a:p>
        </p:txBody>
      </p:sp>
      <p:sp>
        <p:nvSpPr>
          <p:cNvPr id="701442" name="Rectangle 2"/>
          <p:cNvSpPr>
            <a:spLocks noGrp="1" noRot="1" noChangeAspect="1" noChangeArrowheads="1" noTextEdit="1"/>
          </p:cNvSpPr>
          <p:nvPr>
            <p:ph type="sldImg"/>
          </p:nvPr>
        </p:nvSpPr>
        <p:spPr>
          <a:xfrm>
            <a:off x="992188" y="768350"/>
            <a:ext cx="5114925" cy="3836988"/>
          </a:xfrm>
          <a:ln/>
        </p:spPr>
      </p:sp>
      <p:sp>
        <p:nvSpPr>
          <p:cNvPr id="70144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869771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6676-D3E5-40A1-A892-7BC4E2C85F29}" type="slidenum">
              <a:rPr lang="cs-CZ"/>
              <a:pPr/>
              <a:t>32</a:t>
            </a:fld>
            <a:endParaRPr lang="cs-CZ"/>
          </a:p>
        </p:txBody>
      </p:sp>
      <p:sp>
        <p:nvSpPr>
          <p:cNvPr id="701442" name="Rectangle 2"/>
          <p:cNvSpPr>
            <a:spLocks noGrp="1" noRot="1" noChangeAspect="1" noChangeArrowheads="1" noTextEdit="1"/>
          </p:cNvSpPr>
          <p:nvPr>
            <p:ph type="sldImg"/>
          </p:nvPr>
        </p:nvSpPr>
        <p:spPr>
          <a:xfrm>
            <a:off x="992188" y="768350"/>
            <a:ext cx="5114925" cy="3836988"/>
          </a:xfrm>
          <a:ln/>
        </p:spPr>
      </p:sp>
      <p:sp>
        <p:nvSpPr>
          <p:cNvPr id="70144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57401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6676-D3E5-40A1-A892-7BC4E2C85F29}" type="slidenum">
              <a:rPr lang="cs-CZ"/>
              <a:pPr/>
              <a:t>35</a:t>
            </a:fld>
            <a:endParaRPr lang="cs-CZ"/>
          </a:p>
        </p:txBody>
      </p:sp>
      <p:sp>
        <p:nvSpPr>
          <p:cNvPr id="701442" name="Rectangle 2"/>
          <p:cNvSpPr>
            <a:spLocks noGrp="1" noRot="1" noChangeAspect="1" noChangeArrowheads="1" noTextEdit="1"/>
          </p:cNvSpPr>
          <p:nvPr>
            <p:ph type="sldImg"/>
          </p:nvPr>
        </p:nvSpPr>
        <p:spPr>
          <a:xfrm>
            <a:off x="992188" y="768350"/>
            <a:ext cx="5114925" cy="3836988"/>
          </a:xfrm>
          <a:ln/>
        </p:spPr>
      </p:sp>
      <p:sp>
        <p:nvSpPr>
          <p:cNvPr id="70144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val="164960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7FB6A-C56F-45D7-A377-DF771E5962AE}" type="slidenum">
              <a:rPr lang="cs-CZ"/>
              <a:pPr/>
              <a:t>4</a:t>
            </a:fld>
            <a:endParaRPr lang="cs-CZ"/>
          </a:p>
        </p:txBody>
      </p:sp>
      <p:sp>
        <p:nvSpPr>
          <p:cNvPr id="588802" name="Rectangle 2"/>
          <p:cNvSpPr>
            <a:spLocks noGrp="1" noRot="1" noChangeAspect="1" noChangeArrowheads="1" noTextEdit="1"/>
          </p:cNvSpPr>
          <p:nvPr>
            <p:ph type="sldImg"/>
          </p:nvPr>
        </p:nvSpPr>
        <p:spPr>
          <a:xfrm>
            <a:off x="992188" y="768350"/>
            <a:ext cx="5114925" cy="3836988"/>
          </a:xfrm>
          <a:ln/>
        </p:spPr>
      </p:sp>
      <p:sp>
        <p:nvSpPr>
          <p:cNvPr id="5888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5953B-22A6-4E9C-A5A0-89FA3211D94D}" type="slidenum">
              <a:rPr lang="cs-CZ"/>
              <a:pPr/>
              <a:t>5</a:t>
            </a:fld>
            <a:endParaRPr lang="cs-CZ"/>
          </a:p>
        </p:txBody>
      </p:sp>
      <p:sp>
        <p:nvSpPr>
          <p:cNvPr id="590850" name="Rectangle 2"/>
          <p:cNvSpPr>
            <a:spLocks noGrp="1" noRot="1" noChangeAspect="1" noChangeArrowheads="1" noTextEdit="1"/>
          </p:cNvSpPr>
          <p:nvPr>
            <p:ph type="sldImg"/>
          </p:nvPr>
        </p:nvSpPr>
        <p:spPr>
          <a:xfrm>
            <a:off x="992188" y="768350"/>
            <a:ext cx="5114925" cy="3836988"/>
          </a:xfrm>
          <a:ln/>
        </p:spPr>
      </p:sp>
      <p:sp>
        <p:nvSpPr>
          <p:cNvPr id="5908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C9E69-0FB9-4C01-BD27-5493CF7F6B52}" type="slidenum">
              <a:rPr lang="cs-CZ"/>
              <a:pPr/>
              <a:t>6</a:t>
            </a:fld>
            <a:endParaRPr lang="cs-CZ"/>
          </a:p>
        </p:txBody>
      </p:sp>
      <p:sp>
        <p:nvSpPr>
          <p:cNvPr id="592898" name="Rectangle 2"/>
          <p:cNvSpPr>
            <a:spLocks noGrp="1" noRot="1" noChangeAspect="1" noChangeArrowheads="1" noTextEdit="1"/>
          </p:cNvSpPr>
          <p:nvPr>
            <p:ph type="sldImg"/>
          </p:nvPr>
        </p:nvSpPr>
        <p:spPr>
          <a:xfrm>
            <a:off x="992188" y="768350"/>
            <a:ext cx="5114925" cy="3836988"/>
          </a:xfrm>
          <a:ln/>
        </p:spPr>
      </p:sp>
      <p:sp>
        <p:nvSpPr>
          <p:cNvPr id="5928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C9E69-0FB9-4C01-BD27-5493CF7F6B52}" type="slidenum">
              <a:rPr lang="cs-CZ"/>
              <a:pPr/>
              <a:t>7</a:t>
            </a:fld>
            <a:endParaRPr lang="cs-CZ"/>
          </a:p>
        </p:txBody>
      </p:sp>
      <p:sp>
        <p:nvSpPr>
          <p:cNvPr id="592898" name="Rectangle 2"/>
          <p:cNvSpPr>
            <a:spLocks noGrp="1" noRot="1" noChangeAspect="1" noChangeArrowheads="1" noTextEdit="1"/>
          </p:cNvSpPr>
          <p:nvPr>
            <p:ph type="sldImg"/>
          </p:nvPr>
        </p:nvSpPr>
        <p:spPr>
          <a:xfrm>
            <a:off x="992188" y="768350"/>
            <a:ext cx="5114925" cy="3836988"/>
          </a:xfrm>
          <a:ln/>
        </p:spPr>
      </p:sp>
      <p:sp>
        <p:nvSpPr>
          <p:cNvPr id="5928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1C46A-2C60-4A39-B39B-9BD41D78CADD}" type="slidenum">
              <a:rPr lang="cs-CZ"/>
              <a:pPr/>
              <a:t>11</a:t>
            </a:fld>
            <a:endParaRPr lang="cs-CZ"/>
          </a:p>
        </p:txBody>
      </p:sp>
      <p:sp>
        <p:nvSpPr>
          <p:cNvPr id="594946" name="Rectangle 2"/>
          <p:cNvSpPr>
            <a:spLocks noGrp="1" noRot="1" noChangeAspect="1" noChangeArrowheads="1" noTextEdit="1"/>
          </p:cNvSpPr>
          <p:nvPr>
            <p:ph type="sldImg"/>
          </p:nvPr>
        </p:nvSpPr>
        <p:spPr>
          <a:xfrm>
            <a:off x="992188" y="768350"/>
            <a:ext cx="5114925" cy="3836988"/>
          </a:xfrm>
          <a:ln/>
        </p:spPr>
      </p:sp>
      <p:sp>
        <p:nvSpPr>
          <p:cNvPr id="5949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DD5A1-9FC9-4366-9BC3-50676354A975}" type="slidenum">
              <a:rPr lang="cs-CZ"/>
              <a:pPr/>
              <a:t>12</a:t>
            </a:fld>
            <a:endParaRPr lang="cs-CZ"/>
          </a:p>
        </p:txBody>
      </p:sp>
      <p:sp>
        <p:nvSpPr>
          <p:cNvPr id="699394" name="Rectangle 2"/>
          <p:cNvSpPr>
            <a:spLocks noGrp="1" noRot="1" noChangeAspect="1" noChangeArrowheads="1" noTextEdit="1"/>
          </p:cNvSpPr>
          <p:nvPr>
            <p:ph type="sldImg"/>
          </p:nvPr>
        </p:nvSpPr>
        <p:spPr>
          <a:xfrm>
            <a:off x="992188" y="768350"/>
            <a:ext cx="5114925" cy="3836988"/>
          </a:xfrm>
          <a:ln/>
        </p:spPr>
      </p:sp>
      <p:sp>
        <p:nvSpPr>
          <p:cNvPr id="6993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27CA4-8FEB-4371-99A4-39BD79E14CB0}" type="slidenum">
              <a:rPr lang="cs-CZ"/>
              <a:pPr/>
              <a:t>15</a:t>
            </a:fld>
            <a:endParaRPr lang="cs-CZ"/>
          </a:p>
        </p:txBody>
      </p:sp>
      <p:sp>
        <p:nvSpPr>
          <p:cNvPr id="366594" name="Rectangle 2"/>
          <p:cNvSpPr>
            <a:spLocks noGrp="1" noRot="1" noChangeAspect="1" noChangeArrowheads="1" noTextEdit="1"/>
          </p:cNvSpPr>
          <p:nvPr>
            <p:ph type="sldImg"/>
          </p:nvPr>
        </p:nvSpPr>
        <p:spPr>
          <a:xfrm>
            <a:off x="992188" y="768350"/>
            <a:ext cx="5114925" cy="3836988"/>
          </a:xfrm>
          <a:ln/>
        </p:spPr>
      </p:sp>
      <p:sp>
        <p:nvSpPr>
          <p:cNvPr id="366595"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18604B63-D068-4ED1-B3DA-3F9775CB0CBE}"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C176FE7-A654-44CF-90F1-346C7389A243}"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2B71789A-D799-4C05-B0C8-C86751032E0A}" type="slidenum">
              <a:rPr lang="cs-CZ"/>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Zástupný symbol pro datum 2"/>
          <p:cNvSpPr>
            <a:spLocks noGrp="1"/>
          </p:cNvSpPr>
          <p:nvPr>
            <p:ph type="dt" sz="half" idx="10"/>
          </p:nvPr>
        </p:nvSpPr>
        <p:spPr>
          <a:xfrm>
            <a:off x="457200" y="6245225"/>
            <a:ext cx="2133600" cy="476250"/>
          </a:xfrm>
        </p:spPr>
        <p:txBody>
          <a:bodyPr/>
          <a:lstStyle>
            <a:lvl1pPr>
              <a:defRPr/>
            </a:lvl1pPr>
          </a:lstStyle>
          <a:p>
            <a:endParaRPr lang="cs-CZ"/>
          </a:p>
        </p:txBody>
      </p:sp>
      <p:sp>
        <p:nvSpPr>
          <p:cNvPr id="4" name="Zástupný symbol pro zápatí 3"/>
          <p:cNvSpPr>
            <a:spLocks noGrp="1"/>
          </p:cNvSpPr>
          <p:nvPr>
            <p:ph type="ftr" sz="quarter" idx="11"/>
          </p:nvPr>
        </p:nvSpPr>
        <p:spPr>
          <a:xfrm>
            <a:off x="3124200" y="6245225"/>
            <a:ext cx="2895600" cy="476250"/>
          </a:xfrm>
        </p:spPr>
        <p:txBody>
          <a:bodyPr/>
          <a:lstStyle>
            <a:lvl1pPr>
              <a:defRPr/>
            </a:lvl1pPr>
          </a:lstStyle>
          <a:p>
            <a:endParaRPr lang="cs-CZ"/>
          </a:p>
        </p:txBody>
      </p:sp>
      <p:sp>
        <p:nvSpPr>
          <p:cNvPr id="5" name="Zástupný symbol pro číslo snímku 4"/>
          <p:cNvSpPr>
            <a:spLocks noGrp="1"/>
          </p:cNvSpPr>
          <p:nvPr>
            <p:ph type="sldNum" sz="quarter" idx="12"/>
          </p:nvPr>
        </p:nvSpPr>
        <p:spPr>
          <a:xfrm>
            <a:off x="6553200" y="6245225"/>
            <a:ext cx="2133600" cy="476250"/>
          </a:xfrm>
        </p:spPr>
        <p:txBody>
          <a:bodyPr/>
          <a:lstStyle>
            <a:lvl1pPr>
              <a:defRPr/>
            </a:lvl1pPr>
          </a:lstStyle>
          <a:p>
            <a:fld id="{DF1A419A-A50F-4D52-9296-B35D6472E6F4}"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endParaRPr lang="cs-CZ"/>
          </a:p>
        </p:txBody>
      </p:sp>
      <p:sp>
        <p:nvSpPr>
          <p:cNvPr id="4" name="Zástupný symbol pro datum 3"/>
          <p:cNvSpPr>
            <a:spLocks noGrp="1"/>
          </p:cNvSpPr>
          <p:nvPr>
            <p:ph type="dt" sz="half" idx="10"/>
          </p:nvPr>
        </p:nvSpPr>
        <p:spPr>
          <a:xfrm>
            <a:off x="457200" y="6245225"/>
            <a:ext cx="2133600" cy="476250"/>
          </a:xfrm>
        </p:spPr>
        <p:txBody>
          <a:bodyPr/>
          <a:lstStyle>
            <a:lvl1pPr>
              <a:defRPr/>
            </a:lvl1pPr>
          </a:lstStyle>
          <a:p>
            <a:endParaRPr lang="cs-CZ"/>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cs-CZ"/>
          </a:p>
        </p:txBody>
      </p:sp>
      <p:sp>
        <p:nvSpPr>
          <p:cNvPr id="6" name="Zástupný symbol pro číslo snímku 5"/>
          <p:cNvSpPr>
            <a:spLocks noGrp="1"/>
          </p:cNvSpPr>
          <p:nvPr>
            <p:ph type="sldNum" sz="quarter" idx="12"/>
          </p:nvPr>
        </p:nvSpPr>
        <p:spPr>
          <a:xfrm>
            <a:off x="6553200" y="6245225"/>
            <a:ext cx="2133600" cy="476250"/>
          </a:xfrm>
        </p:spPr>
        <p:txBody>
          <a:bodyPr/>
          <a:lstStyle>
            <a:lvl1pPr>
              <a:defRPr/>
            </a:lvl1pPr>
          </a:lstStyle>
          <a:p>
            <a:fld id="{5E57E615-78E4-406A-8B89-63FB765780BC}"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425825A4-1425-4CF8-ADF3-A6F202997C88}"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89CFD12B-1A7B-4649-B701-2AE1BC42D169}"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87D1952D-E06A-40ED-9B4D-71FFA36922FB}"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996AB5EB-A393-4244-945B-386368B2621A}"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6E43BB1D-3DD6-471C-92CB-E33FBB06EC88}"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5A15F229-3211-4957-86CF-BF87988BCFDB}"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0D95E296-9106-4009-924D-4EB4C9E47F5D}"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CC05CBDC-BA1B-4F95-8D8B-52A85FED674E}"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FE7AEF3-60F9-4EEF-9A10-11D6B50FE697}"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books/NBK7699/figure/A938/?report=objectonl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Text Box 3"/>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581636" name="Text Box 4"/>
          <p:cNvSpPr txBox="1">
            <a:spLocks noChangeArrowheads="1"/>
          </p:cNvSpPr>
          <p:nvPr/>
        </p:nvSpPr>
        <p:spPr bwMode="auto">
          <a:xfrm>
            <a:off x="1547813" y="692150"/>
            <a:ext cx="6048375" cy="138499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Rickettsia</a:t>
            </a:r>
            <a:r>
              <a:rPr lang="cs-CZ" sz="2800" b="1" dirty="0"/>
              <a:t> </a:t>
            </a:r>
            <a:r>
              <a:rPr lang="cs-CZ" sz="2800" b="1" dirty="0" smtClean="0"/>
              <a:t>and </a:t>
            </a:r>
            <a:r>
              <a:rPr lang="cs-CZ" sz="2800" b="1" dirty="0" err="1" smtClean="0"/>
              <a:t>related</a:t>
            </a:r>
            <a:r>
              <a:rPr lang="cs-CZ" sz="2800" b="1" dirty="0" smtClean="0"/>
              <a:t> </a:t>
            </a:r>
            <a:r>
              <a:rPr lang="cs-CZ" sz="2800" b="1" dirty="0" err="1" smtClean="0"/>
              <a:t>organisms</a:t>
            </a:r>
            <a:r>
              <a:rPr lang="cs-CZ" sz="2800" b="1" dirty="0" smtClean="0"/>
              <a:t>, </a:t>
            </a:r>
            <a:r>
              <a:rPr lang="cs-CZ" sz="2800" b="1" dirty="0" err="1" smtClean="0"/>
              <a:t>Chlamydia</a:t>
            </a:r>
            <a:r>
              <a:rPr lang="cs-CZ" sz="2800" b="1" dirty="0" smtClean="0"/>
              <a:t>, </a:t>
            </a:r>
            <a:r>
              <a:rPr lang="cs-CZ" sz="2800" b="1" dirty="0" err="1" smtClean="0"/>
              <a:t>Mycoplasma</a:t>
            </a:r>
            <a:r>
              <a:rPr lang="cs-CZ" sz="2800" b="1" dirty="0" smtClean="0"/>
              <a:t> and </a:t>
            </a:r>
            <a:r>
              <a:rPr lang="cs-CZ" sz="2800" b="1" i="1" dirty="0" err="1" smtClean="0"/>
              <a:t>Bacillus</a:t>
            </a:r>
            <a:r>
              <a:rPr lang="cs-CZ" sz="2800" b="1" i="1" dirty="0" smtClean="0"/>
              <a:t> </a:t>
            </a:r>
            <a:r>
              <a:rPr lang="cs-CZ" sz="2800" b="1" i="1" dirty="0" err="1" smtClean="0"/>
              <a:t>anthracis</a:t>
            </a:r>
            <a:endParaRPr lang="cs-CZ" sz="2800" b="1" i="1" dirty="0"/>
          </a:p>
        </p:txBody>
      </p:sp>
      <p:grpSp>
        <p:nvGrpSpPr>
          <p:cNvPr id="581637" name="Group 5"/>
          <p:cNvGrpSpPr>
            <a:grpSpLocks noChangeAspect="1"/>
          </p:cNvGrpSpPr>
          <p:nvPr/>
        </p:nvGrpSpPr>
        <p:grpSpPr bwMode="auto">
          <a:xfrm>
            <a:off x="7667625" y="692150"/>
            <a:ext cx="1296988" cy="1368425"/>
            <a:chOff x="2308" y="2951"/>
            <a:chExt cx="2795" cy="2852"/>
          </a:xfrm>
        </p:grpSpPr>
        <p:sp>
          <p:nvSpPr>
            <p:cNvPr id="581638" name="AutoShape 6"/>
            <p:cNvSpPr>
              <a:spLocks noChangeAspect="1" noChangeArrowheads="1"/>
            </p:cNvSpPr>
            <p:nvPr/>
          </p:nvSpPr>
          <p:spPr bwMode="auto">
            <a:xfrm>
              <a:off x="2308" y="2951"/>
              <a:ext cx="2795" cy="2852"/>
            </a:xfrm>
            <a:prstGeom prst="rect">
              <a:avLst/>
            </a:prstGeom>
            <a:solidFill>
              <a:schemeClr val="bg1"/>
            </a:solidFill>
            <a:ln w="9525">
              <a:solidFill>
                <a:schemeClr val="tx1"/>
              </a:solidFill>
              <a:miter lim="800000"/>
              <a:headEnd/>
              <a:tailEnd/>
            </a:ln>
          </p:spPr>
          <p:txBody>
            <a:bodyPr/>
            <a:lstStyle/>
            <a:p>
              <a:endParaRPr lang="cs-CZ"/>
            </a:p>
          </p:txBody>
        </p:sp>
        <p:sp>
          <p:nvSpPr>
            <p:cNvPr id="581639" name="Oval 7"/>
            <p:cNvSpPr>
              <a:spLocks noChangeArrowheads="1"/>
            </p:cNvSpPr>
            <p:nvPr/>
          </p:nvSpPr>
          <p:spPr bwMode="auto">
            <a:xfrm>
              <a:off x="2308" y="2951"/>
              <a:ext cx="2795" cy="2852"/>
            </a:xfrm>
            <a:prstGeom prst="ellipse">
              <a:avLst/>
            </a:prstGeom>
            <a:solidFill>
              <a:schemeClr val="bg1"/>
            </a:solidFill>
            <a:ln w="9525">
              <a:solidFill>
                <a:schemeClr val="tx1"/>
              </a:solidFill>
              <a:round/>
              <a:headEnd/>
              <a:tailEnd/>
            </a:ln>
          </p:spPr>
          <p:txBody>
            <a:bodyPr anchor="ctr"/>
            <a:lstStyle/>
            <a:p>
              <a:endParaRPr lang="cs-CZ"/>
            </a:p>
          </p:txBody>
        </p:sp>
        <p:grpSp>
          <p:nvGrpSpPr>
            <p:cNvPr id="581640" name="Group 8"/>
            <p:cNvGrpSpPr>
              <a:grpSpLocks/>
            </p:cNvGrpSpPr>
            <p:nvPr/>
          </p:nvGrpSpPr>
          <p:grpSpPr bwMode="auto">
            <a:xfrm>
              <a:off x="3072" y="3555"/>
              <a:ext cx="1285" cy="1993"/>
              <a:chOff x="1538" y="1071"/>
              <a:chExt cx="1315" cy="1997"/>
            </a:xfrm>
          </p:grpSpPr>
          <p:sp>
            <p:nvSpPr>
              <p:cNvPr id="581641" name="AutoShape 9"/>
              <p:cNvSpPr>
                <a:spLocks noChangeArrowheads="1"/>
              </p:cNvSpPr>
              <p:nvPr/>
            </p:nvSpPr>
            <p:spPr bwMode="auto">
              <a:xfrm rot="5912208">
                <a:off x="1765" y="1864"/>
                <a:ext cx="1043" cy="90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w="38100">
                <a:solidFill>
                  <a:schemeClr val="tx1"/>
                </a:solidFill>
                <a:miter lim="800000"/>
                <a:headEnd/>
                <a:tailEnd/>
              </a:ln>
            </p:spPr>
            <p:txBody>
              <a:bodyPr anchor="ctr"/>
              <a:lstStyle/>
              <a:p>
                <a:endParaRPr lang="cs-CZ"/>
              </a:p>
            </p:txBody>
          </p:sp>
          <p:sp>
            <p:nvSpPr>
              <p:cNvPr id="581642" name="AutoShape 10"/>
              <p:cNvSpPr>
                <a:spLocks noChangeArrowheads="1"/>
              </p:cNvSpPr>
              <p:nvPr/>
            </p:nvSpPr>
            <p:spPr bwMode="auto">
              <a:xfrm flipV="1">
                <a:off x="1538" y="2750"/>
                <a:ext cx="1315" cy="31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38100">
                <a:solidFill>
                  <a:schemeClr val="tx1"/>
                </a:solidFill>
                <a:miter lim="800000"/>
                <a:headEnd/>
                <a:tailEnd/>
              </a:ln>
            </p:spPr>
            <p:txBody>
              <a:bodyPr anchor="ctr"/>
              <a:lstStyle/>
              <a:p>
                <a:endParaRPr lang="cs-CZ"/>
              </a:p>
            </p:txBody>
          </p:sp>
          <p:sp>
            <p:nvSpPr>
              <p:cNvPr id="581643" name="Rectangle 11"/>
              <p:cNvSpPr>
                <a:spLocks noChangeArrowheads="1"/>
              </p:cNvSpPr>
              <p:nvPr/>
            </p:nvSpPr>
            <p:spPr bwMode="auto">
              <a:xfrm>
                <a:off x="1655" y="2523"/>
                <a:ext cx="953" cy="91"/>
              </a:xfrm>
              <a:prstGeom prst="rect">
                <a:avLst/>
              </a:prstGeom>
              <a:solidFill>
                <a:schemeClr val="bg1"/>
              </a:solidFill>
              <a:ln w="38100">
                <a:solidFill>
                  <a:schemeClr val="tx1"/>
                </a:solidFill>
                <a:miter lim="800000"/>
                <a:headEnd/>
                <a:tailEnd/>
              </a:ln>
            </p:spPr>
            <p:txBody>
              <a:bodyPr anchor="ctr"/>
              <a:lstStyle/>
              <a:p>
                <a:endParaRPr lang="cs-CZ"/>
              </a:p>
            </p:txBody>
          </p:sp>
          <p:sp>
            <p:nvSpPr>
              <p:cNvPr id="581644" name="Oval 12"/>
              <p:cNvSpPr>
                <a:spLocks noChangeArrowheads="1"/>
              </p:cNvSpPr>
              <p:nvPr/>
            </p:nvSpPr>
            <p:spPr bwMode="auto">
              <a:xfrm>
                <a:off x="2154" y="2659"/>
                <a:ext cx="273" cy="272"/>
              </a:xfrm>
              <a:prstGeom prst="ellipse">
                <a:avLst/>
              </a:prstGeom>
              <a:solidFill>
                <a:schemeClr val="bg1"/>
              </a:solidFill>
              <a:ln w="38100">
                <a:solidFill>
                  <a:schemeClr val="tx1"/>
                </a:solidFill>
                <a:round/>
                <a:headEnd/>
                <a:tailEnd/>
              </a:ln>
            </p:spPr>
            <p:txBody>
              <a:bodyPr anchor="ctr"/>
              <a:lstStyle/>
              <a:p>
                <a:endParaRPr lang="cs-CZ"/>
              </a:p>
            </p:txBody>
          </p:sp>
          <p:sp>
            <p:nvSpPr>
              <p:cNvPr id="581645" name="Rectangle 13"/>
              <p:cNvSpPr>
                <a:spLocks noChangeArrowheads="1"/>
              </p:cNvSpPr>
              <p:nvPr/>
            </p:nvSpPr>
            <p:spPr bwMode="auto">
              <a:xfrm rot="-2522953">
                <a:off x="2336" y="1071"/>
                <a:ext cx="454" cy="136"/>
              </a:xfrm>
              <a:prstGeom prst="rect">
                <a:avLst/>
              </a:prstGeom>
              <a:solidFill>
                <a:schemeClr val="bg1"/>
              </a:solidFill>
              <a:ln w="38100">
                <a:solidFill>
                  <a:schemeClr val="tx1"/>
                </a:solidFill>
                <a:miter lim="800000"/>
                <a:headEnd/>
                <a:tailEnd/>
              </a:ln>
            </p:spPr>
            <p:txBody>
              <a:bodyPr anchor="ctr"/>
              <a:lstStyle/>
              <a:p>
                <a:endParaRPr lang="cs-CZ"/>
              </a:p>
            </p:txBody>
          </p:sp>
          <p:sp>
            <p:nvSpPr>
              <p:cNvPr id="581646" name="Oval 14"/>
              <p:cNvSpPr>
                <a:spLocks noChangeArrowheads="1"/>
              </p:cNvSpPr>
              <p:nvPr/>
            </p:nvSpPr>
            <p:spPr bwMode="auto">
              <a:xfrm>
                <a:off x="2212" y="1207"/>
                <a:ext cx="317" cy="272"/>
              </a:xfrm>
              <a:prstGeom prst="ellipse">
                <a:avLst/>
              </a:prstGeom>
              <a:solidFill>
                <a:schemeClr val="bg1"/>
              </a:solidFill>
              <a:ln w="38100">
                <a:solidFill>
                  <a:schemeClr val="tx1"/>
                </a:solidFill>
                <a:round/>
                <a:headEnd/>
                <a:tailEnd/>
              </a:ln>
            </p:spPr>
            <p:txBody>
              <a:bodyPr anchor="ctr"/>
              <a:lstStyle/>
              <a:p>
                <a:endParaRPr lang="cs-CZ"/>
              </a:p>
            </p:txBody>
          </p:sp>
          <p:sp>
            <p:nvSpPr>
              <p:cNvPr id="581647" name="AutoShape 15"/>
              <p:cNvSpPr>
                <a:spLocks noChangeArrowheads="1"/>
              </p:cNvSpPr>
              <p:nvPr/>
            </p:nvSpPr>
            <p:spPr bwMode="auto">
              <a:xfrm rot="882294">
                <a:off x="2070" y="2154"/>
                <a:ext cx="148" cy="1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38100">
                <a:solidFill>
                  <a:schemeClr val="tx1"/>
                </a:solidFill>
                <a:miter lim="800000"/>
                <a:headEnd/>
                <a:tailEnd/>
              </a:ln>
            </p:spPr>
            <p:txBody>
              <a:bodyPr anchor="ctr"/>
              <a:lstStyle/>
              <a:p>
                <a:endParaRPr lang="cs-CZ"/>
              </a:p>
            </p:txBody>
          </p:sp>
          <p:sp>
            <p:nvSpPr>
              <p:cNvPr id="581648" name="Rectangle 16"/>
              <p:cNvSpPr>
                <a:spLocks noChangeArrowheads="1"/>
              </p:cNvSpPr>
              <p:nvPr/>
            </p:nvSpPr>
            <p:spPr bwMode="auto">
              <a:xfrm rot="859124">
                <a:off x="2115" y="1292"/>
                <a:ext cx="318" cy="907"/>
              </a:xfrm>
              <a:prstGeom prst="rect">
                <a:avLst/>
              </a:prstGeom>
              <a:solidFill>
                <a:schemeClr val="bg1"/>
              </a:solidFill>
              <a:ln w="38100">
                <a:solidFill>
                  <a:schemeClr val="tx1"/>
                </a:solidFill>
                <a:miter lim="800000"/>
                <a:headEnd/>
                <a:tailEnd/>
              </a:ln>
            </p:spPr>
            <p:txBody>
              <a:bodyPr anchor="ctr"/>
              <a:lstStyle/>
              <a:p>
                <a:endParaRPr lang="cs-CZ"/>
              </a:p>
            </p:txBody>
          </p:sp>
        </p:grpSp>
        <p:sp>
          <p:nvSpPr>
            <p:cNvPr id="581649" name="WordArt 17"/>
            <p:cNvSpPr>
              <a:spLocks noChangeAspect="1" noChangeArrowheads="1" noChangeShapeType="1" noTextEdit="1"/>
            </p:cNvSpPr>
            <p:nvPr/>
          </p:nvSpPr>
          <p:spPr bwMode="auto">
            <a:xfrm>
              <a:off x="2490" y="3134"/>
              <a:ext cx="2422" cy="2471"/>
            </a:xfrm>
            <a:prstGeom prst="rect">
              <a:avLst/>
            </a:prstGeom>
          </p:spPr>
          <p:txBody>
            <a:bodyPr spcFirstLastPara="1" wrap="none" fromWordArt="1">
              <a:prstTxWarp prst="textArchUp">
                <a:avLst>
                  <a:gd name="adj" fmla="val 7512053"/>
                </a:avLst>
              </a:prstTxWarp>
            </a:bodyPr>
            <a:lstStyle/>
            <a:p>
              <a:r>
                <a:rPr lang="cs-CZ" sz="3600" kern="10">
                  <a:ln w="9525">
                    <a:solidFill>
                      <a:schemeClr val="tx1"/>
                    </a:solidFill>
                    <a:round/>
                    <a:headEnd/>
                    <a:tailEnd/>
                  </a:ln>
                  <a:solidFill>
                    <a:schemeClr val="bg1"/>
                  </a:solidFill>
                  <a:latin typeface="Arial Black"/>
                </a:rPr>
                <a:t>Ústav lékařské mikrobiologie 2. lékařské fakulty UK a FN Motol</a:t>
              </a:r>
            </a:p>
          </p:txBody>
        </p:sp>
        <p:grpSp>
          <p:nvGrpSpPr>
            <p:cNvPr id="581650" name="Group 18"/>
            <p:cNvGrpSpPr>
              <a:grpSpLocks/>
            </p:cNvGrpSpPr>
            <p:nvPr/>
          </p:nvGrpSpPr>
          <p:grpSpPr bwMode="auto">
            <a:xfrm rot="-162841">
              <a:off x="2912" y="3966"/>
              <a:ext cx="409" cy="423"/>
              <a:chOff x="632" y="1641"/>
              <a:chExt cx="418" cy="424"/>
            </a:xfrm>
          </p:grpSpPr>
          <p:sp>
            <p:nvSpPr>
              <p:cNvPr id="581651" name="Line 19"/>
              <p:cNvSpPr>
                <a:spLocks noChangeShapeType="1"/>
              </p:cNvSpPr>
              <p:nvPr/>
            </p:nvSpPr>
            <p:spPr bwMode="auto">
              <a:xfrm flipH="1">
                <a:off x="632" y="1692"/>
                <a:ext cx="59" cy="196"/>
              </a:xfrm>
              <a:prstGeom prst="line">
                <a:avLst/>
              </a:prstGeom>
              <a:noFill/>
              <a:ln w="28575">
                <a:solidFill>
                  <a:schemeClr val="tx1"/>
                </a:solidFill>
                <a:round/>
                <a:headEnd/>
                <a:tailEnd/>
              </a:ln>
            </p:spPr>
            <p:txBody>
              <a:bodyPr/>
              <a:lstStyle/>
              <a:p>
                <a:endParaRPr lang="cs-CZ"/>
              </a:p>
            </p:txBody>
          </p:sp>
          <p:sp>
            <p:nvSpPr>
              <p:cNvPr id="581652" name="Freeform 20"/>
              <p:cNvSpPr>
                <a:spLocks/>
              </p:cNvSpPr>
              <p:nvPr/>
            </p:nvSpPr>
            <p:spPr bwMode="auto">
              <a:xfrm>
                <a:off x="632" y="1734"/>
                <a:ext cx="133" cy="154"/>
              </a:xfrm>
              <a:custGeom>
                <a:avLst/>
                <a:gdLst/>
                <a:ahLst/>
                <a:cxnLst>
                  <a:cxn ang="0">
                    <a:pos x="0" y="462"/>
                  </a:cxn>
                  <a:cxn ang="0">
                    <a:pos x="413" y="0"/>
                  </a:cxn>
                </a:cxnLst>
                <a:rect l="0" t="0" r="r" b="b"/>
                <a:pathLst>
                  <a:path w="413" h="462">
                    <a:moveTo>
                      <a:pt x="0" y="462"/>
                    </a:moveTo>
                    <a:lnTo>
                      <a:pt x="413" y="0"/>
                    </a:lnTo>
                  </a:path>
                </a:pathLst>
              </a:custGeom>
              <a:solidFill>
                <a:schemeClr val="bg1"/>
              </a:solidFill>
              <a:ln w="28575" cmpd="sng">
                <a:solidFill>
                  <a:schemeClr val="tx1"/>
                </a:solidFill>
                <a:round/>
                <a:headEnd/>
                <a:tailEnd/>
              </a:ln>
              <a:effectLst/>
            </p:spPr>
            <p:txBody>
              <a:bodyPr/>
              <a:lstStyle/>
              <a:p>
                <a:endParaRPr lang="cs-CZ"/>
              </a:p>
            </p:txBody>
          </p:sp>
          <p:sp>
            <p:nvSpPr>
              <p:cNvPr id="581653" name="Freeform 21"/>
              <p:cNvSpPr>
                <a:spLocks/>
              </p:cNvSpPr>
              <p:nvPr/>
            </p:nvSpPr>
            <p:spPr bwMode="auto">
              <a:xfrm>
                <a:off x="693" y="1689"/>
                <a:ext cx="73" cy="45"/>
              </a:xfrm>
              <a:custGeom>
                <a:avLst/>
                <a:gdLst/>
                <a:ahLst/>
                <a:cxnLst>
                  <a:cxn ang="0">
                    <a:pos x="0" y="0"/>
                  </a:cxn>
                  <a:cxn ang="0">
                    <a:pos x="228" y="136"/>
                  </a:cxn>
                </a:cxnLst>
                <a:rect l="0" t="0" r="r" b="b"/>
                <a:pathLst>
                  <a:path w="228" h="136">
                    <a:moveTo>
                      <a:pt x="0" y="0"/>
                    </a:moveTo>
                    <a:lnTo>
                      <a:pt x="228" y="136"/>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54" name="Freeform 22"/>
              <p:cNvSpPr>
                <a:spLocks/>
              </p:cNvSpPr>
              <p:nvPr/>
            </p:nvSpPr>
            <p:spPr bwMode="auto">
              <a:xfrm>
                <a:off x="693" y="1641"/>
                <a:ext cx="225" cy="48"/>
              </a:xfrm>
              <a:custGeom>
                <a:avLst/>
                <a:gdLst/>
                <a:ahLst/>
                <a:cxnLst>
                  <a:cxn ang="0">
                    <a:pos x="0" y="144"/>
                  </a:cxn>
                  <a:cxn ang="0">
                    <a:pos x="700" y="0"/>
                  </a:cxn>
                </a:cxnLst>
                <a:rect l="0" t="0" r="r" b="b"/>
                <a:pathLst>
                  <a:path w="700" h="144">
                    <a:moveTo>
                      <a:pt x="0" y="144"/>
                    </a:moveTo>
                    <a:lnTo>
                      <a:pt x="700" y="0"/>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55" name="Freeform 23"/>
              <p:cNvSpPr>
                <a:spLocks/>
              </p:cNvSpPr>
              <p:nvPr/>
            </p:nvSpPr>
            <p:spPr bwMode="auto">
              <a:xfrm>
                <a:off x="766" y="1642"/>
                <a:ext cx="149" cy="92"/>
              </a:xfrm>
              <a:custGeom>
                <a:avLst/>
                <a:gdLst/>
                <a:ahLst/>
                <a:cxnLst>
                  <a:cxn ang="0">
                    <a:pos x="0" y="276"/>
                  </a:cxn>
                  <a:cxn ang="0">
                    <a:pos x="460" y="0"/>
                  </a:cxn>
                </a:cxnLst>
                <a:rect l="0" t="0" r="r" b="b"/>
                <a:pathLst>
                  <a:path w="460" h="276">
                    <a:moveTo>
                      <a:pt x="0" y="276"/>
                    </a:moveTo>
                    <a:lnTo>
                      <a:pt x="460" y="0"/>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56" name="Freeform 24"/>
              <p:cNvSpPr>
                <a:spLocks/>
              </p:cNvSpPr>
              <p:nvPr/>
            </p:nvSpPr>
            <p:spPr bwMode="auto">
              <a:xfrm>
                <a:off x="918" y="1641"/>
                <a:ext cx="65" cy="169"/>
              </a:xfrm>
              <a:custGeom>
                <a:avLst/>
                <a:gdLst/>
                <a:ahLst/>
                <a:cxnLst>
                  <a:cxn ang="0">
                    <a:pos x="0" y="0"/>
                  </a:cxn>
                  <a:cxn ang="0">
                    <a:pos x="200" y="508"/>
                  </a:cxn>
                </a:cxnLst>
                <a:rect l="0" t="0" r="r" b="b"/>
                <a:pathLst>
                  <a:path w="200" h="508">
                    <a:moveTo>
                      <a:pt x="0" y="0"/>
                    </a:moveTo>
                    <a:lnTo>
                      <a:pt x="200" y="508"/>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57" name="Freeform 25"/>
              <p:cNvSpPr>
                <a:spLocks/>
              </p:cNvSpPr>
              <p:nvPr/>
            </p:nvSpPr>
            <p:spPr bwMode="auto">
              <a:xfrm>
                <a:off x="918" y="1641"/>
                <a:ext cx="132" cy="179"/>
              </a:xfrm>
              <a:custGeom>
                <a:avLst/>
                <a:gdLst/>
                <a:ahLst/>
                <a:cxnLst>
                  <a:cxn ang="0">
                    <a:pos x="0" y="0"/>
                  </a:cxn>
                  <a:cxn ang="0">
                    <a:pos x="408" y="536"/>
                  </a:cxn>
                </a:cxnLst>
                <a:rect l="0" t="0" r="r" b="b"/>
                <a:pathLst>
                  <a:path w="408" h="536">
                    <a:moveTo>
                      <a:pt x="0" y="0"/>
                    </a:moveTo>
                    <a:lnTo>
                      <a:pt x="408" y="536"/>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58" name="Freeform 26"/>
              <p:cNvSpPr>
                <a:spLocks/>
              </p:cNvSpPr>
              <p:nvPr/>
            </p:nvSpPr>
            <p:spPr bwMode="auto">
              <a:xfrm>
                <a:off x="769" y="1734"/>
                <a:ext cx="215" cy="75"/>
              </a:xfrm>
              <a:custGeom>
                <a:avLst/>
                <a:gdLst/>
                <a:ahLst/>
                <a:cxnLst>
                  <a:cxn ang="0">
                    <a:pos x="0" y="0"/>
                  </a:cxn>
                  <a:cxn ang="0">
                    <a:pos x="668" y="224"/>
                  </a:cxn>
                </a:cxnLst>
                <a:rect l="0" t="0" r="r" b="b"/>
                <a:pathLst>
                  <a:path w="668" h="224">
                    <a:moveTo>
                      <a:pt x="0" y="0"/>
                    </a:moveTo>
                    <a:lnTo>
                      <a:pt x="668" y="224"/>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59" name="Freeform 27"/>
              <p:cNvSpPr>
                <a:spLocks/>
              </p:cNvSpPr>
              <p:nvPr/>
            </p:nvSpPr>
            <p:spPr bwMode="auto">
              <a:xfrm>
                <a:off x="982" y="1809"/>
                <a:ext cx="67" cy="11"/>
              </a:xfrm>
              <a:custGeom>
                <a:avLst/>
                <a:gdLst/>
                <a:ahLst/>
                <a:cxnLst>
                  <a:cxn ang="0">
                    <a:pos x="0" y="0"/>
                  </a:cxn>
                  <a:cxn ang="0">
                    <a:pos x="207" y="31"/>
                  </a:cxn>
                </a:cxnLst>
                <a:rect l="0" t="0" r="r" b="b"/>
                <a:pathLst>
                  <a:path w="207" h="31">
                    <a:moveTo>
                      <a:pt x="0" y="0"/>
                    </a:moveTo>
                    <a:lnTo>
                      <a:pt x="207" y="31"/>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0" name="Freeform 28"/>
              <p:cNvSpPr>
                <a:spLocks/>
              </p:cNvSpPr>
              <p:nvPr/>
            </p:nvSpPr>
            <p:spPr bwMode="auto">
              <a:xfrm>
                <a:off x="767" y="1734"/>
                <a:ext cx="40" cy="235"/>
              </a:xfrm>
              <a:custGeom>
                <a:avLst/>
                <a:gdLst/>
                <a:ahLst/>
                <a:cxnLst>
                  <a:cxn ang="0">
                    <a:pos x="0" y="0"/>
                  </a:cxn>
                  <a:cxn ang="0">
                    <a:pos x="124" y="704"/>
                  </a:cxn>
                </a:cxnLst>
                <a:rect l="0" t="0" r="r" b="b"/>
                <a:pathLst>
                  <a:path w="124" h="704">
                    <a:moveTo>
                      <a:pt x="0" y="0"/>
                    </a:moveTo>
                    <a:lnTo>
                      <a:pt x="124" y="704"/>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1" name="Freeform 29"/>
              <p:cNvSpPr>
                <a:spLocks/>
              </p:cNvSpPr>
              <p:nvPr/>
            </p:nvSpPr>
            <p:spPr bwMode="auto">
              <a:xfrm>
                <a:off x="806" y="1809"/>
                <a:ext cx="177" cy="160"/>
              </a:xfrm>
              <a:custGeom>
                <a:avLst/>
                <a:gdLst/>
                <a:ahLst/>
                <a:cxnLst>
                  <a:cxn ang="0">
                    <a:pos x="0" y="480"/>
                  </a:cxn>
                  <a:cxn ang="0">
                    <a:pos x="548" y="0"/>
                  </a:cxn>
                </a:cxnLst>
                <a:rect l="0" t="0" r="r" b="b"/>
                <a:pathLst>
                  <a:path w="548" h="480">
                    <a:moveTo>
                      <a:pt x="0" y="480"/>
                    </a:moveTo>
                    <a:lnTo>
                      <a:pt x="548" y="0"/>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2" name="Line 30"/>
              <p:cNvSpPr>
                <a:spLocks noChangeShapeType="1"/>
              </p:cNvSpPr>
              <p:nvPr/>
            </p:nvSpPr>
            <p:spPr bwMode="auto">
              <a:xfrm>
                <a:off x="983" y="1813"/>
                <a:ext cx="0" cy="211"/>
              </a:xfrm>
              <a:prstGeom prst="line">
                <a:avLst/>
              </a:prstGeom>
              <a:noFill/>
              <a:ln w="28575">
                <a:solidFill>
                  <a:schemeClr val="tx1"/>
                </a:solidFill>
                <a:round/>
                <a:headEnd/>
                <a:tailEnd/>
              </a:ln>
            </p:spPr>
            <p:txBody>
              <a:bodyPr/>
              <a:lstStyle/>
              <a:p>
                <a:endParaRPr lang="cs-CZ"/>
              </a:p>
            </p:txBody>
          </p:sp>
          <p:sp>
            <p:nvSpPr>
              <p:cNvPr id="581663" name="Freeform 31"/>
              <p:cNvSpPr>
                <a:spLocks/>
              </p:cNvSpPr>
              <p:nvPr/>
            </p:nvSpPr>
            <p:spPr bwMode="auto">
              <a:xfrm>
                <a:off x="984" y="1818"/>
                <a:ext cx="66" cy="206"/>
              </a:xfrm>
              <a:custGeom>
                <a:avLst/>
                <a:gdLst/>
                <a:ahLst/>
                <a:cxnLst>
                  <a:cxn ang="0">
                    <a:pos x="206" y="0"/>
                  </a:cxn>
                  <a:cxn ang="0">
                    <a:pos x="0" y="618"/>
                  </a:cxn>
                </a:cxnLst>
                <a:rect l="0" t="0" r="r" b="b"/>
                <a:pathLst>
                  <a:path w="206" h="618">
                    <a:moveTo>
                      <a:pt x="206" y="0"/>
                    </a:moveTo>
                    <a:lnTo>
                      <a:pt x="0" y="618"/>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4" name="Freeform 32"/>
              <p:cNvSpPr>
                <a:spLocks/>
              </p:cNvSpPr>
              <p:nvPr/>
            </p:nvSpPr>
            <p:spPr bwMode="auto">
              <a:xfrm>
                <a:off x="632" y="1888"/>
                <a:ext cx="175" cy="81"/>
              </a:xfrm>
              <a:custGeom>
                <a:avLst/>
                <a:gdLst/>
                <a:ahLst/>
                <a:cxnLst>
                  <a:cxn ang="0">
                    <a:pos x="0" y="0"/>
                  </a:cxn>
                  <a:cxn ang="0">
                    <a:pos x="544" y="242"/>
                  </a:cxn>
                </a:cxnLst>
                <a:rect l="0" t="0" r="r" b="b"/>
                <a:pathLst>
                  <a:path w="544" h="242">
                    <a:moveTo>
                      <a:pt x="0" y="0"/>
                    </a:moveTo>
                    <a:lnTo>
                      <a:pt x="544" y="242"/>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5" name="Freeform 33"/>
              <p:cNvSpPr>
                <a:spLocks/>
              </p:cNvSpPr>
              <p:nvPr/>
            </p:nvSpPr>
            <p:spPr bwMode="auto">
              <a:xfrm>
                <a:off x="806" y="1969"/>
                <a:ext cx="177" cy="53"/>
              </a:xfrm>
              <a:custGeom>
                <a:avLst/>
                <a:gdLst/>
                <a:ahLst/>
                <a:cxnLst>
                  <a:cxn ang="0">
                    <a:pos x="0" y="0"/>
                  </a:cxn>
                  <a:cxn ang="0">
                    <a:pos x="548" y="160"/>
                  </a:cxn>
                </a:cxnLst>
                <a:rect l="0" t="0" r="r" b="b"/>
                <a:pathLst>
                  <a:path w="548" h="160">
                    <a:moveTo>
                      <a:pt x="0" y="0"/>
                    </a:moveTo>
                    <a:lnTo>
                      <a:pt x="548" y="160"/>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6" name="Freeform 34"/>
              <p:cNvSpPr>
                <a:spLocks/>
              </p:cNvSpPr>
              <p:nvPr/>
            </p:nvSpPr>
            <p:spPr bwMode="auto">
              <a:xfrm>
                <a:off x="632" y="1888"/>
                <a:ext cx="135" cy="177"/>
              </a:xfrm>
              <a:custGeom>
                <a:avLst/>
                <a:gdLst/>
                <a:ahLst/>
                <a:cxnLst>
                  <a:cxn ang="0">
                    <a:pos x="0" y="0"/>
                  </a:cxn>
                  <a:cxn ang="0">
                    <a:pos x="419" y="531"/>
                  </a:cxn>
                </a:cxnLst>
                <a:rect l="0" t="0" r="r" b="b"/>
                <a:pathLst>
                  <a:path w="419" h="531">
                    <a:moveTo>
                      <a:pt x="0" y="0"/>
                    </a:moveTo>
                    <a:lnTo>
                      <a:pt x="419" y="531"/>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7" name="Freeform 35"/>
              <p:cNvSpPr>
                <a:spLocks/>
              </p:cNvSpPr>
              <p:nvPr/>
            </p:nvSpPr>
            <p:spPr bwMode="auto">
              <a:xfrm>
                <a:off x="767" y="1964"/>
                <a:ext cx="40" cy="101"/>
              </a:xfrm>
              <a:custGeom>
                <a:avLst/>
                <a:gdLst/>
                <a:ahLst/>
                <a:cxnLst>
                  <a:cxn ang="0">
                    <a:pos x="124" y="0"/>
                  </a:cxn>
                  <a:cxn ang="0">
                    <a:pos x="0" y="303"/>
                  </a:cxn>
                </a:cxnLst>
                <a:rect l="0" t="0" r="r" b="b"/>
                <a:pathLst>
                  <a:path w="124" h="303">
                    <a:moveTo>
                      <a:pt x="124" y="0"/>
                    </a:moveTo>
                    <a:lnTo>
                      <a:pt x="0" y="303"/>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sp>
            <p:nvSpPr>
              <p:cNvPr id="581668" name="Freeform 36"/>
              <p:cNvSpPr>
                <a:spLocks/>
              </p:cNvSpPr>
              <p:nvPr/>
            </p:nvSpPr>
            <p:spPr bwMode="auto">
              <a:xfrm>
                <a:off x="767" y="2024"/>
                <a:ext cx="216" cy="40"/>
              </a:xfrm>
              <a:custGeom>
                <a:avLst/>
                <a:gdLst/>
                <a:ahLst/>
                <a:cxnLst>
                  <a:cxn ang="0">
                    <a:pos x="0" y="120"/>
                  </a:cxn>
                  <a:cxn ang="0">
                    <a:pos x="669" y="0"/>
                  </a:cxn>
                </a:cxnLst>
                <a:rect l="0" t="0" r="r" b="b"/>
                <a:pathLst>
                  <a:path w="669" h="120">
                    <a:moveTo>
                      <a:pt x="0" y="120"/>
                    </a:moveTo>
                    <a:lnTo>
                      <a:pt x="669" y="0"/>
                    </a:lnTo>
                  </a:path>
                </a:pathLst>
              </a:custGeom>
              <a:solidFill>
                <a:schemeClr val="bg1"/>
              </a:solidFill>
              <a:ln w="28575" cmpd="sng">
                <a:solidFill>
                  <a:schemeClr val="tx1"/>
                </a:solidFill>
                <a:round/>
                <a:headEnd type="none" w="med" len="med"/>
                <a:tailEnd type="none" w="med" len="med"/>
              </a:ln>
              <a:effectLst/>
            </p:spPr>
            <p:txBody>
              <a:bodyPr/>
              <a:lstStyle/>
              <a:p>
                <a:endParaRPr lang="cs-CZ"/>
              </a:p>
            </p:txBody>
          </p:sp>
        </p:grpSp>
        <p:grpSp>
          <p:nvGrpSpPr>
            <p:cNvPr id="581669" name="Group 37"/>
            <p:cNvGrpSpPr>
              <a:grpSpLocks/>
            </p:cNvGrpSpPr>
            <p:nvPr/>
          </p:nvGrpSpPr>
          <p:grpSpPr bwMode="auto">
            <a:xfrm rot="11225524">
              <a:off x="3279" y="4328"/>
              <a:ext cx="113" cy="140"/>
              <a:chOff x="2273" y="3421"/>
              <a:chExt cx="138" cy="166"/>
            </a:xfrm>
          </p:grpSpPr>
          <p:sp>
            <p:nvSpPr>
              <p:cNvPr id="581670" name="Freeform 38"/>
              <p:cNvSpPr>
                <a:spLocks/>
              </p:cNvSpPr>
              <p:nvPr/>
            </p:nvSpPr>
            <p:spPr bwMode="auto">
              <a:xfrm rot="9217175" flipV="1">
                <a:off x="2336" y="3430"/>
                <a:ext cx="75" cy="157"/>
              </a:xfrm>
              <a:custGeom>
                <a:avLst/>
                <a:gdLst/>
                <a:ahLst/>
                <a:cxnLst>
                  <a:cxn ang="0">
                    <a:pos x="75" y="0"/>
                  </a:cxn>
                  <a:cxn ang="0">
                    <a:pos x="0" y="228"/>
                  </a:cxn>
                </a:cxnLst>
                <a:rect l="0" t="0" r="r" b="b"/>
                <a:pathLst>
                  <a:path w="75" h="228">
                    <a:moveTo>
                      <a:pt x="75" y="0"/>
                    </a:moveTo>
                    <a:lnTo>
                      <a:pt x="0" y="228"/>
                    </a:lnTo>
                  </a:path>
                </a:pathLst>
              </a:custGeom>
              <a:solidFill>
                <a:schemeClr val="bg1"/>
              </a:solidFill>
              <a:ln w="19050" cmpd="sng">
                <a:solidFill>
                  <a:schemeClr val="tx1"/>
                </a:solidFill>
                <a:round/>
                <a:headEnd type="none" w="med" len="med"/>
                <a:tailEnd type="none" w="med" len="med"/>
              </a:ln>
              <a:effectLst/>
            </p:spPr>
            <p:txBody>
              <a:bodyPr/>
              <a:lstStyle/>
              <a:p>
                <a:endParaRPr lang="cs-CZ"/>
              </a:p>
            </p:txBody>
          </p:sp>
          <p:sp>
            <p:nvSpPr>
              <p:cNvPr id="581671" name="Oval 39"/>
              <p:cNvSpPr>
                <a:spLocks noChangeArrowheads="1"/>
              </p:cNvSpPr>
              <p:nvPr/>
            </p:nvSpPr>
            <p:spPr bwMode="auto">
              <a:xfrm rot="8574564" flipV="1">
                <a:off x="2273" y="3421"/>
                <a:ext cx="45" cy="46"/>
              </a:xfrm>
              <a:prstGeom prst="ellipse">
                <a:avLst/>
              </a:prstGeom>
              <a:solidFill>
                <a:schemeClr val="bg1"/>
              </a:solidFill>
              <a:ln w="9525">
                <a:solidFill>
                  <a:schemeClr val="tx1"/>
                </a:solidFill>
                <a:round/>
                <a:headEnd/>
                <a:tailEnd/>
              </a:ln>
            </p:spPr>
            <p:txBody>
              <a:bodyPr anchor="ctr"/>
              <a:lstStyle/>
              <a:p>
                <a:endParaRPr lang="cs-CZ"/>
              </a:p>
            </p:txBody>
          </p:sp>
        </p:grpSp>
        <p:grpSp>
          <p:nvGrpSpPr>
            <p:cNvPr id="581672" name="Group 40"/>
            <p:cNvGrpSpPr>
              <a:grpSpLocks/>
            </p:cNvGrpSpPr>
            <p:nvPr/>
          </p:nvGrpSpPr>
          <p:grpSpPr bwMode="auto">
            <a:xfrm rot="7661909">
              <a:off x="3340" y="4029"/>
              <a:ext cx="116" cy="135"/>
              <a:chOff x="2273" y="3421"/>
              <a:chExt cx="138" cy="166"/>
            </a:xfrm>
          </p:grpSpPr>
          <p:sp>
            <p:nvSpPr>
              <p:cNvPr id="581673" name="Freeform 41"/>
              <p:cNvSpPr>
                <a:spLocks/>
              </p:cNvSpPr>
              <p:nvPr/>
            </p:nvSpPr>
            <p:spPr bwMode="auto">
              <a:xfrm rot="9217175" flipV="1">
                <a:off x="2336" y="3430"/>
                <a:ext cx="75" cy="157"/>
              </a:xfrm>
              <a:custGeom>
                <a:avLst/>
                <a:gdLst/>
                <a:ahLst/>
                <a:cxnLst>
                  <a:cxn ang="0">
                    <a:pos x="75" y="0"/>
                  </a:cxn>
                  <a:cxn ang="0">
                    <a:pos x="0" y="228"/>
                  </a:cxn>
                </a:cxnLst>
                <a:rect l="0" t="0" r="r" b="b"/>
                <a:pathLst>
                  <a:path w="75" h="228">
                    <a:moveTo>
                      <a:pt x="75" y="0"/>
                    </a:moveTo>
                    <a:lnTo>
                      <a:pt x="0" y="228"/>
                    </a:lnTo>
                  </a:path>
                </a:pathLst>
              </a:custGeom>
              <a:solidFill>
                <a:schemeClr val="bg1"/>
              </a:solidFill>
              <a:ln w="19050" cmpd="sng">
                <a:solidFill>
                  <a:schemeClr val="tx1"/>
                </a:solidFill>
                <a:round/>
                <a:headEnd type="none" w="med" len="med"/>
                <a:tailEnd type="none" w="med" len="med"/>
              </a:ln>
              <a:effectLst/>
            </p:spPr>
            <p:txBody>
              <a:bodyPr/>
              <a:lstStyle/>
              <a:p>
                <a:endParaRPr lang="cs-CZ"/>
              </a:p>
            </p:txBody>
          </p:sp>
          <p:sp>
            <p:nvSpPr>
              <p:cNvPr id="581674" name="Oval 42"/>
              <p:cNvSpPr>
                <a:spLocks noChangeArrowheads="1"/>
              </p:cNvSpPr>
              <p:nvPr/>
            </p:nvSpPr>
            <p:spPr bwMode="auto">
              <a:xfrm rot="8574564" flipV="1">
                <a:off x="2273" y="3421"/>
                <a:ext cx="45" cy="46"/>
              </a:xfrm>
              <a:prstGeom prst="ellipse">
                <a:avLst/>
              </a:prstGeom>
              <a:solidFill>
                <a:schemeClr val="bg1"/>
              </a:solidFill>
              <a:ln w="9525">
                <a:solidFill>
                  <a:schemeClr val="tx1"/>
                </a:solidFill>
                <a:round/>
                <a:headEnd/>
                <a:tailEnd/>
              </a:ln>
            </p:spPr>
            <p:txBody>
              <a:bodyPr anchor="ctr"/>
              <a:lstStyle/>
              <a:p>
                <a:endParaRPr lang="cs-CZ"/>
              </a:p>
            </p:txBody>
          </p:sp>
        </p:grpSp>
        <p:grpSp>
          <p:nvGrpSpPr>
            <p:cNvPr id="581675" name="Group 43"/>
            <p:cNvGrpSpPr>
              <a:grpSpLocks/>
            </p:cNvGrpSpPr>
            <p:nvPr/>
          </p:nvGrpSpPr>
          <p:grpSpPr bwMode="auto">
            <a:xfrm rot="-3348829">
              <a:off x="2772" y="4199"/>
              <a:ext cx="117" cy="135"/>
              <a:chOff x="2273" y="3421"/>
              <a:chExt cx="138" cy="166"/>
            </a:xfrm>
          </p:grpSpPr>
          <p:sp>
            <p:nvSpPr>
              <p:cNvPr id="581676" name="Freeform 44"/>
              <p:cNvSpPr>
                <a:spLocks/>
              </p:cNvSpPr>
              <p:nvPr/>
            </p:nvSpPr>
            <p:spPr bwMode="auto">
              <a:xfrm rot="9217175" flipV="1">
                <a:off x="2336" y="3430"/>
                <a:ext cx="75" cy="157"/>
              </a:xfrm>
              <a:custGeom>
                <a:avLst/>
                <a:gdLst/>
                <a:ahLst/>
                <a:cxnLst>
                  <a:cxn ang="0">
                    <a:pos x="75" y="0"/>
                  </a:cxn>
                  <a:cxn ang="0">
                    <a:pos x="0" y="228"/>
                  </a:cxn>
                </a:cxnLst>
                <a:rect l="0" t="0" r="r" b="b"/>
                <a:pathLst>
                  <a:path w="75" h="228">
                    <a:moveTo>
                      <a:pt x="75" y="0"/>
                    </a:moveTo>
                    <a:lnTo>
                      <a:pt x="0" y="228"/>
                    </a:lnTo>
                  </a:path>
                </a:pathLst>
              </a:custGeom>
              <a:solidFill>
                <a:schemeClr val="bg1"/>
              </a:solidFill>
              <a:ln w="19050" cmpd="sng">
                <a:solidFill>
                  <a:schemeClr val="tx1"/>
                </a:solidFill>
                <a:round/>
                <a:headEnd type="none" w="med" len="med"/>
                <a:tailEnd type="none" w="med" len="med"/>
              </a:ln>
              <a:effectLst/>
            </p:spPr>
            <p:txBody>
              <a:bodyPr/>
              <a:lstStyle/>
              <a:p>
                <a:endParaRPr lang="cs-CZ"/>
              </a:p>
            </p:txBody>
          </p:sp>
          <p:sp>
            <p:nvSpPr>
              <p:cNvPr id="581677" name="Oval 45"/>
              <p:cNvSpPr>
                <a:spLocks noChangeArrowheads="1"/>
              </p:cNvSpPr>
              <p:nvPr/>
            </p:nvSpPr>
            <p:spPr bwMode="auto">
              <a:xfrm rot="8574564" flipV="1">
                <a:off x="2273" y="3421"/>
                <a:ext cx="45" cy="46"/>
              </a:xfrm>
              <a:prstGeom prst="ellipse">
                <a:avLst/>
              </a:prstGeom>
              <a:solidFill>
                <a:schemeClr val="bg1"/>
              </a:solidFill>
              <a:ln w="9525">
                <a:solidFill>
                  <a:schemeClr val="tx1"/>
                </a:solidFill>
                <a:round/>
                <a:headEnd/>
                <a:tailEnd/>
              </a:ln>
            </p:spPr>
            <p:txBody>
              <a:bodyPr anchor="ctr"/>
              <a:lstStyle/>
              <a:p>
                <a:endParaRPr lang="cs-CZ"/>
              </a:p>
            </p:txBody>
          </p:sp>
        </p:grpSp>
        <p:sp>
          <p:nvSpPr>
            <p:cNvPr id="581678" name="Freeform 46"/>
            <p:cNvSpPr>
              <a:spLocks/>
            </p:cNvSpPr>
            <p:nvPr/>
          </p:nvSpPr>
          <p:spPr bwMode="auto">
            <a:xfrm rot="13424641" flipV="1">
              <a:off x="3170" y="3831"/>
              <a:ext cx="61" cy="132"/>
            </a:xfrm>
            <a:custGeom>
              <a:avLst/>
              <a:gdLst/>
              <a:ahLst/>
              <a:cxnLst>
                <a:cxn ang="0">
                  <a:pos x="75" y="0"/>
                </a:cxn>
                <a:cxn ang="0">
                  <a:pos x="0" y="228"/>
                </a:cxn>
              </a:cxnLst>
              <a:rect l="0" t="0" r="r" b="b"/>
              <a:pathLst>
                <a:path w="75" h="228">
                  <a:moveTo>
                    <a:pt x="75" y="0"/>
                  </a:moveTo>
                  <a:lnTo>
                    <a:pt x="0" y="228"/>
                  </a:lnTo>
                </a:path>
              </a:pathLst>
            </a:custGeom>
            <a:solidFill>
              <a:schemeClr val="bg1"/>
            </a:solidFill>
            <a:ln w="19050" cmpd="sng">
              <a:solidFill>
                <a:schemeClr val="tx1"/>
              </a:solidFill>
              <a:round/>
              <a:headEnd type="none" w="med" len="med"/>
              <a:tailEnd type="none" w="med" len="med"/>
            </a:ln>
            <a:effectLst/>
          </p:spPr>
          <p:txBody>
            <a:bodyPr/>
            <a:lstStyle/>
            <a:p>
              <a:endParaRPr lang="cs-CZ"/>
            </a:p>
          </p:txBody>
        </p:sp>
        <p:sp>
          <p:nvSpPr>
            <p:cNvPr id="581679" name="Oval 47"/>
            <p:cNvSpPr>
              <a:spLocks noChangeArrowheads="1"/>
            </p:cNvSpPr>
            <p:nvPr/>
          </p:nvSpPr>
          <p:spPr bwMode="auto">
            <a:xfrm rot="12782030" flipV="1">
              <a:off x="3207" y="3800"/>
              <a:ext cx="38" cy="38"/>
            </a:xfrm>
            <a:prstGeom prst="ellipse">
              <a:avLst/>
            </a:prstGeom>
            <a:solidFill>
              <a:schemeClr val="bg1"/>
            </a:solidFill>
            <a:ln w="9525">
              <a:solidFill>
                <a:schemeClr val="tx1"/>
              </a:solidFill>
              <a:round/>
              <a:headEnd/>
              <a:tailEnd/>
            </a:ln>
          </p:spPr>
          <p:txBody>
            <a:bodyPr anchor="ctr"/>
            <a:lstStyle/>
            <a:p>
              <a:endParaRPr lang="cs-CZ"/>
            </a:p>
          </p:txBody>
        </p:sp>
        <p:sp>
          <p:nvSpPr>
            <p:cNvPr id="581680" name="Freeform 48"/>
            <p:cNvSpPr>
              <a:spLocks/>
            </p:cNvSpPr>
            <p:nvPr/>
          </p:nvSpPr>
          <p:spPr bwMode="auto">
            <a:xfrm rot="10263447">
              <a:off x="3005" y="4384"/>
              <a:ext cx="62" cy="131"/>
            </a:xfrm>
            <a:custGeom>
              <a:avLst/>
              <a:gdLst/>
              <a:ahLst/>
              <a:cxnLst>
                <a:cxn ang="0">
                  <a:pos x="75" y="0"/>
                </a:cxn>
                <a:cxn ang="0">
                  <a:pos x="0" y="228"/>
                </a:cxn>
              </a:cxnLst>
              <a:rect l="0" t="0" r="r" b="b"/>
              <a:pathLst>
                <a:path w="75" h="228">
                  <a:moveTo>
                    <a:pt x="75" y="0"/>
                  </a:moveTo>
                  <a:lnTo>
                    <a:pt x="0" y="228"/>
                  </a:lnTo>
                </a:path>
              </a:pathLst>
            </a:custGeom>
            <a:solidFill>
              <a:schemeClr val="bg1"/>
            </a:solidFill>
            <a:ln w="19050" cmpd="sng">
              <a:solidFill>
                <a:schemeClr val="tx1"/>
              </a:solidFill>
              <a:round/>
              <a:headEnd type="none" w="med" len="med"/>
              <a:tailEnd type="none" w="med" len="med"/>
            </a:ln>
            <a:effectLst/>
          </p:spPr>
          <p:txBody>
            <a:bodyPr/>
            <a:lstStyle/>
            <a:p>
              <a:endParaRPr lang="cs-CZ"/>
            </a:p>
          </p:txBody>
        </p:sp>
        <p:sp>
          <p:nvSpPr>
            <p:cNvPr id="581681" name="Oval 49"/>
            <p:cNvSpPr>
              <a:spLocks noChangeArrowheads="1"/>
            </p:cNvSpPr>
            <p:nvPr/>
          </p:nvSpPr>
          <p:spPr bwMode="auto">
            <a:xfrm rot="10906058">
              <a:off x="2991" y="4515"/>
              <a:ext cx="37" cy="38"/>
            </a:xfrm>
            <a:prstGeom prst="ellipse">
              <a:avLst/>
            </a:prstGeom>
            <a:solidFill>
              <a:schemeClr val="bg1"/>
            </a:solidFill>
            <a:ln w="9525">
              <a:solidFill>
                <a:schemeClr val="tx1"/>
              </a:solidFill>
              <a:round/>
              <a:headEnd/>
              <a:tailEnd/>
            </a:ln>
          </p:spPr>
          <p:txBody>
            <a:bodyPr anchor="ctr"/>
            <a:lstStyle/>
            <a:p>
              <a:endParaRPr lang="cs-CZ"/>
            </a:p>
          </p:txBody>
        </p:sp>
        <p:grpSp>
          <p:nvGrpSpPr>
            <p:cNvPr id="581682" name="Group 50"/>
            <p:cNvGrpSpPr>
              <a:grpSpLocks/>
            </p:cNvGrpSpPr>
            <p:nvPr/>
          </p:nvGrpSpPr>
          <p:grpSpPr bwMode="auto">
            <a:xfrm rot="4974476" flipV="1">
              <a:off x="2849" y="3874"/>
              <a:ext cx="116" cy="138"/>
              <a:chOff x="2273" y="3421"/>
              <a:chExt cx="138" cy="166"/>
            </a:xfrm>
          </p:grpSpPr>
          <p:sp>
            <p:nvSpPr>
              <p:cNvPr id="581683" name="Freeform 51"/>
              <p:cNvSpPr>
                <a:spLocks/>
              </p:cNvSpPr>
              <p:nvPr/>
            </p:nvSpPr>
            <p:spPr bwMode="auto">
              <a:xfrm rot="9217175" flipV="1">
                <a:off x="2336" y="3430"/>
                <a:ext cx="75" cy="157"/>
              </a:xfrm>
              <a:custGeom>
                <a:avLst/>
                <a:gdLst/>
                <a:ahLst/>
                <a:cxnLst>
                  <a:cxn ang="0">
                    <a:pos x="75" y="0"/>
                  </a:cxn>
                  <a:cxn ang="0">
                    <a:pos x="0" y="228"/>
                  </a:cxn>
                </a:cxnLst>
                <a:rect l="0" t="0" r="r" b="b"/>
                <a:pathLst>
                  <a:path w="75" h="228">
                    <a:moveTo>
                      <a:pt x="75" y="0"/>
                    </a:moveTo>
                    <a:lnTo>
                      <a:pt x="0" y="228"/>
                    </a:lnTo>
                  </a:path>
                </a:pathLst>
              </a:custGeom>
              <a:solidFill>
                <a:schemeClr val="bg1"/>
              </a:solidFill>
              <a:ln w="19050" cmpd="sng">
                <a:solidFill>
                  <a:schemeClr val="tx1"/>
                </a:solidFill>
                <a:round/>
                <a:headEnd type="none" w="med" len="med"/>
                <a:tailEnd type="none" w="med" len="med"/>
              </a:ln>
              <a:effectLst/>
            </p:spPr>
            <p:txBody>
              <a:bodyPr/>
              <a:lstStyle/>
              <a:p>
                <a:endParaRPr lang="cs-CZ"/>
              </a:p>
            </p:txBody>
          </p:sp>
          <p:sp>
            <p:nvSpPr>
              <p:cNvPr id="581684" name="Oval 52"/>
              <p:cNvSpPr>
                <a:spLocks noChangeArrowheads="1"/>
              </p:cNvSpPr>
              <p:nvPr/>
            </p:nvSpPr>
            <p:spPr bwMode="auto">
              <a:xfrm rot="8574564" flipV="1">
                <a:off x="2273" y="3421"/>
                <a:ext cx="45" cy="46"/>
              </a:xfrm>
              <a:prstGeom prst="ellipse">
                <a:avLst/>
              </a:prstGeom>
              <a:solidFill>
                <a:schemeClr val="bg1"/>
              </a:solidFill>
              <a:ln w="9525">
                <a:solidFill>
                  <a:schemeClr val="tx1"/>
                </a:solidFill>
                <a:round/>
                <a:headEnd/>
                <a:tailEnd/>
              </a:ln>
            </p:spPr>
            <p:txBody>
              <a:bodyPr anchor="ctr"/>
              <a:lstStyle/>
              <a:p>
                <a:endParaRPr lang="cs-CZ"/>
              </a:p>
            </p:txBody>
          </p:sp>
        </p:grpSp>
      </p:grpSp>
      <p:pic>
        <p:nvPicPr>
          <p:cNvPr id="581685" name="Picture 53"/>
          <p:cNvPicPr>
            <a:picLocks noChangeAspect="1" noChangeArrowheads="1"/>
          </p:cNvPicPr>
          <p:nvPr/>
        </p:nvPicPr>
        <p:blipFill>
          <a:blip r:embed="rId3"/>
          <a:srcRect/>
          <a:stretch>
            <a:fillRect/>
          </a:stretch>
        </p:blipFill>
        <p:spPr bwMode="auto">
          <a:xfrm>
            <a:off x="209550" y="692150"/>
            <a:ext cx="1266825" cy="1368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64703"/>
            <a:ext cx="3744416" cy="5630701"/>
          </a:xfrm>
          <a:prstGeom prst="rect">
            <a:avLst/>
          </a:prstGeom>
        </p:spPr>
      </p:pic>
      <p:sp>
        <p:nvSpPr>
          <p:cNvPr id="5" name="TextovéPole 4"/>
          <p:cNvSpPr txBox="1"/>
          <p:nvPr/>
        </p:nvSpPr>
        <p:spPr>
          <a:xfrm>
            <a:off x="755576" y="122774"/>
            <a:ext cx="8064896" cy="584775"/>
          </a:xfrm>
          <a:prstGeom prst="rect">
            <a:avLst/>
          </a:prstGeom>
          <a:solidFill>
            <a:schemeClr val="bg1"/>
          </a:solidFill>
          <a:ln>
            <a:solidFill>
              <a:schemeClr val="tx1"/>
            </a:solidFill>
          </a:ln>
        </p:spPr>
        <p:txBody>
          <a:bodyPr wrap="square" rtlCol="0">
            <a:spAutoFit/>
          </a:bodyPr>
          <a:lstStyle/>
          <a:p>
            <a:r>
              <a:rPr lang="cs-CZ" sz="3200" b="1" dirty="0" err="1" smtClean="0"/>
              <a:t>Symptomatology</a:t>
            </a:r>
            <a:endParaRPr lang="cs-CZ" sz="3200" b="1" dirty="0"/>
          </a:p>
        </p:txBody>
      </p:sp>
      <p:sp>
        <p:nvSpPr>
          <p:cNvPr id="7" name="TextovéPole 6"/>
          <p:cNvSpPr txBox="1"/>
          <p:nvPr/>
        </p:nvSpPr>
        <p:spPr>
          <a:xfrm>
            <a:off x="4499992" y="750710"/>
            <a:ext cx="4464496" cy="5509200"/>
          </a:xfrm>
          <a:prstGeom prst="rect">
            <a:avLst/>
          </a:prstGeom>
          <a:noFill/>
        </p:spPr>
        <p:txBody>
          <a:bodyPr wrap="square" rtlCol="0">
            <a:spAutoFit/>
          </a:bodyPr>
          <a:lstStyle/>
          <a:p>
            <a:pPr algn="l"/>
            <a:r>
              <a:rPr lang="cs-CZ" sz="1600" b="1" dirty="0" err="1"/>
              <a:t>Epidemic</a:t>
            </a:r>
            <a:r>
              <a:rPr lang="cs-CZ" sz="1600" b="1" dirty="0"/>
              <a:t> </a:t>
            </a:r>
            <a:r>
              <a:rPr lang="cs-CZ" sz="1600" b="1" dirty="0" err="1"/>
              <a:t>typhus</a:t>
            </a:r>
            <a:r>
              <a:rPr lang="cs-CZ" sz="1600" b="1" dirty="0"/>
              <a:t> </a:t>
            </a:r>
            <a:r>
              <a:rPr lang="cs-CZ" sz="1600" dirty="0" err="1"/>
              <a:t>typically</a:t>
            </a:r>
            <a:r>
              <a:rPr lang="cs-CZ" sz="1600" dirty="0"/>
              <a:t> </a:t>
            </a:r>
            <a:r>
              <a:rPr lang="cs-CZ" sz="1600" dirty="0" err="1"/>
              <a:t>presents</a:t>
            </a:r>
            <a:r>
              <a:rPr lang="cs-CZ" sz="1600" dirty="0"/>
              <a:t> </a:t>
            </a:r>
            <a:r>
              <a:rPr lang="cs-CZ" sz="1600" dirty="0" err="1"/>
              <a:t>with</a:t>
            </a:r>
            <a:r>
              <a:rPr lang="cs-CZ" sz="1600" dirty="0"/>
              <a:t> </a:t>
            </a:r>
            <a:r>
              <a:rPr lang="cs-CZ" sz="1600" b="1" dirty="0"/>
              <a:t>rapid-</a:t>
            </a:r>
            <a:r>
              <a:rPr lang="cs-CZ" sz="1600" b="1" dirty="0" err="1"/>
              <a:t>onset</a:t>
            </a:r>
            <a:r>
              <a:rPr lang="cs-CZ" sz="1600" b="1" dirty="0"/>
              <a:t> </a:t>
            </a:r>
            <a:r>
              <a:rPr lang="cs-CZ" sz="1600" dirty="0" err="1"/>
              <a:t>of</a:t>
            </a:r>
            <a:r>
              <a:rPr lang="cs-CZ" sz="1600" dirty="0"/>
              <a:t> </a:t>
            </a:r>
            <a:r>
              <a:rPr lang="cs-CZ" sz="1600" b="1" dirty="0" err="1"/>
              <a:t>headache</a:t>
            </a:r>
            <a:r>
              <a:rPr lang="cs-CZ" sz="1600" b="1" dirty="0"/>
              <a:t>, </a:t>
            </a:r>
            <a:r>
              <a:rPr lang="cs-CZ" sz="1600" b="1" dirty="0" err="1"/>
              <a:t>myalgia</a:t>
            </a:r>
            <a:r>
              <a:rPr lang="cs-CZ" sz="1600" b="1" dirty="0"/>
              <a:t>, </a:t>
            </a:r>
            <a:r>
              <a:rPr lang="cs-CZ" sz="1600" b="1" dirty="0" err="1"/>
              <a:t>rash</a:t>
            </a:r>
            <a:r>
              <a:rPr lang="cs-CZ" sz="1600" b="1"/>
              <a:t>, </a:t>
            </a:r>
            <a:r>
              <a:rPr lang="cs-CZ" sz="1600" b="1" smtClean="0"/>
              <a:t>rerely trombosis – ischemic necrosis, hypotension</a:t>
            </a:r>
            <a:r>
              <a:rPr lang="cs-CZ" sz="1600" b="1" dirty="0"/>
              <a:t>, </a:t>
            </a:r>
            <a:r>
              <a:rPr lang="cs-CZ" sz="1600" b="1" dirty="0" err="1"/>
              <a:t>mental</a:t>
            </a:r>
            <a:r>
              <a:rPr lang="cs-CZ" sz="1600" b="1" dirty="0"/>
              <a:t> </a:t>
            </a:r>
            <a:r>
              <a:rPr lang="cs-CZ" sz="1600" b="1" dirty="0" err="1"/>
              <a:t>confusion</a:t>
            </a:r>
            <a:r>
              <a:rPr lang="cs-CZ" sz="1600" b="1" dirty="0"/>
              <a:t>, sensitivity to </a:t>
            </a:r>
            <a:r>
              <a:rPr lang="cs-CZ" sz="1600" b="1" dirty="0" err="1"/>
              <a:t>light</a:t>
            </a:r>
            <a:r>
              <a:rPr lang="cs-CZ" sz="1600" b="1" dirty="0"/>
              <a:t>, </a:t>
            </a:r>
            <a:r>
              <a:rPr lang="cs-CZ" sz="1600" b="1" dirty="0" err="1"/>
              <a:t>coughing</a:t>
            </a:r>
            <a:r>
              <a:rPr lang="cs-CZ" sz="1600" b="1" dirty="0"/>
              <a:t>, </a:t>
            </a:r>
            <a:r>
              <a:rPr lang="cs-CZ" sz="1600" b="1" dirty="0" err="1"/>
              <a:t>chills</a:t>
            </a:r>
            <a:r>
              <a:rPr lang="cs-CZ" sz="1600" b="1" dirty="0"/>
              <a:t>, and </a:t>
            </a:r>
            <a:r>
              <a:rPr lang="cs-CZ" sz="1600" b="1" dirty="0" err="1"/>
              <a:t>an</a:t>
            </a:r>
            <a:r>
              <a:rPr lang="cs-CZ" sz="1600" b="1" dirty="0"/>
              <a:t> </a:t>
            </a:r>
            <a:r>
              <a:rPr lang="cs-CZ" sz="1600" b="1" dirty="0" err="1"/>
              <a:t>ongoing</a:t>
            </a:r>
            <a:r>
              <a:rPr lang="cs-CZ" sz="1600" b="1" dirty="0"/>
              <a:t> </a:t>
            </a:r>
            <a:r>
              <a:rPr lang="cs-CZ" sz="1600" b="1" dirty="0" err="1"/>
              <a:t>high</a:t>
            </a:r>
            <a:r>
              <a:rPr lang="cs-CZ" sz="1600" b="1" dirty="0"/>
              <a:t> </a:t>
            </a:r>
            <a:r>
              <a:rPr lang="cs-CZ" sz="1600" b="1" dirty="0" err="1"/>
              <a:t>fever</a:t>
            </a:r>
            <a:r>
              <a:rPr lang="cs-CZ" sz="1600" b="1" dirty="0"/>
              <a:t>.</a:t>
            </a:r>
            <a:r>
              <a:rPr lang="cs-CZ" sz="1600" dirty="0"/>
              <a:t> </a:t>
            </a:r>
            <a:r>
              <a:rPr lang="cs-CZ" sz="1600" dirty="0" err="1"/>
              <a:t>The</a:t>
            </a:r>
            <a:r>
              <a:rPr lang="cs-CZ" sz="1600" dirty="0"/>
              <a:t> </a:t>
            </a:r>
            <a:r>
              <a:rPr lang="cs-CZ" sz="1600" dirty="0" err="1"/>
              <a:t>rash</a:t>
            </a:r>
            <a:r>
              <a:rPr lang="cs-CZ" sz="1600" dirty="0"/>
              <a:t> </a:t>
            </a:r>
            <a:r>
              <a:rPr lang="cs-CZ" sz="1600" dirty="0" err="1"/>
              <a:t>first</a:t>
            </a:r>
            <a:r>
              <a:rPr lang="cs-CZ" sz="1600" dirty="0"/>
              <a:t> </a:t>
            </a:r>
            <a:r>
              <a:rPr lang="cs-CZ" sz="1600" dirty="0" err="1"/>
              <a:t>appears</a:t>
            </a:r>
            <a:r>
              <a:rPr lang="cs-CZ" sz="1600" dirty="0"/>
              <a:t> as a </a:t>
            </a:r>
            <a:r>
              <a:rPr lang="cs-CZ" sz="1600" b="1" dirty="0" err="1"/>
              <a:t>macular</a:t>
            </a:r>
            <a:r>
              <a:rPr lang="cs-CZ" sz="1600" b="1" dirty="0"/>
              <a:t> </a:t>
            </a:r>
            <a:r>
              <a:rPr lang="cs-CZ" sz="1600" b="1" dirty="0" err="1"/>
              <a:t>errupution</a:t>
            </a:r>
            <a:r>
              <a:rPr lang="cs-CZ" sz="1600" dirty="0"/>
              <a:t> on </a:t>
            </a:r>
            <a:r>
              <a:rPr lang="cs-CZ" sz="1600" dirty="0" err="1"/>
              <a:t>the</a:t>
            </a:r>
            <a:r>
              <a:rPr lang="cs-CZ" sz="1600" dirty="0"/>
              <a:t> </a:t>
            </a:r>
            <a:r>
              <a:rPr lang="cs-CZ" sz="1600" dirty="0" err="1"/>
              <a:t>chest</a:t>
            </a:r>
            <a:r>
              <a:rPr lang="cs-CZ" sz="1600" dirty="0"/>
              <a:t> </a:t>
            </a:r>
            <a:r>
              <a:rPr lang="cs-CZ" sz="1600" dirty="0" err="1"/>
              <a:t>usually</a:t>
            </a:r>
            <a:r>
              <a:rPr lang="cs-CZ" sz="1600" dirty="0"/>
              <a:t> </a:t>
            </a:r>
            <a:r>
              <a:rPr lang="cs-CZ" sz="1600" dirty="0" err="1"/>
              <a:t>about</a:t>
            </a:r>
            <a:r>
              <a:rPr lang="cs-CZ" sz="1600" dirty="0"/>
              <a:t> </a:t>
            </a:r>
            <a:r>
              <a:rPr lang="cs-CZ" sz="1600" b="1" dirty="0" err="1"/>
              <a:t>five</a:t>
            </a:r>
            <a:r>
              <a:rPr lang="cs-CZ" sz="1600" b="1" dirty="0"/>
              <a:t> </a:t>
            </a:r>
            <a:r>
              <a:rPr lang="cs-CZ" sz="1600" b="1" dirty="0" err="1"/>
              <a:t>days</a:t>
            </a:r>
            <a:r>
              <a:rPr lang="cs-CZ" sz="1600" b="1" dirty="0"/>
              <a:t> </a:t>
            </a:r>
            <a:r>
              <a:rPr lang="cs-CZ" sz="1600" b="1" dirty="0" err="1"/>
              <a:t>after</a:t>
            </a:r>
            <a:r>
              <a:rPr lang="cs-CZ" sz="1600" b="1" dirty="0"/>
              <a:t> </a:t>
            </a:r>
            <a:r>
              <a:rPr lang="cs-CZ" sz="1600" b="1" dirty="0" err="1"/>
              <a:t>the</a:t>
            </a:r>
            <a:r>
              <a:rPr lang="cs-CZ" sz="1600" b="1" dirty="0"/>
              <a:t> </a:t>
            </a:r>
            <a:r>
              <a:rPr lang="cs-CZ" sz="1600" b="1" dirty="0" err="1"/>
              <a:t>appearance</a:t>
            </a:r>
            <a:r>
              <a:rPr lang="cs-CZ" sz="1600" b="1" dirty="0"/>
              <a:t> </a:t>
            </a:r>
            <a:r>
              <a:rPr lang="cs-CZ" sz="1600" b="1" dirty="0" err="1"/>
              <a:t>of</a:t>
            </a:r>
            <a:r>
              <a:rPr lang="cs-CZ" sz="1600" b="1" dirty="0"/>
              <a:t> </a:t>
            </a:r>
            <a:r>
              <a:rPr lang="cs-CZ" sz="1600" b="1" dirty="0" err="1"/>
              <a:t>fever</a:t>
            </a:r>
            <a:r>
              <a:rPr lang="cs-CZ" sz="1600" b="1" dirty="0"/>
              <a:t> </a:t>
            </a:r>
            <a:r>
              <a:rPr lang="cs-CZ" sz="1600" dirty="0"/>
              <a:t>and </a:t>
            </a:r>
            <a:r>
              <a:rPr lang="cs-CZ" sz="1600" dirty="0" err="1"/>
              <a:t>initial</a:t>
            </a:r>
            <a:r>
              <a:rPr lang="cs-CZ" sz="1600" dirty="0"/>
              <a:t> </a:t>
            </a:r>
            <a:r>
              <a:rPr lang="cs-CZ" sz="1600" dirty="0" err="1"/>
              <a:t>symptoms</a:t>
            </a:r>
            <a:r>
              <a:rPr lang="cs-CZ" sz="1600" dirty="0"/>
              <a:t>. </a:t>
            </a:r>
            <a:r>
              <a:rPr lang="cs-CZ" sz="1600" dirty="0" err="1"/>
              <a:t>From</a:t>
            </a:r>
            <a:r>
              <a:rPr lang="cs-CZ" sz="1600" dirty="0"/>
              <a:t> </a:t>
            </a:r>
            <a:r>
              <a:rPr lang="cs-CZ" sz="1600" dirty="0" err="1"/>
              <a:t>the</a:t>
            </a:r>
            <a:r>
              <a:rPr lang="cs-CZ" sz="1600" dirty="0"/>
              <a:t> </a:t>
            </a:r>
            <a:r>
              <a:rPr lang="cs-CZ" sz="1600" dirty="0" err="1"/>
              <a:t>chest</a:t>
            </a:r>
            <a:r>
              <a:rPr lang="cs-CZ" sz="1600" dirty="0"/>
              <a:t> </a:t>
            </a:r>
            <a:r>
              <a:rPr lang="cs-CZ" sz="1600" dirty="0" err="1"/>
              <a:t>the</a:t>
            </a:r>
            <a:r>
              <a:rPr lang="cs-CZ" sz="1600" dirty="0"/>
              <a:t> </a:t>
            </a:r>
            <a:r>
              <a:rPr lang="cs-CZ" sz="1600" dirty="0" err="1"/>
              <a:t>rash</a:t>
            </a:r>
            <a:r>
              <a:rPr lang="cs-CZ" sz="1600" dirty="0"/>
              <a:t> </a:t>
            </a:r>
            <a:r>
              <a:rPr lang="cs-CZ" sz="1600" b="1" dirty="0" err="1"/>
              <a:t>spreads</a:t>
            </a:r>
            <a:r>
              <a:rPr lang="cs-CZ" sz="1600" b="1" dirty="0"/>
              <a:t> to </a:t>
            </a:r>
            <a:r>
              <a:rPr lang="cs-CZ" sz="1600" b="1" dirty="0" err="1"/>
              <a:t>the</a:t>
            </a:r>
            <a:r>
              <a:rPr lang="cs-CZ" sz="1600" b="1" dirty="0"/>
              <a:t> rest </a:t>
            </a:r>
            <a:r>
              <a:rPr lang="cs-CZ" sz="1600" b="1" dirty="0" err="1"/>
              <a:t>of</a:t>
            </a:r>
            <a:r>
              <a:rPr lang="cs-CZ" sz="1600" b="1" dirty="0"/>
              <a:t> </a:t>
            </a:r>
            <a:r>
              <a:rPr lang="cs-CZ" sz="1600" b="1" dirty="0" err="1"/>
              <a:t>the</a:t>
            </a:r>
            <a:r>
              <a:rPr lang="cs-CZ" sz="1600" b="1" dirty="0"/>
              <a:t> </a:t>
            </a:r>
            <a:r>
              <a:rPr lang="cs-CZ" sz="1600" b="1" dirty="0" err="1"/>
              <a:t>trunk</a:t>
            </a:r>
            <a:r>
              <a:rPr lang="cs-CZ" sz="1600" b="1" dirty="0"/>
              <a:t> </a:t>
            </a:r>
            <a:r>
              <a:rPr lang="cs-CZ" sz="1600" dirty="0"/>
              <a:t>and </a:t>
            </a:r>
            <a:r>
              <a:rPr lang="cs-CZ" sz="1600" dirty="0" err="1"/>
              <a:t>the</a:t>
            </a:r>
            <a:r>
              <a:rPr lang="cs-CZ" sz="1600" dirty="0"/>
              <a:t> </a:t>
            </a:r>
            <a:r>
              <a:rPr lang="cs-CZ" sz="1600" dirty="0" err="1"/>
              <a:t>periphery</a:t>
            </a:r>
            <a:r>
              <a:rPr lang="cs-CZ" sz="1600" dirty="0"/>
              <a:t> </a:t>
            </a:r>
            <a:r>
              <a:rPr lang="cs-CZ" sz="1600" dirty="0" err="1"/>
              <a:t>extending</a:t>
            </a:r>
            <a:r>
              <a:rPr lang="cs-CZ" sz="1600" dirty="0"/>
              <a:t> </a:t>
            </a:r>
            <a:r>
              <a:rPr lang="cs-CZ" sz="1600" dirty="0" err="1"/>
              <a:t>down</a:t>
            </a:r>
            <a:r>
              <a:rPr lang="cs-CZ" sz="1600" dirty="0"/>
              <a:t> </a:t>
            </a:r>
            <a:r>
              <a:rPr lang="cs-CZ" sz="1600" dirty="0" err="1"/>
              <a:t>the</a:t>
            </a:r>
            <a:r>
              <a:rPr lang="cs-CZ" sz="1600" dirty="0"/>
              <a:t> </a:t>
            </a:r>
            <a:r>
              <a:rPr lang="cs-CZ" sz="1600" dirty="0" err="1"/>
              <a:t>legs</a:t>
            </a:r>
            <a:r>
              <a:rPr lang="cs-CZ" sz="1600" dirty="0"/>
              <a:t> and </a:t>
            </a:r>
            <a:r>
              <a:rPr lang="cs-CZ" sz="1600" dirty="0" err="1"/>
              <a:t>arms</a:t>
            </a:r>
            <a:r>
              <a:rPr lang="cs-CZ" sz="1600" dirty="0"/>
              <a:t>, but </a:t>
            </a:r>
            <a:r>
              <a:rPr lang="cs-CZ" sz="1600" dirty="0" err="1"/>
              <a:t>usually</a:t>
            </a:r>
            <a:r>
              <a:rPr lang="cs-CZ" sz="1600" dirty="0"/>
              <a:t> </a:t>
            </a:r>
            <a:r>
              <a:rPr lang="cs-CZ" sz="1600" dirty="0" err="1"/>
              <a:t>excluding</a:t>
            </a:r>
            <a:r>
              <a:rPr lang="cs-CZ" sz="1600" dirty="0"/>
              <a:t> </a:t>
            </a:r>
            <a:r>
              <a:rPr lang="cs-CZ" sz="1600" dirty="0" err="1"/>
              <a:t>the</a:t>
            </a:r>
            <a:r>
              <a:rPr lang="cs-CZ" sz="1600" dirty="0"/>
              <a:t> </a:t>
            </a:r>
            <a:r>
              <a:rPr lang="cs-CZ" sz="1600" dirty="0" err="1"/>
              <a:t>plantar</a:t>
            </a:r>
            <a:r>
              <a:rPr lang="cs-CZ" sz="1600" dirty="0"/>
              <a:t> and </a:t>
            </a:r>
            <a:r>
              <a:rPr lang="cs-CZ" sz="1600" dirty="0" err="1"/>
              <a:t>palmar</a:t>
            </a:r>
            <a:r>
              <a:rPr lang="cs-CZ" sz="1600" dirty="0"/>
              <a:t> </a:t>
            </a:r>
            <a:r>
              <a:rPr lang="cs-CZ" sz="1600" dirty="0" err="1"/>
              <a:t>surfaces</a:t>
            </a:r>
            <a:r>
              <a:rPr lang="cs-CZ" sz="1600" dirty="0"/>
              <a:t> and </a:t>
            </a:r>
            <a:r>
              <a:rPr lang="cs-CZ" sz="1600" dirty="0" err="1"/>
              <a:t>the</a:t>
            </a:r>
            <a:r>
              <a:rPr lang="cs-CZ" sz="1600" dirty="0"/>
              <a:t> </a:t>
            </a:r>
            <a:r>
              <a:rPr lang="cs-CZ" sz="1600" dirty="0" smtClean="0"/>
              <a:t>face.</a:t>
            </a:r>
          </a:p>
          <a:p>
            <a:pPr algn="l"/>
            <a:endParaRPr lang="cs-CZ" sz="1600" dirty="0" smtClean="0"/>
          </a:p>
          <a:p>
            <a:pPr algn="l"/>
            <a:r>
              <a:rPr lang="cs-CZ" sz="1600" dirty="0" err="1"/>
              <a:t>If</a:t>
            </a:r>
            <a:r>
              <a:rPr lang="cs-CZ" sz="1600" dirty="0"/>
              <a:t> </a:t>
            </a:r>
            <a:r>
              <a:rPr lang="cs-CZ" sz="1600" dirty="0" err="1"/>
              <a:t>the</a:t>
            </a:r>
            <a:r>
              <a:rPr lang="cs-CZ" sz="1600" dirty="0"/>
              <a:t> person </a:t>
            </a:r>
            <a:r>
              <a:rPr lang="cs-CZ" sz="1600" dirty="0" err="1"/>
              <a:t>survives</a:t>
            </a:r>
            <a:r>
              <a:rPr lang="cs-CZ" sz="1600" dirty="0"/>
              <a:t> </a:t>
            </a:r>
            <a:r>
              <a:rPr lang="cs-CZ" sz="1600" dirty="0" err="1"/>
              <a:t>the</a:t>
            </a:r>
            <a:r>
              <a:rPr lang="cs-CZ" sz="1600" dirty="0"/>
              <a:t> </a:t>
            </a:r>
            <a:r>
              <a:rPr lang="cs-CZ" sz="1600" dirty="0" err="1"/>
              <a:t>infection</a:t>
            </a:r>
            <a:r>
              <a:rPr lang="cs-CZ" sz="1600" dirty="0"/>
              <a:t>, </a:t>
            </a:r>
            <a:r>
              <a:rPr lang="cs-CZ" sz="1600" dirty="0" err="1"/>
              <a:t>symptoms</a:t>
            </a:r>
            <a:r>
              <a:rPr lang="cs-CZ" sz="1600" dirty="0"/>
              <a:t> </a:t>
            </a:r>
            <a:r>
              <a:rPr lang="cs-CZ" sz="1600" dirty="0" err="1"/>
              <a:t>abate</a:t>
            </a:r>
            <a:r>
              <a:rPr lang="cs-CZ" sz="1600" dirty="0"/>
              <a:t> just as </a:t>
            </a:r>
            <a:r>
              <a:rPr lang="cs-CZ" sz="1600" dirty="0" err="1"/>
              <a:t>rapidly</a:t>
            </a:r>
            <a:r>
              <a:rPr lang="cs-CZ" sz="1600" dirty="0"/>
              <a:t> as </a:t>
            </a:r>
            <a:r>
              <a:rPr lang="cs-CZ" sz="1600" dirty="0" err="1"/>
              <a:t>the</a:t>
            </a:r>
            <a:r>
              <a:rPr lang="cs-CZ" sz="1600" dirty="0"/>
              <a:t> </a:t>
            </a:r>
            <a:r>
              <a:rPr lang="cs-CZ" sz="1600" dirty="0" err="1"/>
              <a:t>onset</a:t>
            </a:r>
            <a:r>
              <a:rPr lang="cs-CZ" sz="1600" dirty="0"/>
              <a:t>, </a:t>
            </a:r>
            <a:r>
              <a:rPr lang="cs-CZ" sz="1600" dirty="0" err="1"/>
              <a:t>with</a:t>
            </a:r>
            <a:r>
              <a:rPr lang="cs-CZ" sz="1600" dirty="0"/>
              <a:t> a </a:t>
            </a:r>
            <a:r>
              <a:rPr lang="cs-CZ" sz="1600" dirty="0" err="1"/>
              <a:t>break</a:t>
            </a:r>
            <a:r>
              <a:rPr lang="cs-CZ" sz="1600" dirty="0"/>
              <a:t> in </a:t>
            </a:r>
            <a:r>
              <a:rPr lang="cs-CZ" sz="1600" dirty="0" err="1"/>
              <a:t>fever</a:t>
            </a:r>
            <a:r>
              <a:rPr lang="cs-CZ" sz="1600" dirty="0"/>
              <a:t> </a:t>
            </a:r>
            <a:r>
              <a:rPr lang="cs-CZ" sz="1600" dirty="0" err="1"/>
              <a:t>that</a:t>
            </a:r>
            <a:r>
              <a:rPr lang="cs-CZ" sz="1600" dirty="0"/>
              <a:t> </a:t>
            </a:r>
            <a:r>
              <a:rPr lang="cs-CZ" sz="1600" dirty="0" err="1"/>
              <a:t>typically</a:t>
            </a:r>
            <a:r>
              <a:rPr lang="cs-CZ" sz="1600" dirty="0"/>
              <a:t> </a:t>
            </a:r>
            <a:r>
              <a:rPr lang="cs-CZ" sz="1600" dirty="0" err="1"/>
              <a:t>occurs</a:t>
            </a:r>
            <a:r>
              <a:rPr lang="cs-CZ" sz="1600" dirty="0"/>
              <a:t> </a:t>
            </a:r>
            <a:r>
              <a:rPr lang="cs-CZ" sz="1600" dirty="0" err="1"/>
              <a:t>roughly</a:t>
            </a:r>
            <a:r>
              <a:rPr lang="cs-CZ" sz="1600" dirty="0"/>
              <a:t> </a:t>
            </a:r>
            <a:r>
              <a:rPr lang="cs-CZ" sz="1600" dirty="0" err="1"/>
              <a:t>two</a:t>
            </a:r>
            <a:r>
              <a:rPr lang="cs-CZ" sz="1600" dirty="0"/>
              <a:t> </a:t>
            </a:r>
            <a:r>
              <a:rPr lang="cs-CZ" sz="1600" dirty="0" err="1"/>
              <a:t>weeks</a:t>
            </a:r>
            <a:r>
              <a:rPr lang="cs-CZ" sz="1600" dirty="0"/>
              <a:t> </a:t>
            </a:r>
            <a:r>
              <a:rPr lang="cs-CZ" sz="1600" dirty="0" err="1"/>
              <a:t>after</a:t>
            </a:r>
            <a:r>
              <a:rPr lang="cs-CZ" sz="1600" dirty="0"/>
              <a:t> </a:t>
            </a:r>
            <a:r>
              <a:rPr lang="cs-CZ" sz="1600" dirty="0" err="1"/>
              <a:t>the</a:t>
            </a:r>
            <a:r>
              <a:rPr lang="cs-CZ" sz="1600" dirty="0"/>
              <a:t> </a:t>
            </a:r>
            <a:r>
              <a:rPr lang="cs-CZ" sz="1600" dirty="0" err="1"/>
              <a:t>onset</a:t>
            </a:r>
            <a:r>
              <a:rPr lang="cs-CZ" sz="1600" dirty="0"/>
              <a:t> </a:t>
            </a:r>
            <a:r>
              <a:rPr lang="cs-CZ" sz="1600" dirty="0" err="1"/>
              <a:t>of</a:t>
            </a:r>
            <a:r>
              <a:rPr lang="cs-CZ" sz="1600" dirty="0"/>
              <a:t> </a:t>
            </a:r>
            <a:r>
              <a:rPr lang="cs-CZ" sz="1600" dirty="0" err="1"/>
              <a:t>clinically</a:t>
            </a:r>
            <a:r>
              <a:rPr lang="cs-CZ" sz="1600" dirty="0"/>
              <a:t> </a:t>
            </a:r>
            <a:r>
              <a:rPr lang="cs-CZ" sz="1600" dirty="0" err="1"/>
              <a:t>apparent</a:t>
            </a:r>
            <a:r>
              <a:rPr lang="cs-CZ" sz="1600" dirty="0"/>
              <a:t> </a:t>
            </a:r>
            <a:r>
              <a:rPr lang="cs-CZ" sz="1600" dirty="0" err="1"/>
              <a:t>disease</a:t>
            </a:r>
            <a:r>
              <a:rPr lang="cs-CZ" sz="1600" dirty="0"/>
              <a:t>. </a:t>
            </a:r>
            <a:r>
              <a:rPr lang="cs-CZ" sz="1600" dirty="0" err="1"/>
              <a:t>Untreated</a:t>
            </a:r>
            <a:r>
              <a:rPr lang="cs-CZ" sz="1600" dirty="0"/>
              <a:t>, </a:t>
            </a:r>
            <a:r>
              <a:rPr lang="cs-CZ" sz="1600" dirty="0" err="1"/>
              <a:t>the</a:t>
            </a:r>
            <a:r>
              <a:rPr lang="cs-CZ" sz="1600" dirty="0"/>
              <a:t> case-fatality </a:t>
            </a:r>
            <a:r>
              <a:rPr lang="cs-CZ" sz="1600" dirty="0" err="1"/>
              <a:t>associated</a:t>
            </a:r>
            <a:r>
              <a:rPr lang="cs-CZ" sz="1600" dirty="0"/>
              <a:t> </a:t>
            </a:r>
            <a:r>
              <a:rPr lang="cs-CZ" sz="1600" dirty="0" err="1"/>
              <a:t>with</a:t>
            </a:r>
            <a:r>
              <a:rPr lang="cs-CZ" sz="1600" dirty="0"/>
              <a:t> </a:t>
            </a:r>
            <a:r>
              <a:rPr lang="cs-CZ" sz="1600" dirty="0" err="1"/>
              <a:t>epidemic</a:t>
            </a:r>
            <a:r>
              <a:rPr lang="cs-CZ" sz="1600" dirty="0"/>
              <a:t> </a:t>
            </a:r>
            <a:r>
              <a:rPr lang="cs-CZ" sz="1600" dirty="0" err="1"/>
              <a:t>typhus</a:t>
            </a:r>
            <a:r>
              <a:rPr lang="cs-CZ" sz="1600" dirty="0"/>
              <a:t> </a:t>
            </a:r>
            <a:r>
              <a:rPr lang="cs-CZ" sz="1600" dirty="0" err="1"/>
              <a:t>ranges</a:t>
            </a:r>
            <a:r>
              <a:rPr lang="cs-CZ" sz="1600" dirty="0"/>
              <a:t> </a:t>
            </a:r>
            <a:r>
              <a:rPr lang="cs-CZ" sz="1600" dirty="0" err="1"/>
              <a:t>from</a:t>
            </a:r>
            <a:r>
              <a:rPr lang="cs-CZ" sz="1600" dirty="0"/>
              <a:t> 10% to </a:t>
            </a:r>
            <a:r>
              <a:rPr lang="cs-CZ" sz="1600" b="1"/>
              <a:t>40% (can be up to 40</a:t>
            </a:r>
            <a:r>
              <a:rPr lang="cs-CZ" sz="1600" b="1" smtClean="0"/>
              <a:t>%, </a:t>
            </a:r>
            <a:r>
              <a:rPr lang="cs-CZ" sz="1600" dirty="0"/>
              <a:t>so </a:t>
            </a:r>
            <a:r>
              <a:rPr lang="cs-CZ" sz="1600" dirty="0" err="1"/>
              <a:t>outbreaks</a:t>
            </a:r>
            <a:r>
              <a:rPr lang="cs-CZ" sz="1600" dirty="0"/>
              <a:t> are </a:t>
            </a:r>
            <a:r>
              <a:rPr lang="cs-CZ" sz="1600" dirty="0" err="1"/>
              <a:t>of</a:t>
            </a:r>
            <a:r>
              <a:rPr lang="cs-CZ" sz="1600" dirty="0"/>
              <a:t> </a:t>
            </a:r>
            <a:r>
              <a:rPr lang="cs-CZ" sz="1600" dirty="0" err="1"/>
              <a:t>considerable</a:t>
            </a:r>
            <a:r>
              <a:rPr lang="cs-CZ" sz="1600" dirty="0"/>
              <a:t> </a:t>
            </a:r>
            <a:r>
              <a:rPr lang="cs-CZ" sz="1600" dirty="0" err="1"/>
              <a:t>concern</a:t>
            </a:r>
            <a:r>
              <a:rPr lang="cs-CZ" sz="1600" dirty="0"/>
              <a:t>.</a:t>
            </a:r>
          </a:p>
        </p:txBody>
      </p:sp>
    </p:spTree>
    <p:extLst>
      <p:ext uri="{BB962C8B-B14F-4D97-AF65-F5344CB8AC3E}">
        <p14:creationId xmlns:p14="http://schemas.microsoft.com/office/powerpoint/2010/main" val="278814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142875" y="115888"/>
            <a:ext cx="8893175" cy="588962"/>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Epidemic</a:t>
            </a:r>
            <a:r>
              <a:rPr lang="cs-CZ" sz="3200" b="1" dirty="0" smtClean="0"/>
              <a:t> </a:t>
            </a:r>
            <a:r>
              <a:rPr lang="cs-CZ" sz="3200" b="1" dirty="0" err="1" smtClean="0"/>
              <a:t>typhus</a:t>
            </a:r>
            <a:endParaRPr lang="cs-CZ" sz="3200" b="1" dirty="0"/>
          </a:p>
        </p:txBody>
      </p:sp>
      <p:sp>
        <p:nvSpPr>
          <p:cNvPr id="593923" name="Text Box 3"/>
          <p:cNvSpPr txBox="1">
            <a:spLocks noChangeArrowheads="1"/>
          </p:cNvSpPr>
          <p:nvPr/>
        </p:nvSpPr>
        <p:spPr bwMode="auto">
          <a:xfrm>
            <a:off x="142875" y="836613"/>
            <a:ext cx="8893175" cy="3139321"/>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buFont typeface="Symbol" pitchFamily="18" charset="2"/>
              <a:buChar char="·"/>
            </a:pPr>
            <a:r>
              <a:rPr lang="cs-CZ" sz="2200" b="1" dirty="0"/>
              <a:t> </a:t>
            </a:r>
            <a:r>
              <a:rPr lang="cs-CZ" sz="2200" b="1" dirty="0" err="1" smtClean="0"/>
              <a:t>Microbiology</a:t>
            </a:r>
            <a:r>
              <a:rPr lang="cs-CZ" sz="2200" b="1" dirty="0" smtClean="0"/>
              <a:t> </a:t>
            </a:r>
            <a:r>
              <a:rPr lang="cs-CZ" sz="2200" b="1" dirty="0" err="1" smtClean="0"/>
              <a:t>diagnosis</a:t>
            </a:r>
            <a:endParaRPr lang="cs-CZ" sz="2200" b="1" dirty="0"/>
          </a:p>
          <a:p>
            <a:pPr algn="l">
              <a:spcBef>
                <a:spcPct val="50000"/>
              </a:spcBef>
              <a:buFont typeface="Symbol" pitchFamily="18" charset="2"/>
              <a:buNone/>
            </a:pPr>
            <a:r>
              <a:rPr lang="cs-CZ" sz="2200" b="1" dirty="0" smtClean="0"/>
              <a:t>Direct </a:t>
            </a:r>
            <a:r>
              <a:rPr lang="cs-CZ" sz="2200" b="1" dirty="0" err="1" smtClean="0"/>
              <a:t>detection</a:t>
            </a:r>
            <a:r>
              <a:rPr lang="cs-CZ" sz="2200" b="1" dirty="0" smtClean="0"/>
              <a:t> in </a:t>
            </a:r>
            <a:r>
              <a:rPr lang="cs-CZ" sz="2200" b="1" dirty="0" err="1" smtClean="0"/>
              <a:t>blood</a:t>
            </a:r>
            <a:r>
              <a:rPr lang="cs-CZ" sz="2200" b="1" dirty="0" smtClean="0"/>
              <a:t> - </a:t>
            </a:r>
            <a:r>
              <a:rPr lang="cs-CZ" sz="2200" dirty="0" err="1" smtClean="0"/>
              <a:t>rare</a:t>
            </a:r>
            <a:r>
              <a:rPr lang="cs-CZ" sz="2200" dirty="0" smtClean="0"/>
              <a:t>, </a:t>
            </a:r>
            <a:r>
              <a:rPr lang="cs-CZ" sz="2200" dirty="0" err="1" smtClean="0"/>
              <a:t>cultivation</a:t>
            </a:r>
            <a:r>
              <a:rPr lang="cs-CZ" sz="2200" dirty="0"/>
              <a:t> (</a:t>
            </a:r>
            <a:r>
              <a:rPr lang="cs-CZ" sz="2200" dirty="0" err="1"/>
              <a:t>egg</a:t>
            </a:r>
            <a:r>
              <a:rPr lang="cs-CZ" sz="2200" dirty="0"/>
              <a:t> </a:t>
            </a:r>
            <a:r>
              <a:rPr lang="cs-CZ" sz="2200" dirty="0" err="1"/>
              <a:t>yolk</a:t>
            </a:r>
            <a:r>
              <a:rPr lang="cs-CZ" sz="2200" dirty="0"/>
              <a:t> </a:t>
            </a:r>
            <a:r>
              <a:rPr lang="cs-CZ" sz="2200" dirty="0" err="1"/>
              <a:t>sack</a:t>
            </a:r>
            <a:r>
              <a:rPr lang="cs-CZ" sz="2200" dirty="0" smtClean="0"/>
              <a:t>), PCR</a:t>
            </a:r>
            <a:endParaRPr lang="cs-CZ" sz="2200" dirty="0"/>
          </a:p>
          <a:p>
            <a:pPr algn="l">
              <a:spcBef>
                <a:spcPct val="50000"/>
              </a:spcBef>
              <a:buFont typeface="Symbol" pitchFamily="18" charset="2"/>
              <a:buNone/>
            </a:pPr>
            <a:r>
              <a:rPr lang="cs-CZ" sz="2200" b="1" dirty="0" err="1" smtClean="0"/>
              <a:t>Serological</a:t>
            </a:r>
            <a:r>
              <a:rPr lang="cs-CZ" sz="2200" b="1" dirty="0" smtClean="0"/>
              <a:t> </a:t>
            </a:r>
            <a:r>
              <a:rPr lang="cs-CZ" sz="2200" b="1" dirty="0" err="1" smtClean="0"/>
              <a:t>diagnosis</a:t>
            </a:r>
            <a:r>
              <a:rPr lang="cs-CZ" sz="2200" dirty="0" smtClean="0"/>
              <a:t> </a:t>
            </a:r>
            <a:r>
              <a:rPr lang="cs-CZ" sz="2200" dirty="0"/>
              <a:t>– </a:t>
            </a:r>
            <a:r>
              <a:rPr lang="cs-CZ" sz="2200" dirty="0" smtClean="0"/>
              <a:t>most </a:t>
            </a:r>
            <a:r>
              <a:rPr lang="cs-CZ" sz="2200" dirty="0" err="1" smtClean="0"/>
              <a:t>significant</a:t>
            </a:r>
            <a:r>
              <a:rPr lang="cs-CZ" sz="2200" dirty="0" smtClean="0"/>
              <a:t> in </a:t>
            </a:r>
            <a:r>
              <a:rPr lang="cs-CZ" sz="2200" dirty="0" err="1" smtClean="0"/>
              <a:t>diagnosis</a:t>
            </a:r>
            <a:r>
              <a:rPr lang="cs-CZ" sz="2200" dirty="0" smtClean="0"/>
              <a:t> </a:t>
            </a:r>
            <a:r>
              <a:rPr lang="cs-CZ" sz="2200" dirty="0" err="1" smtClean="0"/>
              <a:t>of</a:t>
            </a:r>
            <a:r>
              <a:rPr lang="cs-CZ" sz="2200" dirty="0" smtClean="0"/>
              <a:t> </a:t>
            </a:r>
            <a:r>
              <a:rPr lang="cs-CZ" sz="2200" dirty="0" err="1" smtClean="0"/>
              <a:t>rickettsial</a:t>
            </a:r>
            <a:r>
              <a:rPr lang="cs-CZ" sz="2200" dirty="0" smtClean="0"/>
              <a:t> </a:t>
            </a:r>
            <a:r>
              <a:rPr lang="cs-CZ" sz="2200" dirty="0" err="1" smtClean="0"/>
              <a:t>infection</a:t>
            </a:r>
            <a:r>
              <a:rPr lang="cs-CZ" sz="2200" dirty="0" smtClean="0"/>
              <a:t>, CFR </a:t>
            </a:r>
            <a:r>
              <a:rPr lang="cs-CZ" sz="2200" dirty="0" err="1" smtClean="0"/>
              <a:t>or</a:t>
            </a:r>
            <a:r>
              <a:rPr lang="cs-CZ" sz="2200" dirty="0" smtClean="0"/>
              <a:t> </a:t>
            </a:r>
            <a:r>
              <a:rPr lang="cs-CZ" sz="2200" dirty="0" err="1" smtClean="0"/>
              <a:t>Weil</a:t>
            </a:r>
            <a:r>
              <a:rPr lang="cs-CZ" sz="2200" dirty="0" smtClean="0"/>
              <a:t> –Felix </a:t>
            </a:r>
            <a:r>
              <a:rPr lang="cs-CZ" sz="2200" dirty="0" err="1" smtClean="0"/>
              <a:t>reaction</a:t>
            </a:r>
            <a:r>
              <a:rPr lang="cs-CZ" sz="2200" dirty="0" smtClean="0"/>
              <a:t> </a:t>
            </a:r>
            <a:r>
              <a:rPr lang="cs-CZ" sz="2200" dirty="0"/>
              <a:t>(</a:t>
            </a:r>
            <a:r>
              <a:rPr lang="cs-CZ" sz="2200" dirty="0" err="1" smtClean="0"/>
              <a:t>reaction</a:t>
            </a:r>
            <a:r>
              <a:rPr lang="cs-CZ" sz="2200" dirty="0" smtClean="0"/>
              <a:t> </a:t>
            </a:r>
            <a:r>
              <a:rPr lang="cs-CZ" sz="2200" dirty="0" err="1" smtClean="0"/>
              <a:t>with</a:t>
            </a:r>
            <a:r>
              <a:rPr lang="cs-CZ" sz="2200" dirty="0" smtClean="0"/>
              <a:t> </a:t>
            </a:r>
            <a:r>
              <a:rPr lang="cs-CZ" sz="2200" dirty="0"/>
              <a:t>O </a:t>
            </a:r>
            <a:r>
              <a:rPr lang="cs-CZ" sz="2200" dirty="0" err="1" smtClean="0"/>
              <a:t>antigens</a:t>
            </a:r>
            <a:r>
              <a:rPr lang="cs-CZ" sz="2200" dirty="0" smtClean="0"/>
              <a:t> </a:t>
            </a:r>
            <a:r>
              <a:rPr lang="cs-CZ" sz="2200" dirty="0" err="1" smtClean="0"/>
              <a:t>of</a:t>
            </a:r>
            <a:r>
              <a:rPr lang="cs-CZ" sz="2200" dirty="0" smtClean="0"/>
              <a:t> Proteus </a:t>
            </a:r>
            <a:r>
              <a:rPr lang="cs-CZ" sz="2200" dirty="0" err="1"/>
              <a:t>vulgaris</a:t>
            </a:r>
            <a:r>
              <a:rPr lang="cs-CZ" sz="2200" dirty="0"/>
              <a:t>)</a:t>
            </a:r>
          </a:p>
          <a:p>
            <a:pPr algn="l">
              <a:spcBef>
                <a:spcPct val="50000"/>
              </a:spcBef>
              <a:buFont typeface="Symbol" pitchFamily="18" charset="2"/>
              <a:buNone/>
            </a:pPr>
            <a:r>
              <a:rPr lang="cs-CZ" sz="2200" b="1" dirty="0" err="1" smtClean="0"/>
              <a:t>Prevention</a:t>
            </a:r>
            <a:r>
              <a:rPr lang="cs-CZ" sz="2200" b="1" dirty="0" smtClean="0"/>
              <a:t> – </a:t>
            </a:r>
            <a:r>
              <a:rPr lang="cs-CZ" sz="2200" b="1" dirty="0" err="1" smtClean="0"/>
              <a:t>delousing</a:t>
            </a:r>
            <a:endParaRPr lang="cs-CZ" sz="2200" b="1" dirty="0"/>
          </a:p>
          <a:p>
            <a:pPr algn="l">
              <a:spcBef>
                <a:spcPct val="50000"/>
              </a:spcBef>
              <a:buFont typeface="Symbol" pitchFamily="18" charset="2"/>
              <a:buNone/>
            </a:pPr>
            <a:r>
              <a:rPr lang="cs-CZ" sz="2200" b="1" dirty="0" err="1" smtClean="0"/>
              <a:t>Therapy</a:t>
            </a:r>
            <a:r>
              <a:rPr lang="cs-CZ" sz="2200" b="1" dirty="0" smtClean="0"/>
              <a:t> </a:t>
            </a:r>
            <a:r>
              <a:rPr lang="cs-CZ" sz="2200" b="1" dirty="0"/>
              <a:t>– </a:t>
            </a:r>
            <a:r>
              <a:rPr lang="cs-CZ" sz="2200" b="1" dirty="0" err="1" smtClean="0"/>
              <a:t>tetracyclines</a:t>
            </a:r>
            <a:r>
              <a:rPr lang="cs-CZ" sz="2200" dirty="0" smtClean="0"/>
              <a:t> </a:t>
            </a:r>
            <a:r>
              <a:rPr lang="cs-CZ" sz="2200" dirty="0"/>
              <a:t>- </a:t>
            </a:r>
            <a:r>
              <a:rPr lang="cs-CZ" sz="2200" dirty="0" smtClean="0"/>
              <a:t>doxycykline, (</a:t>
            </a:r>
            <a:r>
              <a:rPr lang="cs-CZ" sz="2200" dirty="0" err="1" smtClean="0"/>
              <a:t>chloramphenicol</a:t>
            </a:r>
            <a:r>
              <a:rPr lang="cs-CZ" sz="2200"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2" name="Text Box 4"/>
          <p:cNvSpPr txBox="1">
            <a:spLocks noChangeArrowheads="1"/>
          </p:cNvSpPr>
          <p:nvPr/>
        </p:nvSpPr>
        <p:spPr bwMode="auto">
          <a:xfrm>
            <a:off x="71438" y="260350"/>
            <a:ext cx="8893175" cy="5889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a:t>Q </a:t>
            </a:r>
            <a:r>
              <a:rPr lang="cs-CZ" sz="3200" b="1" dirty="0" err="1" smtClean="0"/>
              <a:t>fever</a:t>
            </a:r>
            <a:r>
              <a:rPr lang="cs-CZ" sz="3200" b="1" dirty="0" smtClean="0"/>
              <a:t> </a:t>
            </a:r>
            <a:r>
              <a:rPr lang="cs-CZ" sz="3200" dirty="0"/>
              <a:t>(</a:t>
            </a:r>
            <a:r>
              <a:rPr lang="cs-CZ" sz="3200" dirty="0" err="1"/>
              <a:t>query</a:t>
            </a:r>
            <a:r>
              <a:rPr lang="cs-CZ" sz="3200" dirty="0"/>
              <a:t> – </a:t>
            </a:r>
            <a:r>
              <a:rPr lang="cs-CZ" sz="3200" dirty="0" err="1" smtClean="0"/>
              <a:t>question</a:t>
            </a:r>
            <a:r>
              <a:rPr lang="cs-CZ" sz="3200" dirty="0" smtClean="0"/>
              <a:t> </a:t>
            </a:r>
            <a:r>
              <a:rPr lang="cs-CZ" sz="3200" dirty="0" err="1" smtClean="0"/>
              <a:t>mark</a:t>
            </a:r>
            <a:r>
              <a:rPr lang="cs-CZ" sz="3200" dirty="0" smtClean="0"/>
              <a:t>)</a:t>
            </a:r>
            <a:endParaRPr lang="cs-CZ" sz="3200" dirty="0"/>
          </a:p>
        </p:txBody>
      </p:sp>
      <p:sp>
        <p:nvSpPr>
          <p:cNvPr id="698373" name="Text Box 5"/>
          <p:cNvSpPr txBox="1">
            <a:spLocks noChangeArrowheads="1"/>
          </p:cNvSpPr>
          <p:nvPr/>
        </p:nvSpPr>
        <p:spPr bwMode="auto">
          <a:xfrm>
            <a:off x="71438" y="1052513"/>
            <a:ext cx="8893175" cy="5478423"/>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pPr>
            <a:r>
              <a:rPr lang="cs-CZ" b="1" smtClean="0"/>
              <a:t>Q fever – acute febrile illness occurs worldwide, zoonosis (source – domestic ungulates – sheep, goats, cattle, </a:t>
            </a:r>
            <a:r>
              <a:rPr lang="en-US"/>
              <a:t>mild disease in ruminants, but can cause abortions and still births in cattle, sheep, and goats</a:t>
            </a:r>
            <a:r>
              <a:rPr lang="cs-CZ" smtClean="0"/>
              <a:t>)</a:t>
            </a:r>
          </a:p>
          <a:p>
            <a:pPr algn="l">
              <a:spcBef>
                <a:spcPct val="50000"/>
              </a:spcBef>
            </a:pPr>
            <a:r>
              <a:rPr lang="cs-CZ" b="1" i="1" smtClean="0"/>
              <a:t>Coxiella </a:t>
            </a:r>
            <a:r>
              <a:rPr lang="cs-CZ" b="1" i="1" dirty="0" err="1"/>
              <a:t>burnetti</a:t>
            </a:r>
            <a:r>
              <a:rPr lang="cs-CZ" b="1" i="1" dirty="0"/>
              <a:t> </a:t>
            </a:r>
            <a:r>
              <a:rPr lang="cs-CZ" b="1" dirty="0"/>
              <a:t>– </a:t>
            </a:r>
            <a:r>
              <a:rPr lang="cs-CZ" dirty="0" err="1" smtClean="0"/>
              <a:t>resistant</a:t>
            </a:r>
            <a:r>
              <a:rPr lang="cs-CZ" dirty="0" smtClean="0"/>
              <a:t> to </a:t>
            </a:r>
            <a:r>
              <a:rPr lang="cs-CZ" dirty="0" err="1" smtClean="0"/>
              <a:t>environmental</a:t>
            </a:r>
            <a:r>
              <a:rPr lang="cs-CZ" dirty="0" smtClean="0"/>
              <a:t> </a:t>
            </a:r>
            <a:r>
              <a:rPr lang="cs-CZ" dirty="0" err="1" smtClean="0"/>
              <a:t>conditions</a:t>
            </a:r>
            <a:r>
              <a:rPr lang="cs-CZ" dirty="0" smtClean="0"/>
              <a:t>, </a:t>
            </a:r>
            <a:r>
              <a:rPr lang="cs-CZ" b="1" dirty="0" smtClean="0"/>
              <a:t>source </a:t>
            </a:r>
            <a:r>
              <a:rPr lang="cs-CZ" dirty="0" smtClean="0"/>
              <a:t>– most </a:t>
            </a:r>
            <a:r>
              <a:rPr lang="cs-CZ" err="1" smtClean="0"/>
              <a:t>typically</a:t>
            </a:r>
            <a:r>
              <a:rPr lang="cs-CZ" smtClean="0"/>
              <a:t> milk - </a:t>
            </a:r>
            <a:r>
              <a:rPr lang="cs-CZ" b="1" smtClean="0"/>
              <a:t>ingestion</a:t>
            </a:r>
            <a:r>
              <a:rPr lang="cs-CZ" smtClean="0"/>
              <a:t>, placenta released </a:t>
            </a:r>
            <a:r>
              <a:rPr lang="cs-CZ" dirty="0" smtClean="0"/>
              <a:t>by </a:t>
            </a:r>
            <a:r>
              <a:rPr lang="cs-CZ" dirty="0" err="1" smtClean="0"/>
              <a:t>infected</a:t>
            </a:r>
            <a:r>
              <a:rPr lang="cs-CZ" dirty="0" smtClean="0"/>
              <a:t> </a:t>
            </a:r>
            <a:r>
              <a:rPr lang="cs-CZ" dirty="0" err="1" smtClean="0"/>
              <a:t>animals</a:t>
            </a:r>
            <a:r>
              <a:rPr lang="cs-CZ" dirty="0" smtClean="0"/>
              <a:t> </a:t>
            </a:r>
            <a:r>
              <a:rPr lang="cs-CZ" err="1" smtClean="0"/>
              <a:t>during</a:t>
            </a:r>
            <a:r>
              <a:rPr lang="cs-CZ" smtClean="0"/>
              <a:t> delivery - </a:t>
            </a:r>
            <a:r>
              <a:rPr lang="cs-CZ" b="1" smtClean="0"/>
              <a:t>inhalation</a:t>
            </a:r>
            <a:r>
              <a:rPr lang="cs-CZ" smtClean="0"/>
              <a:t>, </a:t>
            </a:r>
            <a:r>
              <a:rPr lang="cs-CZ" err="1" smtClean="0"/>
              <a:t>or</a:t>
            </a:r>
            <a:r>
              <a:rPr lang="cs-CZ" smtClean="0"/>
              <a:t> ticks – </a:t>
            </a:r>
            <a:r>
              <a:rPr lang="cs-CZ" b="1" smtClean="0"/>
              <a:t>tick borne infection</a:t>
            </a:r>
            <a:endParaRPr lang="cs-CZ" b="1" dirty="0"/>
          </a:p>
          <a:p>
            <a:pPr algn="l">
              <a:spcBef>
                <a:spcPct val="50000"/>
              </a:spcBef>
            </a:pPr>
            <a:r>
              <a:rPr lang="cs-CZ" b="1" dirty="0" err="1" smtClean="0"/>
              <a:t>Patogenesis</a:t>
            </a:r>
            <a:r>
              <a:rPr lang="cs-CZ" b="1" dirty="0" smtClean="0"/>
              <a:t> </a:t>
            </a:r>
            <a:r>
              <a:rPr lang="cs-CZ" dirty="0" smtClean="0"/>
              <a:t>– </a:t>
            </a:r>
            <a:r>
              <a:rPr lang="cs-CZ" dirty="0" err="1" smtClean="0"/>
              <a:t>survive</a:t>
            </a:r>
            <a:r>
              <a:rPr lang="cs-CZ" dirty="0" smtClean="0"/>
              <a:t> in </a:t>
            </a:r>
            <a:r>
              <a:rPr lang="cs-CZ" dirty="0" err="1" smtClean="0"/>
              <a:t>macrophages</a:t>
            </a:r>
            <a:r>
              <a:rPr lang="cs-CZ" dirty="0" smtClean="0"/>
              <a:t> (</a:t>
            </a:r>
            <a:r>
              <a:rPr lang="cs-CZ" dirty="0" err="1" smtClean="0"/>
              <a:t>using</a:t>
            </a:r>
            <a:r>
              <a:rPr lang="cs-CZ" dirty="0" smtClean="0"/>
              <a:t> </a:t>
            </a:r>
            <a:r>
              <a:rPr lang="cs-CZ" dirty="0" err="1" smtClean="0"/>
              <a:t>phoosphatase</a:t>
            </a:r>
            <a:r>
              <a:rPr lang="cs-CZ" dirty="0" smtClean="0"/>
              <a:t> </a:t>
            </a:r>
            <a:r>
              <a:rPr lang="cs-CZ" dirty="0" err="1" smtClean="0"/>
              <a:t>inactivating</a:t>
            </a:r>
            <a:r>
              <a:rPr lang="cs-CZ" dirty="0" smtClean="0"/>
              <a:t> </a:t>
            </a:r>
            <a:r>
              <a:rPr lang="cs-CZ" dirty="0" err="1" smtClean="0"/>
              <a:t>enzymes</a:t>
            </a:r>
            <a:r>
              <a:rPr lang="cs-CZ" dirty="0" smtClean="0"/>
              <a:t> </a:t>
            </a:r>
            <a:r>
              <a:rPr lang="cs-CZ" dirty="0" err="1" smtClean="0"/>
              <a:t>of</a:t>
            </a:r>
            <a:r>
              <a:rPr lang="cs-CZ" dirty="0" smtClean="0"/>
              <a:t> </a:t>
            </a:r>
            <a:r>
              <a:rPr lang="cs-CZ" dirty="0" err="1" smtClean="0"/>
              <a:t>phagolysosomes</a:t>
            </a:r>
            <a:r>
              <a:rPr lang="cs-CZ" smtClean="0"/>
              <a:t>), </a:t>
            </a:r>
            <a:r>
              <a:rPr lang="cs-CZ" b="1" smtClean="0"/>
              <a:t>atypical (intersticial) </a:t>
            </a:r>
            <a:r>
              <a:rPr lang="cs-CZ" b="1" dirty="0" err="1" smtClean="0"/>
              <a:t>pneumonia</a:t>
            </a:r>
            <a:r>
              <a:rPr lang="cs-CZ" dirty="0" smtClean="0"/>
              <a:t>, </a:t>
            </a:r>
            <a:r>
              <a:rPr lang="cs-CZ" smtClean="0"/>
              <a:t>liver (</a:t>
            </a:r>
            <a:r>
              <a:rPr lang="cs-CZ" b="1" smtClean="0"/>
              <a:t>hepatitis</a:t>
            </a:r>
            <a:r>
              <a:rPr lang="cs-CZ" smtClean="0"/>
              <a:t>) and </a:t>
            </a:r>
            <a:r>
              <a:rPr lang="cs-CZ" dirty="0" smtClean="0"/>
              <a:t>spleen – </a:t>
            </a:r>
            <a:r>
              <a:rPr lang="cs-CZ" dirty="0" err="1" smtClean="0"/>
              <a:t>granuloma</a:t>
            </a:r>
            <a:r>
              <a:rPr lang="cs-CZ" dirty="0" smtClean="0"/>
              <a:t>, </a:t>
            </a:r>
            <a:r>
              <a:rPr lang="cs-CZ" dirty="0" err="1" smtClean="0"/>
              <a:t>flu</a:t>
            </a:r>
            <a:r>
              <a:rPr lang="cs-CZ" dirty="0" smtClean="0"/>
              <a:t>-</a:t>
            </a:r>
            <a:r>
              <a:rPr lang="cs-CZ" dirty="0" err="1" smtClean="0"/>
              <a:t>like</a:t>
            </a:r>
            <a:r>
              <a:rPr lang="cs-CZ" dirty="0" smtClean="0"/>
              <a:t> </a:t>
            </a:r>
            <a:r>
              <a:rPr lang="cs-CZ" dirty="0" err="1" smtClean="0"/>
              <a:t>illness</a:t>
            </a:r>
            <a:r>
              <a:rPr lang="cs-CZ" dirty="0" smtClean="0"/>
              <a:t>, gastroenteritis, </a:t>
            </a:r>
            <a:r>
              <a:rPr lang="cs-CZ" dirty="0" err="1" smtClean="0"/>
              <a:t>complications</a:t>
            </a:r>
            <a:r>
              <a:rPr lang="cs-CZ" dirty="0" smtClean="0"/>
              <a:t> – </a:t>
            </a:r>
            <a:r>
              <a:rPr lang="cs-CZ" dirty="0" err="1" smtClean="0"/>
              <a:t>meningoencefalitis</a:t>
            </a:r>
            <a:r>
              <a:rPr lang="cs-CZ" dirty="0" smtClean="0"/>
              <a:t>, </a:t>
            </a:r>
            <a:r>
              <a:rPr lang="cs-CZ" b="1" dirty="0" err="1" smtClean="0"/>
              <a:t>endocarditis</a:t>
            </a:r>
            <a:endParaRPr lang="cs-CZ" b="1" dirty="0"/>
          </a:p>
          <a:p>
            <a:pPr algn="l">
              <a:spcBef>
                <a:spcPct val="50000"/>
              </a:spcBef>
            </a:pPr>
            <a:r>
              <a:rPr lang="cs-CZ" b="1" dirty="0" err="1" smtClean="0"/>
              <a:t>Diagnosis</a:t>
            </a:r>
            <a:r>
              <a:rPr lang="cs-CZ" b="1" dirty="0" smtClean="0"/>
              <a:t> </a:t>
            </a:r>
            <a:r>
              <a:rPr lang="cs-CZ" dirty="0" smtClean="0"/>
              <a:t>– </a:t>
            </a:r>
            <a:r>
              <a:rPr lang="cs-CZ" b="1" dirty="0" smtClean="0"/>
              <a:t>direct </a:t>
            </a:r>
            <a:r>
              <a:rPr lang="cs-CZ" dirty="0"/>
              <a:t>– </a:t>
            </a:r>
            <a:r>
              <a:rPr lang="cs-CZ" dirty="0" err="1" smtClean="0"/>
              <a:t>cultivation</a:t>
            </a:r>
            <a:r>
              <a:rPr lang="cs-CZ" dirty="0" smtClean="0"/>
              <a:t> </a:t>
            </a:r>
            <a:r>
              <a:rPr lang="cs-CZ" dirty="0" err="1" smtClean="0"/>
              <a:t>using</a:t>
            </a:r>
            <a:r>
              <a:rPr lang="cs-CZ" dirty="0" smtClean="0"/>
              <a:t> </a:t>
            </a:r>
            <a:r>
              <a:rPr lang="cs-CZ" dirty="0" err="1" smtClean="0"/>
              <a:t>tissue</a:t>
            </a:r>
            <a:r>
              <a:rPr lang="cs-CZ" dirty="0" smtClean="0"/>
              <a:t> </a:t>
            </a:r>
            <a:r>
              <a:rPr lang="cs-CZ" dirty="0" err="1" smtClean="0"/>
              <a:t>culture</a:t>
            </a:r>
            <a:r>
              <a:rPr lang="cs-CZ" dirty="0" smtClean="0"/>
              <a:t>, </a:t>
            </a:r>
            <a:r>
              <a:rPr lang="cs-CZ" dirty="0"/>
              <a:t>PCR, </a:t>
            </a:r>
            <a:r>
              <a:rPr lang="cs-CZ" b="1" dirty="0" err="1" smtClean="0"/>
              <a:t>undirect</a:t>
            </a:r>
            <a:r>
              <a:rPr lang="cs-CZ" dirty="0" smtClean="0"/>
              <a:t> </a:t>
            </a:r>
            <a:r>
              <a:rPr lang="cs-CZ" dirty="0"/>
              <a:t>– </a:t>
            </a:r>
            <a:r>
              <a:rPr lang="cs-CZ" dirty="0" err="1" smtClean="0"/>
              <a:t>serology</a:t>
            </a:r>
            <a:r>
              <a:rPr lang="cs-CZ" dirty="0" smtClean="0"/>
              <a:t>: </a:t>
            </a:r>
            <a:r>
              <a:rPr lang="cs-CZ" dirty="0" err="1" smtClean="0"/>
              <a:t>Weil</a:t>
            </a:r>
            <a:r>
              <a:rPr lang="cs-CZ" dirty="0" smtClean="0"/>
              <a:t>-Felix </a:t>
            </a:r>
            <a:r>
              <a:rPr lang="cs-CZ" dirty="0" err="1" smtClean="0"/>
              <a:t>reaction</a:t>
            </a:r>
            <a:endParaRPr lang="cs-CZ" dirty="0"/>
          </a:p>
          <a:p>
            <a:pPr algn="l">
              <a:spcBef>
                <a:spcPct val="50000"/>
              </a:spcBef>
            </a:pPr>
            <a:r>
              <a:rPr lang="cs-CZ" b="1" dirty="0" err="1" smtClean="0"/>
              <a:t>Therapy</a:t>
            </a:r>
            <a:r>
              <a:rPr lang="cs-CZ" dirty="0" smtClean="0"/>
              <a:t> </a:t>
            </a:r>
            <a:r>
              <a:rPr lang="cs-CZ" dirty="0"/>
              <a:t>– </a:t>
            </a:r>
            <a:r>
              <a:rPr lang="cs-CZ" dirty="0" err="1" smtClean="0"/>
              <a:t>doxycycline</a:t>
            </a:r>
            <a:r>
              <a:rPr lang="cs-CZ" dirty="0" smtClean="0"/>
              <a:t> </a:t>
            </a:r>
            <a:r>
              <a:rPr lang="cs-CZ" dirty="0" err="1" smtClean="0"/>
              <a:t>combined</a:t>
            </a:r>
            <a:r>
              <a:rPr lang="cs-CZ" dirty="0" smtClean="0"/>
              <a:t> </a:t>
            </a:r>
            <a:r>
              <a:rPr lang="cs-CZ" dirty="0" err="1" smtClean="0"/>
              <a:t>with</a:t>
            </a:r>
            <a:r>
              <a:rPr lang="cs-CZ" dirty="0" smtClean="0"/>
              <a:t> </a:t>
            </a:r>
            <a:r>
              <a:rPr lang="cs-CZ" dirty="0" err="1" smtClean="0"/>
              <a:t>rifampicin</a:t>
            </a:r>
            <a:r>
              <a:rPr lang="cs-CZ" dirty="0" smtClean="0"/>
              <a:t>, </a:t>
            </a:r>
            <a:r>
              <a:rPr lang="cs-CZ" dirty="0"/>
              <a:t>(</a:t>
            </a:r>
            <a:r>
              <a:rPr lang="cs-CZ" dirty="0" err="1" smtClean="0"/>
              <a:t>fluorochinolones</a:t>
            </a:r>
            <a:r>
              <a:rPr lang="cs-CZ" dirty="0" smtClean="0"/>
              <a:t>)</a:t>
            </a:r>
            <a:endParaRPr lang="cs-CZ" dirty="0"/>
          </a:p>
          <a:p>
            <a:pPr algn="l">
              <a:spcBef>
                <a:spcPct val="50000"/>
              </a:spcBef>
            </a:pPr>
            <a:r>
              <a:rPr lang="cs-CZ" b="1" dirty="0" err="1" smtClean="0"/>
              <a:t>Prevention</a:t>
            </a:r>
            <a:r>
              <a:rPr lang="cs-CZ" dirty="0" smtClean="0"/>
              <a:t> </a:t>
            </a:r>
            <a:r>
              <a:rPr lang="cs-CZ" dirty="0"/>
              <a:t>– </a:t>
            </a:r>
            <a:r>
              <a:rPr lang="cs-CZ" dirty="0" err="1" smtClean="0"/>
              <a:t>prevention</a:t>
            </a:r>
            <a:r>
              <a:rPr lang="cs-CZ" dirty="0" smtClean="0"/>
              <a:t> in </a:t>
            </a:r>
            <a:r>
              <a:rPr lang="cs-CZ" dirty="0" err="1" smtClean="0"/>
              <a:t>farm</a:t>
            </a:r>
            <a:r>
              <a:rPr lang="cs-CZ" dirty="0" smtClean="0"/>
              <a:t> </a:t>
            </a:r>
            <a:r>
              <a:rPr lang="cs-CZ" dirty="0" err="1" smtClean="0"/>
              <a:t>animals</a:t>
            </a:r>
            <a:r>
              <a:rPr lang="cs-CZ" dirty="0" smtClean="0"/>
              <a:t>, and </a:t>
            </a:r>
            <a:r>
              <a:rPr lang="cs-CZ" dirty="0" err="1" smtClean="0"/>
              <a:t>heat-trated</a:t>
            </a:r>
            <a:r>
              <a:rPr lang="cs-CZ" dirty="0" smtClean="0"/>
              <a:t> </a:t>
            </a:r>
            <a:r>
              <a:rPr lang="cs-CZ" dirty="0" err="1" smtClean="0"/>
              <a:t>milk</a:t>
            </a:r>
            <a:r>
              <a:rPr lang="cs-CZ" dirty="0" smtClean="0"/>
              <a:t> </a:t>
            </a:r>
            <a:r>
              <a:rPr lang="cs-CZ" dirty="0" err="1" smtClean="0"/>
              <a:t>products</a:t>
            </a:r>
            <a:r>
              <a:rPr lang="cs-CZ" dirty="0" smtClean="0"/>
              <a:t> and </a:t>
            </a:r>
            <a:r>
              <a:rPr lang="cs-CZ" dirty="0" err="1" smtClean="0"/>
              <a:t>meat</a:t>
            </a:r>
            <a:r>
              <a:rPr lang="cs-CZ" dirty="0" smtClean="0"/>
              <a:t> </a:t>
            </a:r>
            <a:r>
              <a:rPr lang="cs-CZ" dirty="0" err="1" smtClean="0"/>
              <a:t>products</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378421" y="122774"/>
            <a:ext cx="8366277" cy="584775"/>
          </a:xfrm>
          <a:prstGeom prst="rect">
            <a:avLst/>
          </a:prstGeom>
          <a:solidFill>
            <a:schemeClr val="bg1"/>
          </a:solidFill>
          <a:ln>
            <a:solidFill>
              <a:schemeClr val="tx1"/>
            </a:solidFill>
          </a:ln>
        </p:spPr>
        <p:txBody>
          <a:bodyPr wrap="square" rtlCol="0">
            <a:spAutoFit/>
          </a:bodyPr>
          <a:lstStyle/>
          <a:p>
            <a:r>
              <a:rPr lang="cs-CZ" sz="3200" b="1" dirty="0" smtClean="0"/>
              <a:t>Q </a:t>
            </a:r>
            <a:r>
              <a:rPr lang="cs-CZ" sz="3200" b="1" dirty="0" err="1" smtClean="0"/>
              <a:t>fever</a:t>
            </a:r>
            <a:r>
              <a:rPr lang="cs-CZ" sz="3200" b="1" dirty="0" smtClean="0"/>
              <a:t> epidemiology</a:t>
            </a:r>
            <a:endParaRPr lang="cs-CZ" sz="3200" b="1"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21" y="751371"/>
            <a:ext cx="8366277" cy="5341925"/>
          </a:xfrm>
          <a:prstGeom prst="rect">
            <a:avLst/>
          </a:prstGeom>
        </p:spPr>
      </p:pic>
      <p:sp>
        <p:nvSpPr>
          <p:cNvPr id="3" name="Obdélník 2"/>
          <p:cNvSpPr/>
          <p:nvPr/>
        </p:nvSpPr>
        <p:spPr>
          <a:xfrm>
            <a:off x="1259632" y="6237312"/>
            <a:ext cx="7485066" cy="307777"/>
          </a:xfrm>
          <a:prstGeom prst="rect">
            <a:avLst/>
          </a:prstGeom>
        </p:spPr>
        <p:txBody>
          <a:bodyPr wrap="square">
            <a:spAutoFit/>
          </a:bodyPr>
          <a:lstStyle/>
          <a:p>
            <a:pPr algn="r"/>
            <a:r>
              <a:rPr lang="cs-CZ" sz="1400" i="1"/>
              <a:t>https://refitanimalcare.com/blog/what-is-q-fever/</a:t>
            </a:r>
          </a:p>
        </p:txBody>
      </p:sp>
    </p:spTree>
    <p:extLst>
      <p:ext uri="{BB962C8B-B14F-4D97-AF65-F5344CB8AC3E}">
        <p14:creationId xmlns:p14="http://schemas.microsoft.com/office/powerpoint/2010/main" val="357269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524" y="980727"/>
            <a:ext cx="5811301" cy="5256585"/>
          </a:xfrm>
          <a:prstGeom prst="rect">
            <a:avLst/>
          </a:prstGeom>
        </p:spPr>
      </p:pic>
      <p:sp>
        <p:nvSpPr>
          <p:cNvPr id="5" name="Obdélník 4"/>
          <p:cNvSpPr/>
          <p:nvPr/>
        </p:nvSpPr>
        <p:spPr>
          <a:xfrm>
            <a:off x="669605" y="6309320"/>
            <a:ext cx="8288406" cy="400110"/>
          </a:xfrm>
          <a:prstGeom prst="rect">
            <a:avLst/>
          </a:prstGeom>
        </p:spPr>
        <p:txBody>
          <a:bodyPr wrap="square">
            <a:spAutoFit/>
          </a:bodyPr>
          <a:lstStyle/>
          <a:p>
            <a:r>
              <a:rPr lang="en-US" dirty="0"/>
              <a:t>Right </a:t>
            </a:r>
            <a:r>
              <a:rPr lang="en-US" dirty="0" err="1"/>
              <a:t>perihilar</a:t>
            </a:r>
            <a:r>
              <a:rPr lang="en-US" dirty="0"/>
              <a:t> opacity in a patient with Q fever pneumonia (arrows).</a:t>
            </a:r>
            <a:endParaRPr lang="cs-CZ" dirty="0"/>
          </a:p>
        </p:txBody>
      </p:sp>
      <p:sp>
        <p:nvSpPr>
          <p:cNvPr id="6" name="Text Box 4"/>
          <p:cNvSpPr txBox="1">
            <a:spLocks noChangeArrowheads="1"/>
          </p:cNvSpPr>
          <p:nvPr/>
        </p:nvSpPr>
        <p:spPr bwMode="auto">
          <a:xfrm>
            <a:off x="71438" y="260350"/>
            <a:ext cx="8893175" cy="5889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a:t>Q </a:t>
            </a:r>
            <a:r>
              <a:rPr lang="cs-CZ" sz="3200" b="1" dirty="0" err="1" smtClean="0"/>
              <a:t>fever</a:t>
            </a:r>
            <a:r>
              <a:rPr lang="cs-CZ" sz="3200" b="1" dirty="0" smtClean="0"/>
              <a:t> </a:t>
            </a:r>
            <a:r>
              <a:rPr lang="cs-CZ" sz="3200" b="1" dirty="0" err="1" smtClean="0"/>
              <a:t>pneumonia</a:t>
            </a:r>
            <a:endParaRPr lang="cs-CZ" sz="3200" b="1" dirty="0"/>
          </a:p>
        </p:txBody>
      </p:sp>
    </p:spTree>
    <p:extLst>
      <p:ext uri="{BB962C8B-B14F-4D97-AF65-F5344CB8AC3E}">
        <p14:creationId xmlns:p14="http://schemas.microsoft.com/office/powerpoint/2010/main" val="143599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3" name="Text Box 5"/>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365576" name="Text Box 8"/>
          <p:cNvSpPr txBox="1">
            <a:spLocks noChangeArrowheads="1"/>
          </p:cNvSpPr>
          <p:nvPr/>
        </p:nvSpPr>
        <p:spPr bwMode="auto">
          <a:xfrm>
            <a:off x="1547813" y="692150"/>
            <a:ext cx="6048375" cy="1323439"/>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4000" b="1" dirty="0" err="1" smtClean="0"/>
              <a:t>Bartonellla</a:t>
            </a:r>
            <a:r>
              <a:rPr lang="cs-CZ" sz="4000" b="1" dirty="0" smtClean="0"/>
              <a:t> and </a:t>
            </a:r>
            <a:r>
              <a:rPr lang="cs-CZ" sz="4000" b="1" dirty="0" err="1" smtClean="0"/>
              <a:t>infections</a:t>
            </a:r>
            <a:endParaRPr lang="cs-CZ"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179388" y="549275"/>
            <a:ext cx="8856662" cy="107632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Bartonella</a:t>
            </a:r>
            <a:r>
              <a:rPr lang="cs-CZ" sz="3200" b="1" dirty="0" smtClean="0"/>
              <a:t> (</a:t>
            </a:r>
            <a:r>
              <a:rPr lang="cs-CZ" sz="3200" b="1" dirty="0" err="1" smtClean="0">
                <a:sym typeface="Symbol" pitchFamily="18" charset="2"/>
              </a:rPr>
              <a:t>family</a:t>
            </a:r>
            <a:r>
              <a:rPr lang="cs-CZ" sz="3200" b="1" dirty="0" smtClean="0">
                <a:sym typeface="Symbol" pitchFamily="18" charset="2"/>
              </a:rPr>
              <a:t> </a:t>
            </a:r>
            <a:r>
              <a:rPr lang="cs-CZ" sz="3200" b="1" i="1" dirty="0" err="1">
                <a:sym typeface="Symbol" pitchFamily="18" charset="2"/>
              </a:rPr>
              <a:t>Bartonellaceae</a:t>
            </a:r>
            <a:r>
              <a:rPr lang="cs-CZ" sz="3200" b="1" dirty="0">
                <a:sym typeface="Symbol" pitchFamily="18" charset="2"/>
              </a:rPr>
              <a:t>)</a:t>
            </a:r>
            <a:r>
              <a:rPr lang="cs-CZ" dirty="0">
                <a:sym typeface="Symbol" pitchFamily="18" charset="2"/>
              </a:rPr>
              <a:t> </a:t>
            </a:r>
            <a:r>
              <a:rPr lang="cs-CZ" sz="3200" b="1" dirty="0"/>
              <a:t>                      5 </a:t>
            </a:r>
            <a:r>
              <a:rPr lang="cs-CZ" sz="3200" b="1" dirty="0" err="1" smtClean="0"/>
              <a:t>original</a:t>
            </a:r>
            <a:r>
              <a:rPr lang="cs-CZ" sz="3200" b="1" dirty="0" smtClean="0"/>
              <a:t> </a:t>
            </a:r>
            <a:r>
              <a:rPr lang="cs-CZ" sz="3200" b="1" dirty="0" err="1" smtClean="0"/>
              <a:t>properties</a:t>
            </a:r>
            <a:endParaRPr lang="cs-CZ" sz="3200" b="1" dirty="0"/>
          </a:p>
        </p:txBody>
      </p:sp>
      <p:sp>
        <p:nvSpPr>
          <p:cNvPr id="472067" name="Text Box 3"/>
          <p:cNvSpPr txBox="1">
            <a:spLocks noChangeArrowheads="1"/>
          </p:cNvSpPr>
          <p:nvPr/>
        </p:nvSpPr>
        <p:spPr bwMode="auto">
          <a:xfrm>
            <a:off x="179388" y="1770063"/>
            <a:ext cx="8856662" cy="4247317"/>
          </a:xfrm>
          <a:prstGeom prst="rect">
            <a:avLst/>
          </a:prstGeom>
          <a:solidFill>
            <a:schemeClr val="bg1"/>
          </a:solidFill>
          <a:ln w="9525">
            <a:solidFill>
              <a:schemeClr val="tx1"/>
            </a:solidFill>
            <a:miter lim="800000"/>
            <a:headEnd/>
            <a:tailEnd/>
          </a:ln>
          <a:effectLst/>
        </p:spPr>
        <p:txBody>
          <a:bodyPr>
            <a:spAutoFit/>
          </a:bodyPr>
          <a:lstStyle/>
          <a:p>
            <a:pPr algn="l">
              <a:lnSpc>
                <a:spcPct val="150000"/>
              </a:lnSpc>
              <a:buFont typeface="Symbol" pitchFamily="18" charset="2"/>
              <a:buNone/>
            </a:pPr>
            <a:r>
              <a:rPr lang="cs-CZ" sz="3000" b="1" dirty="0">
                <a:cs typeface="Arial" pitchFamily="34" charset="0"/>
                <a:sym typeface="Symbol" pitchFamily="18" charset="2"/>
              </a:rPr>
              <a:t>1.</a:t>
            </a:r>
            <a:r>
              <a:rPr lang="cs-CZ" sz="3000" dirty="0">
                <a:cs typeface="Arial" pitchFamily="34" charset="0"/>
                <a:sym typeface="Symbol" pitchFamily="18" charset="2"/>
              </a:rPr>
              <a:t> </a:t>
            </a:r>
            <a:r>
              <a:rPr lang="cs-CZ" sz="3000" dirty="0" err="1" smtClean="0">
                <a:cs typeface="Arial" pitchFamily="34" charset="0"/>
                <a:sym typeface="Symbol" pitchFamily="18" charset="2"/>
              </a:rPr>
              <a:t>Agents</a:t>
            </a:r>
            <a:r>
              <a:rPr lang="cs-CZ" sz="3000" dirty="0" smtClean="0">
                <a:cs typeface="Arial" pitchFamily="34" charset="0"/>
                <a:sym typeface="Symbol" pitchFamily="18" charset="2"/>
              </a:rPr>
              <a:t> </a:t>
            </a:r>
            <a:r>
              <a:rPr lang="cs-CZ" sz="3000" dirty="0" err="1" smtClean="0">
                <a:cs typeface="Arial" pitchFamily="34" charset="0"/>
                <a:sym typeface="Symbol" pitchFamily="18" charset="2"/>
              </a:rPr>
              <a:t>of</a:t>
            </a:r>
            <a:r>
              <a:rPr lang="cs-CZ" sz="3000" dirty="0" smtClean="0">
                <a:cs typeface="Arial" pitchFamily="34" charset="0"/>
                <a:sym typeface="Symbol" pitchFamily="18" charset="2"/>
              </a:rPr>
              <a:t> </a:t>
            </a:r>
            <a:r>
              <a:rPr lang="cs-CZ" sz="3000" dirty="0" err="1" smtClean="0">
                <a:cs typeface="Arial" pitchFamily="34" charset="0"/>
                <a:sym typeface="Symbol" pitchFamily="18" charset="2"/>
              </a:rPr>
              <a:t>emerging</a:t>
            </a:r>
            <a:r>
              <a:rPr lang="cs-CZ" sz="3000" dirty="0" smtClean="0">
                <a:cs typeface="Arial" pitchFamily="34" charset="0"/>
                <a:sym typeface="Symbol" pitchFamily="18" charset="2"/>
              </a:rPr>
              <a:t> </a:t>
            </a:r>
            <a:r>
              <a:rPr lang="cs-CZ" sz="3000" dirty="0" err="1" smtClean="0">
                <a:cs typeface="Arial" pitchFamily="34" charset="0"/>
                <a:sym typeface="Symbol" pitchFamily="18" charset="2"/>
              </a:rPr>
              <a:t>infections</a:t>
            </a:r>
            <a:r>
              <a:rPr lang="cs-CZ" sz="3000" dirty="0" smtClean="0">
                <a:cs typeface="Arial" pitchFamily="34" charset="0"/>
                <a:sym typeface="Symbol" pitchFamily="18" charset="2"/>
              </a:rPr>
              <a:t>                                                                                </a:t>
            </a:r>
            <a:r>
              <a:rPr lang="cs-CZ" sz="3000" b="1" dirty="0">
                <a:sym typeface="Symbol" pitchFamily="18" charset="2"/>
              </a:rPr>
              <a:t>2.</a:t>
            </a:r>
            <a:r>
              <a:rPr lang="cs-CZ" sz="3000" dirty="0">
                <a:sym typeface="Symbol" pitchFamily="18" charset="2"/>
              </a:rPr>
              <a:t> </a:t>
            </a:r>
            <a:r>
              <a:rPr lang="cs-CZ" sz="3000" dirty="0" err="1" smtClean="0">
                <a:cs typeface="Arial" pitchFamily="34" charset="0"/>
                <a:sym typeface="Symbol" pitchFamily="18" charset="2"/>
              </a:rPr>
              <a:t>Small</a:t>
            </a:r>
            <a:r>
              <a:rPr lang="cs-CZ" sz="3000" dirty="0" smtClean="0">
                <a:cs typeface="Arial" pitchFamily="34" charset="0"/>
                <a:sym typeface="Symbol" pitchFamily="18" charset="2"/>
              </a:rPr>
              <a:t> genome </a:t>
            </a:r>
            <a:r>
              <a:rPr lang="cs-CZ" sz="3000" dirty="0">
                <a:cs typeface="Arial" pitchFamily="34" charset="0"/>
                <a:sym typeface="Symbol" pitchFamily="18" charset="2"/>
              </a:rPr>
              <a:t>(</a:t>
            </a:r>
            <a:r>
              <a:rPr lang="en-US" sz="3000" dirty="0">
                <a:cs typeface="Arial" pitchFamily="34" charset="0"/>
                <a:sym typeface="Symbol" pitchFamily="18" charset="2"/>
              </a:rPr>
              <a:t>&lt;</a:t>
            </a:r>
            <a:r>
              <a:rPr lang="cs-CZ" sz="3000" dirty="0">
                <a:cs typeface="Arial" pitchFamily="34" charset="0"/>
                <a:sym typeface="Symbol" pitchFamily="18" charset="2"/>
              </a:rPr>
              <a:t>2 </a:t>
            </a:r>
            <a:r>
              <a:rPr lang="cs-CZ" sz="3000" dirty="0" err="1">
                <a:cs typeface="Arial" pitchFamily="34" charset="0"/>
                <a:sym typeface="Symbol" pitchFamily="18" charset="2"/>
              </a:rPr>
              <a:t>Mb</a:t>
            </a:r>
            <a:r>
              <a:rPr lang="cs-CZ" sz="3000" dirty="0">
                <a:cs typeface="Arial" pitchFamily="34" charset="0"/>
                <a:sym typeface="Symbol" pitchFamily="18" charset="2"/>
              </a:rPr>
              <a:t>)</a:t>
            </a:r>
            <a:r>
              <a:rPr lang="cs-CZ" sz="3000" dirty="0">
                <a:latin typeface=""/>
                <a:cs typeface="Arial" pitchFamily="34" charset="0"/>
                <a:sym typeface="Symbol" pitchFamily="18" charset="2"/>
              </a:rPr>
              <a:t> </a:t>
            </a:r>
            <a:r>
              <a:rPr lang="cs-CZ" sz="3000" dirty="0" smtClean="0">
                <a:latin typeface=""/>
                <a:cs typeface="Arial" pitchFamily="34" charset="0"/>
                <a:sym typeface="Symbol" pitchFamily="18" charset="2"/>
              </a:rPr>
              <a:t>– </a:t>
            </a:r>
            <a:r>
              <a:rPr lang="cs-CZ" sz="3000" dirty="0" err="1" smtClean="0">
                <a:cs typeface="Arial" pitchFamily="34" charset="0"/>
                <a:sym typeface="Symbol" pitchFamily="18" charset="2"/>
              </a:rPr>
              <a:t>intracellular</a:t>
            </a:r>
            <a:r>
              <a:rPr lang="cs-CZ" sz="3000" dirty="0" smtClean="0">
                <a:cs typeface="Arial" pitchFamily="34" charset="0"/>
                <a:sym typeface="Symbol" pitchFamily="18" charset="2"/>
              </a:rPr>
              <a:t>, </a:t>
            </a:r>
            <a:r>
              <a:rPr lang="cs-CZ" sz="3000" dirty="0" err="1" smtClean="0">
                <a:cs typeface="Arial" pitchFamily="34" charset="0"/>
                <a:sym typeface="Symbol" pitchFamily="18" charset="2"/>
              </a:rPr>
              <a:t>hemotropic</a:t>
            </a:r>
            <a:r>
              <a:rPr lang="cs-CZ" sz="3000" dirty="0" smtClean="0">
                <a:cs typeface="Arial" pitchFamily="34" charset="0"/>
                <a:sym typeface="Symbol" pitchFamily="18" charset="2"/>
              </a:rPr>
              <a:t> </a:t>
            </a:r>
            <a:r>
              <a:rPr lang="cs-CZ" sz="3000" dirty="0" err="1" smtClean="0">
                <a:cs typeface="Arial" pitchFamily="34" charset="0"/>
                <a:sym typeface="Symbol" pitchFamily="18" charset="2"/>
              </a:rPr>
              <a:t>agents</a:t>
            </a:r>
            <a:r>
              <a:rPr lang="cs-CZ" sz="3000" dirty="0" smtClean="0">
                <a:cs typeface="Arial" pitchFamily="34" charset="0"/>
                <a:sym typeface="Symbol" pitchFamily="18" charset="2"/>
              </a:rPr>
              <a:t>                                                            </a:t>
            </a:r>
            <a:r>
              <a:rPr lang="cs-CZ" sz="3000" b="1" dirty="0" smtClean="0">
                <a:cs typeface="Arial" pitchFamily="34" charset="0"/>
                <a:sym typeface="Symbol" pitchFamily="18" charset="2"/>
              </a:rPr>
              <a:t>3</a:t>
            </a:r>
            <a:r>
              <a:rPr lang="cs-CZ" sz="3000" b="1" dirty="0">
                <a:cs typeface="Arial" pitchFamily="34" charset="0"/>
                <a:sym typeface="Symbol" pitchFamily="18" charset="2"/>
              </a:rPr>
              <a:t>.</a:t>
            </a:r>
            <a:r>
              <a:rPr lang="cs-CZ" sz="3000" dirty="0">
                <a:cs typeface="Arial" pitchFamily="34" charset="0"/>
                <a:sym typeface="Symbol" pitchFamily="18" charset="2"/>
              </a:rPr>
              <a:t> </a:t>
            </a:r>
            <a:r>
              <a:rPr lang="cs-CZ" sz="3000" dirty="0" err="1" smtClean="0">
                <a:sym typeface="Symbol" pitchFamily="18" charset="2"/>
              </a:rPr>
              <a:t>Local</a:t>
            </a:r>
            <a:r>
              <a:rPr lang="cs-CZ" sz="3000" dirty="0" smtClean="0">
                <a:sym typeface="Symbol" pitchFamily="18" charset="2"/>
              </a:rPr>
              <a:t> </a:t>
            </a:r>
            <a:r>
              <a:rPr lang="cs-CZ" sz="3000" dirty="0" err="1" smtClean="0">
                <a:sym typeface="Symbol" pitchFamily="18" charset="2"/>
              </a:rPr>
              <a:t>or</a:t>
            </a:r>
            <a:r>
              <a:rPr lang="cs-CZ" sz="3000" dirty="0" smtClean="0">
                <a:sym typeface="Symbol" pitchFamily="18" charset="2"/>
              </a:rPr>
              <a:t> </a:t>
            </a:r>
            <a:r>
              <a:rPr lang="cs-CZ" sz="3000" dirty="0" err="1" smtClean="0">
                <a:sym typeface="Symbol" pitchFamily="18" charset="2"/>
              </a:rPr>
              <a:t>serious</a:t>
            </a:r>
            <a:r>
              <a:rPr lang="cs-CZ" sz="3000" dirty="0" smtClean="0">
                <a:sym typeface="Symbol" pitchFamily="18" charset="2"/>
              </a:rPr>
              <a:t> </a:t>
            </a:r>
            <a:r>
              <a:rPr lang="cs-CZ" sz="3000" dirty="0" err="1" smtClean="0">
                <a:sym typeface="Symbol" pitchFamily="18" charset="2"/>
              </a:rPr>
              <a:t>systemic</a:t>
            </a:r>
            <a:r>
              <a:rPr lang="cs-CZ" sz="3000" dirty="0" smtClean="0">
                <a:sym typeface="Symbol" pitchFamily="18" charset="2"/>
              </a:rPr>
              <a:t> </a:t>
            </a:r>
            <a:r>
              <a:rPr lang="cs-CZ" sz="3000" dirty="0" err="1" smtClean="0">
                <a:sym typeface="Symbol" pitchFamily="18" charset="2"/>
              </a:rPr>
              <a:t>infections</a:t>
            </a:r>
            <a:r>
              <a:rPr lang="cs-CZ" sz="3000" dirty="0" smtClean="0">
                <a:sym typeface="Symbol" pitchFamily="18" charset="2"/>
              </a:rPr>
              <a:t>                   </a:t>
            </a:r>
            <a:r>
              <a:rPr lang="cs-CZ" sz="3000" b="1" dirty="0" smtClean="0">
                <a:cs typeface="Arial" pitchFamily="34" charset="0"/>
                <a:sym typeface="Symbol" pitchFamily="18" charset="2"/>
              </a:rPr>
              <a:t>4</a:t>
            </a:r>
            <a:r>
              <a:rPr lang="cs-CZ" sz="3000" b="1" dirty="0">
                <a:cs typeface="Arial" pitchFamily="34" charset="0"/>
                <a:sym typeface="Symbol" pitchFamily="18" charset="2"/>
              </a:rPr>
              <a:t>.</a:t>
            </a:r>
            <a:r>
              <a:rPr lang="cs-CZ" sz="3000" dirty="0">
                <a:cs typeface="Arial" pitchFamily="34" charset="0"/>
                <a:sym typeface="Symbol" pitchFamily="18" charset="2"/>
              </a:rPr>
              <a:t> </a:t>
            </a:r>
            <a:r>
              <a:rPr lang="cs-CZ" sz="3000" dirty="0" smtClean="0"/>
              <a:t>Long </a:t>
            </a:r>
            <a:r>
              <a:rPr lang="cs-CZ" sz="3000" dirty="0" err="1" smtClean="0"/>
              <a:t>cultivation</a:t>
            </a:r>
            <a:r>
              <a:rPr lang="cs-CZ" sz="3000" dirty="0" smtClean="0"/>
              <a:t>, </a:t>
            </a:r>
            <a:r>
              <a:rPr lang="cs-CZ" sz="3000" dirty="0" err="1" smtClean="0"/>
              <a:t>tricky</a:t>
            </a:r>
            <a:r>
              <a:rPr lang="cs-CZ" sz="3000" dirty="0" smtClean="0"/>
              <a:t> to </a:t>
            </a:r>
            <a:r>
              <a:rPr lang="cs-CZ" sz="3000" dirty="0" err="1" smtClean="0"/>
              <a:t>diagnsose</a:t>
            </a:r>
            <a:r>
              <a:rPr lang="cs-CZ" sz="3000" dirty="0" smtClean="0"/>
              <a:t>                   </a:t>
            </a:r>
            <a:r>
              <a:rPr lang="cs-CZ" sz="3000" b="1" dirty="0">
                <a:sym typeface="Symbol" pitchFamily="18" charset="2"/>
              </a:rPr>
              <a:t>5.</a:t>
            </a:r>
            <a:r>
              <a:rPr lang="cs-CZ" sz="3000" dirty="0">
                <a:sym typeface="Symbol" pitchFamily="18" charset="2"/>
              </a:rPr>
              <a:t> </a:t>
            </a:r>
            <a:r>
              <a:rPr lang="cs-CZ" sz="3000" dirty="0" smtClean="0">
                <a:sym typeface="Symbol" pitchFamily="18" charset="2"/>
              </a:rPr>
              <a:t>Long </a:t>
            </a:r>
            <a:r>
              <a:rPr lang="cs-CZ" sz="3000" dirty="0" err="1" smtClean="0">
                <a:sym typeface="Symbol" pitchFamily="18" charset="2"/>
              </a:rPr>
              <a:t>antibiotic</a:t>
            </a:r>
            <a:r>
              <a:rPr lang="cs-CZ" sz="3000" dirty="0" smtClean="0">
                <a:sym typeface="Symbol" pitchFamily="18" charset="2"/>
              </a:rPr>
              <a:t> </a:t>
            </a:r>
            <a:r>
              <a:rPr lang="cs-CZ" sz="3000" dirty="0" err="1" smtClean="0">
                <a:sym typeface="Symbol" pitchFamily="18" charset="2"/>
              </a:rPr>
              <a:t>treatment</a:t>
            </a:r>
            <a:r>
              <a:rPr lang="cs-CZ" sz="3000" dirty="0" smtClean="0">
                <a:sym typeface="Symbol" pitchFamily="18" charset="2"/>
              </a:rPr>
              <a:t> </a:t>
            </a:r>
            <a:endParaRPr lang="cs-CZ" sz="3000" dirty="0">
              <a:sym typeface="Symbol" pitchFamily="18"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142875" y="476250"/>
            <a:ext cx="8893175" cy="5889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Agents</a:t>
            </a:r>
            <a:endParaRPr lang="cs-CZ" sz="3200" b="1" dirty="0"/>
          </a:p>
        </p:txBody>
      </p:sp>
      <p:sp>
        <p:nvSpPr>
          <p:cNvPr id="496643" name="Text Box 3"/>
          <p:cNvSpPr txBox="1">
            <a:spLocks noChangeArrowheads="1"/>
          </p:cNvSpPr>
          <p:nvPr/>
        </p:nvSpPr>
        <p:spPr bwMode="auto">
          <a:xfrm>
            <a:off x="142875" y="1196975"/>
            <a:ext cx="8893175" cy="5424562"/>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buFont typeface="Symbol" pitchFamily="18" charset="2"/>
              <a:buChar char="·"/>
            </a:pPr>
            <a:r>
              <a:rPr lang="cs-CZ" sz="2900" b="1" dirty="0"/>
              <a:t> </a:t>
            </a:r>
            <a:r>
              <a:rPr lang="cs-CZ" sz="2900" b="1" dirty="0" err="1" smtClean="0"/>
              <a:t>until</a:t>
            </a:r>
            <a:r>
              <a:rPr lang="cs-CZ" sz="2900" b="1" dirty="0" smtClean="0"/>
              <a:t> </a:t>
            </a:r>
            <a:r>
              <a:rPr lang="cs-CZ" sz="2900" b="1" dirty="0"/>
              <a:t>1990</a:t>
            </a:r>
            <a:r>
              <a:rPr lang="cs-CZ" sz="2900" dirty="0"/>
              <a:t> </a:t>
            </a:r>
            <a:r>
              <a:rPr lang="cs-CZ" sz="2900" dirty="0" err="1" smtClean="0"/>
              <a:t>only</a:t>
            </a:r>
            <a:r>
              <a:rPr lang="cs-CZ" sz="2900" dirty="0" smtClean="0"/>
              <a:t> </a:t>
            </a:r>
            <a:r>
              <a:rPr lang="cs-CZ" sz="2900" b="1" i="1" dirty="0" smtClean="0"/>
              <a:t>B</a:t>
            </a:r>
            <a:r>
              <a:rPr lang="cs-CZ" sz="2900" b="1" i="1" dirty="0"/>
              <a:t>. </a:t>
            </a:r>
            <a:r>
              <a:rPr lang="cs-CZ" sz="2900" b="1" i="1" dirty="0" err="1"/>
              <a:t>bacilliformis</a:t>
            </a:r>
            <a:r>
              <a:rPr lang="cs-CZ" sz="2900" b="1" i="1" dirty="0"/>
              <a:t>: </a:t>
            </a:r>
            <a:r>
              <a:rPr lang="cs-CZ" sz="3000" dirty="0" err="1" smtClean="0"/>
              <a:t>endemic</a:t>
            </a:r>
            <a:r>
              <a:rPr lang="cs-CZ" sz="3000" dirty="0" smtClean="0"/>
              <a:t> </a:t>
            </a:r>
            <a:r>
              <a:rPr lang="cs-CZ" sz="3000" dirty="0"/>
              <a:t>- </a:t>
            </a:r>
            <a:r>
              <a:rPr lang="cs-CZ" sz="3000" dirty="0" err="1" smtClean="0"/>
              <a:t>Andes</a:t>
            </a:r>
            <a:r>
              <a:rPr lang="cs-CZ" sz="3000" dirty="0" smtClean="0"/>
              <a:t>, </a:t>
            </a:r>
            <a:r>
              <a:rPr lang="cs-CZ" sz="3000" b="1" dirty="0" err="1" smtClean="0"/>
              <a:t>rezervoir</a:t>
            </a:r>
            <a:r>
              <a:rPr lang="cs-CZ" sz="3000" b="1" dirty="0" smtClean="0"/>
              <a:t> – man, </a:t>
            </a:r>
            <a:r>
              <a:rPr lang="cs-CZ" sz="3000" b="1" dirty="0" err="1" smtClean="0"/>
              <a:t>vector</a:t>
            </a:r>
            <a:r>
              <a:rPr lang="cs-CZ" sz="3000" b="1" dirty="0" smtClean="0"/>
              <a:t> – </a:t>
            </a:r>
            <a:r>
              <a:rPr lang="cs-CZ" sz="3000" b="1" dirty="0" err="1" smtClean="0"/>
              <a:t>mosquito</a:t>
            </a:r>
            <a:r>
              <a:rPr lang="cs-CZ" sz="3000" b="1" dirty="0" smtClean="0"/>
              <a:t> </a:t>
            </a:r>
            <a:r>
              <a:rPr lang="cs-CZ" i="1" dirty="0" smtClean="0"/>
              <a:t>(</a:t>
            </a:r>
            <a:r>
              <a:rPr lang="cs-CZ" i="1" dirty="0" err="1" smtClean="0"/>
              <a:t>Brenner</a:t>
            </a:r>
            <a:r>
              <a:rPr lang="cs-CZ" i="1" dirty="0"/>
              <a:t>, </a:t>
            </a:r>
            <a:r>
              <a:rPr lang="cs-CZ" i="1" dirty="0" err="1"/>
              <a:t>Journal</a:t>
            </a:r>
            <a:r>
              <a:rPr lang="cs-CZ" i="1" dirty="0"/>
              <a:t> </a:t>
            </a:r>
            <a:r>
              <a:rPr lang="cs-CZ" i="1" dirty="0" err="1"/>
              <a:t>of</a:t>
            </a:r>
            <a:r>
              <a:rPr lang="cs-CZ" i="1" dirty="0"/>
              <a:t> </a:t>
            </a:r>
            <a:r>
              <a:rPr lang="cs-CZ" i="1" dirty="0" err="1"/>
              <a:t>Clinical</a:t>
            </a:r>
            <a:r>
              <a:rPr lang="cs-CZ" i="1" dirty="0"/>
              <a:t> </a:t>
            </a:r>
            <a:r>
              <a:rPr lang="cs-CZ" i="1" dirty="0" err="1"/>
              <a:t>Microbiology</a:t>
            </a:r>
            <a:r>
              <a:rPr lang="cs-CZ" i="1" dirty="0"/>
              <a:t>, 1991)</a:t>
            </a:r>
            <a:r>
              <a:rPr lang="cs-CZ" dirty="0"/>
              <a:t> </a:t>
            </a:r>
            <a:endParaRPr lang="cs-CZ" sz="2900" dirty="0"/>
          </a:p>
          <a:p>
            <a:pPr algn="l">
              <a:spcBef>
                <a:spcPct val="50000"/>
              </a:spcBef>
              <a:buFont typeface="Symbol" pitchFamily="18" charset="2"/>
              <a:buNone/>
            </a:pPr>
            <a:r>
              <a:rPr lang="cs-CZ" sz="2900" b="1" dirty="0">
                <a:sym typeface="Symbol" pitchFamily="18" charset="2"/>
              </a:rPr>
              <a:t> </a:t>
            </a:r>
            <a:r>
              <a:rPr lang="cs-CZ" sz="2900" b="1" dirty="0" err="1" smtClean="0"/>
              <a:t>Today</a:t>
            </a:r>
            <a:r>
              <a:rPr lang="cs-CZ" sz="2900" b="1" dirty="0" smtClean="0"/>
              <a:t> 25 species </a:t>
            </a:r>
            <a:r>
              <a:rPr lang="cs-CZ" sz="2900" dirty="0"/>
              <a:t>tzv. </a:t>
            </a:r>
            <a:r>
              <a:rPr lang="cs-CZ" sz="2900" b="1" dirty="0" err="1" smtClean="0"/>
              <a:t>modern</a:t>
            </a:r>
            <a:r>
              <a:rPr lang="cs-CZ" sz="2900" b="1" dirty="0"/>
              <a:t> </a:t>
            </a:r>
            <a:r>
              <a:rPr lang="cs-CZ" sz="2900" b="1" dirty="0" err="1" smtClean="0"/>
              <a:t>bartonellae</a:t>
            </a:r>
            <a:r>
              <a:rPr lang="cs-CZ" sz="2900" dirty="0" smtClean="0"/>
              <a:t>                 </a:t>
            </a:r>
            <a:r>
              <a:rPr lang="cs-CZ" sz="2900" dirty="0" err="1" smtClean="0"/>
              <a:t>originated</a:t>
            </a:r>
            <a:r>
              <a:rPr lang="cs-CZ" sz="2900" dirty="0" smtClean="0"/>
              <a:t> </a:t>
            </a:r>
            <a:r>
              <a:rPr lang="cs-CZ" sz="2900" dirty="0" err="1" smtClean="0"/>
              <a:t>from</a:t>
            </a:r>
            <a:r>
              <a:rPr lang="cs-CZ" sz="2900" dirty="0" smtClean="0"/>
              <a:t> </a:t>
            </a:r>
            <a:r>
              <a:rPr lang="cs-CZ" sz="2900" i="1" dirty="0"/>
              <a:t>B. </a:t>
            </a:r>
            <a:r>
              <a:rPr lang="cs-CZ" sz="2900" i="1" dirty="0" err="1"/>
              <a:t>bacilliformis</a:t>
            </a:r>
            <a:r>
              <a:rPr lang="cs-CZ" sz="2900" dirty="0"/>
              <a:t> </a:t>
            </a:r>
            <a:r>
              <a:rPr lang="cs-CZ" sz="2900" dirty="0" smtClean="0"/>
              <a:t>as </a:t>
            </a:r>
            <a:r>
              <a:rPr lang="cs-CZ" sz="2900" dirty="0" err="1" smtClean="0"/>
              <a:t>adaptation</a:t>
            </a:r>
            <a:r>
              <a:rPr lang="cs-CZ" sz="2900" dirty="0" smtClean="0"/>
              <a:t> to </a:t>
            </a:r>
            <a:r>
              <a:rPr lang="cs-CZ" sz="2900" dirty="0" err="1" smtClean="0"/>
              <a:t>mammals</a:t>
            </a:r>
            <a:r>
              <a:rPr lang="cs-CZ" sz="2900" dirty="0" smtClean="0"/>
              <a:t> as </a:t>
            </a:r>
            <a:r>
              <a:rPr lang="cs-CZ" sz="2900" dirty="0" err="1" smtClean="0"/>
              <a:t>reservoir</a:t>
            </a:r>
            <a:r>
              <a:rPr lang="cs-CZ" sz="2900" dirty="0" smtClean="0"/>
              <a:t>, </a:t>
            </a:r>
            <a:r>
              <a:rPr lang="cs-CZ" sz="2900" b="1" dirty="0" err="1" smtClean="0"/>
              <a:t>vectors</a:t>
            </a:r>
            <a:r>
              <a:rPr lang="cs-CZ" sz="2900" b="1" dirty="0" smtClean="0"/>
              <a:t> – </a:t>
            </a:r>
            <a:r>
              <a:rPr lang="cs-CZ" sz="2900" b="1" dirty="0" err="1" smtClean="0"/>
              <a:t>ectoparasites</a:t>
            </a:r>
            <a:r>
              <a:rPr lang="cs-CZ" sz="2900" b="1" dirty="0" smtClean="0"/>
              <a:t>                                </a:t>
            </a:r>
            <a:r>
              <a:rPr lang="cs-CZ" i="1" dirty="0"/>
              <a:t>(</a:t>
            </a:r>
            <a:r>
              <a:rPr lang="cs-CZ" i="1" dirty="0" err="1"/>
              <a:t>Euzéby</a:t>
            </a:r>
            <a:r>
              <a:rPr lang="cs-CZ" i="1" dirty="0"/>
              <a:t>, List </a:t>
            </a:r>
            <a:r>
              <a:rPr lang="cs-CZ" i="1" dirty="0" err="1"/>
              <a:t>of</a:t>
            </a:r>
            <a:r>
              <a:rPr lang="cs-CZ" i="1" dirty="0"/>
              <a:t> </a:t>
            </a:r>
            <a:r>
              <a:rPr lang="cs-CZ" i="1" dirty="0" err="1"/>
              <a:t>prokaryotic</a:t>
            </a:r>
            <a:r>
              <a:rPr lang="cs-CZ" i="1" dirty="0"/>
              <a:t> </a:t>
            </a:r>
            <a:r>
              <a:rPr lang="cs-CZ" i="1" dirty="0" err="1"/>
              <a:t>names</a:t>
            </a:r>
            <a:r>
              <a:rPr lang="cs-CZ" i="1" dirty="0"/>
              <a:t>, 2014)</a:t>
            </a:r>
          </a:p>
          <a:p>
            <a:pPr algn="l">
              <a:spcBef>
                <a:spcPct val="50000"/>
              </a:spcBef>
              <a:buFont typeface="Symbol" pitchFamily="18" charset="2"/>
              <a:buChar char="·"/>
            </a:pPr>
            <a:r>
              <a:rPr lang="cs-CZ" sz="2900" b="1" dirty="0"/>
              <a:t> </a:t>
            </a:r>
            <a:r>
              <a:rPr lang="cs-CZ" sz="2900" b="1" dirty="0" smtClean="0"/>
              <a:t>Most </a:t>
            </a:r>
            <a:r>
              <a:rPr lang="cs-CZ" sz="2900" b="1" dirty="0" err="1" smtClean="0"/>
              <a:t>fre</a:t>
            </a:r>
            <a:r>
              <a:rPr lang="cs-CZ" sz="2900" b="1" dirty="0" smtClean="0"/>
              <a:t>	</a:t>
            </a:r>
            <a:r>
              <a:rPr lang="cs-CZ" sz="2900" b="1" dirty="0" err="1" smtClean="0"/>
              <a:t>quent</a:t>
            </a:r>
            <a:endParaRPr lang="cs-CZ" sz="2900" b="1" dirty="0" smtClean="0"/>
          </a:p>
          <a:p>
            <a:pPr algn="l">
              <a:spcBef>
                <a:spcPct val="50000"/>
              </a:spcBef>
            </a:pPr>
            <a:r>
              <a:rPr lang="cs-CZ" sz="2900" b="1" i="1" dirty="0" smtClean="0"/>
              <a:t>B</a:t>
            </a:r>
            <a:r>
              <a:rPr lang="cs-CZ" sz="2900" b="1" i="1" dirty="0"/>
              <a:t>. </a:t>
            </a:r>
            <a:r>
              <a:rPr lang="cs-CZ" sz="2900" b="1" i="1" dirty="0" err="1"/>
              <a:t>henselae</a:t>
            </a:r>
            <a:r>
              <a:rPr lang="cs-CZ" sz="2900" i="1" dirty="0"/>
              <a:t>,</a:t>
            </a:r>
            <a:r>
              <a:rPr lang="cs-CZ" sz="2900" i="1" dirty="0">
                <a:solidFill>
                  <a:srgbClr val="0000FF"/>
                </a:solidFill>
              </a:rPr>
              <a:t> </a:t>
            </a:r>
            <a:r>
              <a:rPr lang="cs-CZ" sz="2900" dirty="0" err="1"/>
              <a:t>reservoir</a:t>
            </a:r>
            <a:r>
              <a:rPr lang="cs-CZ" sz="2900" dirty="0"/>
              <a:t> – </a:t>
            </a:r>
            <a:r>
              <a:rPr lang="cs-CZ" sz="2900" b="1" dirty="0" err="1" smtClean="0"/>
              <a:t>cat</a:t>
            </a:r>
            <a:r>
              <a:rPr lang="cs-CZ" sz="2900" dirty="0" smtClean="0"/>
              <a:t>, </a:t>
            </a:r>
            <a:r>
              <a:rPr lang="cs-CZ" sz="2900" b="1" dirty="0" err="1" smtClean="0"/>
              <a:t>wound</a:t>
            </a:r>
            <a:r>
              <a:rPr lang="cs-CZ" sz="2900" b="1" dirty="0" smtClean="0"/>
              <a:t>/</a:t>
            </a:r>
            <a:r>
              <a:rPr lang="cs-CZ" sz="2900" b="1" dirty="0" err="1" smtClean="0"/>
              <a:t>vector</a:t>
            </a:r>
            <a:r>
              <a:rPr lang="cs-CZ" sz="2900" dirty="0" smtClean="0"/>
              <a:t>                     </a:t>
            </a:r>
            <a:r>
              <a:rPr lang="cs-CZ" sz="2900" b="1" i="1" dirty="0" smtClean="0"/>
              <a:t>B</a:t>
            </a:r>
            <a:r>
              <a:rPr lang="cs-CZ" sz="2900" b="1" i="1" dirty="0"/>
              <a:t>. </a:t>
            </a:r>
            <a:r>
              <a:rPr lang="cs-CZ" sz="2900" b="1" i="1" dirty="0" err="1"/>
              <a:t>quintana</a:t>
            </a:r>
            <a:r>
              <a:rPr lang="cs-CZ" sz="2900" i="1" dirty="0"/>
              <a:t>,</a:t>
            </a:r>
            <a:r>
              <a:rPr lang="cs-CZ" sz="2900" i="1" dirty="0">
                <a:solidFill>
                  <a:srgbClr val="0000FF"/>
                </a:solidFill>
              </a:rPr>
              <a:t> </a:t>
            </a:r>
            <a:r>
              <a:rPr lang="cs-CZ" sz="2900" dirty="0" err="1"/>
              <a:t>reservoir</a:t>
            </a:r>
            <a:r>
              <a:rPr lang="cs-CZ" sz="2900" dirty="0"/>
              <a:t> – </a:t>
            </a:r>
            <a:r>
              <a:rPr lang="cs-CZ" sz="2900" b="1" dirty="0" smtClean="0"/>
              <a:t>man</a:t>
            </a:r>
            <a:r>
              <a:rPr lang="cs-CZ" sz="2900" dirty="0" smtClean="0"/>
              <a:t>, </a:t>
            </a:r>
            <a:r>
              <a:rPr lang="cs-CZ" sz="2900" dirty="0" err="1" smtClean="0"/>
              <a:t>vector</a:t>
            </a:r>
            <a:r>
              <a:rPr lang="cs-CZ" sz="2900" dirty="0" smtClean="0"/>
              <a:t> </a:t>
            </a:r>
            <a:r>
              <a:rPr lang="cs-CZ" sz="2900" dirty="0"/>
              <a:t>– </a:t>
            </a:r>
            <a:r>
              <a:rPr lang="cs-CZ" sz="2900" dirty="0" err="1" smtClean="0"/>
              <a:t>Pediculus</a:t>
            </a:r>
            <a:r>
              <a:rPr lang="cs-CZ" sz="2900" dirty="0" smtClean="0"/>
              <a:t> </a:t>
            </a:r>
            <a:r>
              <a:rPr lang="cs-CZ" sz="2900" dirty="0" err="1" smtClean="0"/>
              <a:t>humanus</a:t>
            </a:r>
            <a:r>
              <a:rPr lang="cs-CZ" sz="2900" b="1" dirty="0" smtClean="0"/>
              <a:t> </a:t>
            </a:r>
            <a:r>
              <a:rPr lang="cs-CZ" i="1" dirty="0" smtClean="0"/>
              <a:t>(Anderson</a:t>
            </a:r>
            <a:r>
              <a:rPr lang="cs-CZ" i="1" dirty="0"/>
              <a:t>, </a:t>
            </a:r>
            <a:r>
              <a:rPr lang="cs-CZ" i="1" dirty="0" err="1"/>
              <a:t>Clinical</a:t>
            </a:r>
            <a:r>
              <a:rPr lang="cs-CZ" i="1" dirty="0"/>
              <a:t> </a:t>
            </a:r>
            <a:r>
              <a:rPr lang="cs-CZ" i="1" dirty="0" err="1"/>
              <a:t>Microbiology</a:t>
            </a:r>
            <a:r>
              <a:rPr lang="cs-CZ" i="1" dirty="0"/>
              <a:t> </a:t>
            </a:r>
            <a:r>
              <a:rPr lang="cs-CZ" i="1" dirty="0" err="1"/>
              <a:t>Reviews</a:t>
            </a:r>
            <a:r>
              <a:rPr lang="cs-CZ" i="1" dirty="0"/>
              <a:t>, 1997)</a:t>
            </a:r>
            <a:r>
              <a:rPr lang="cs-CZ" sz="2900"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769" name="Group 105"/>
          <p:cNvGraphicFramePr>
            <a:graphicFrameLocks noGrp="1"/>
          </p:cNvGraphicFramePr>
          <p:nvPr>
            <p:ph/>
            <p:extLst>
              <p:ext uri="{D42A27DB-BD31-4B8C-83A1-F6EECF244321}">
                <p14:modId xmlns:p14="http://schemas.microsoft.com/office/powerpoint/2010/main" val="2007750008"/>
              </p:ext>
            </p:extLst>
          </p:nvPr>
        </p:nvGraphicFramePr>
        <p:xfrm>
          <a:off x="250825" y="1196975"/>
          <a:ext cx="8642350" cy="4800337"/>
        </p:xfrm>
        <a:graphic>
          <a:graphicData uri="http://schemas.openxmlformats.org/drawingml/2006/table">
            <a:tbl>
              <a:tblPr/>
              <a:tblGrid>
                <a:gridCol w="2557463">
                  <a:extLst>
                    <a:ext uri="{9D8B030D-6E8A-4147-A177-3AD203B41FA5}">
                      <a16:colId xmlns:a16="http://schemas.microsoft.com/office/drawing/2014/main" val="20000"/>
                    </a:ext>
                  </a:extLst>
                </a:gridCol>
                <a:gridCol w="6084887">
                  <a:extLst>
                    <a:ext uri="{9D8B030D-6E8A-4147-A177-3AD203B41FA5}">
                      <a16:colId xmlns:a16="http://schemas.microsoft.com/office/drawing/2014/main" val="20001"/>
                    </a:ext>
                  </a:extLst>
                </a:gridCol>
              </a:tblGrid>
              <a:tr h="28800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000" b="1" i="1" u="none" strike="noStrike" cap="none" normalizeH="0" baseline="0" dirty="0" smtClean="0">
                          <a:ln>
                            <a:noFill/>
                          </a:ln>
                          <a:solidFill>
                            <a:schemeClr val="tx1"/>
                          </a:solidFill>
                          <a:effectLst/>
                          <a:latin typeface="Arial" pitchFamily="34" charset="0"/>
                        </a:rPr>
                        <a:t>B</a:t>
                      </a:r>
                      <a:r>
                        <a:rPr kumimoji="0" lang="cs-CZ" sz="3000" b="1" i="0" u="none" strike="noStrike" cap="none" normalizeH="0" baseline="0" dirty="0" smtClean="0">
                          <a:ln>
                            <a:noFill/>
                          </a:ln>
                          <a:solidFill>
                            <a:schemeClr val="tx1"/>
                          </a:solidFill>
                          <a:effectLst/>
                          <a:latin typeface="Arial" pitchFamily="34" charset="0"/>
                        </a:rPr>
                        <a:t>. </a:t>
                      </a:r>
                      <a:r>
                        <a:rPr kumimoji="0" lang="cs-CZ" sz="3000" b="1" i="1" u="none" strike="noStrike" cap="none" normalizeH="0" baseline="0" dirty="0" err="1" smtClean="0">
                          <a:ln>
                            <a:noFill/>
                          </a:ln>
                          <a:solidFill>
                            <a:schemeClr val="tx1"/>
                          </a:solidFill>
                          <a:effectLst/>
                          <a:latin typeface="Arial" pitchFamily="34" charset="0"/>
                        </a:rPr>
                        <a:t>henselae</a:t>
                      </a:r>
                      <a:endParaRPr kumimoji="0" lang="cs-CZ" sz="30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30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Felinosis</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cat</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scratch</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disease</a:t>
                      </a:r>
                      <a:r>
                        <a:rPr kumimoji="0" lang="cs-CZ" sz="3000" b="0" i="0" u="none" strike="noStrike" cap="none" normalizeH="0" baseline="0" dirty="0" smtClean="0">
                          <a:ln>
                            <a:noFill/>
                          </a:ln>
                          <a:solidFill>
                            <a:schemeClr val="tx1"/>
                          </a:solidFill>
                          <a:effectLst/>
                          <a:latin typeface="Arial" pitchFamily="34" charset="0"/>
                          <a:sym typeface="Symbol" pitchFamily="18" charset="2"/>
                        </a:rPr>
                        <a:t>                                    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E</a:t>
                      </a:r>
                      <a:r>
                        <a:rPr kumimoji="0" lang="cs-CZ" sz="3000" b="0" i="0" u="none" strike="noStrike" cap="none" normalizeH="0" baseline="0" dirty="0" err="1" smtClean="0">
                          <a:ln>
                            <a:noFill/>
                          </a:ln>
                          <a:solidFill>
                            <a:schemeClr val="tx1"/>
                          </a:solidFill>
                          <a:effectLst/>
                          <a:latin typeface="Arial" pitchFamily="34" charset="0"/>
                        </a:rPr>
                        <a:t>ndocarditis</a:t>
                      </a:r>
                      <a:r>
                        <a:rPr kumimoji="0" lang="cs-CZ" sz="3000" b="0" i="0" u="none" strike="noStrike" cap="none" normalizeH="0" baseline="0" dirty="0" smtClean="0">
                          <a:ln>
                            <a:noFill/>
                          </a:ln>
                          <a:solidFill>
                            <a:schemeClr val="tx1"/>
                          </a:solidFill>
                          <a:effectLst/>
                          <a:latin typeface="Arial" pitchFamily="34" charset="0"/>
                          <a:sym typeface="Symbol" pitchFamily="18" charset="2"/>
                        </a:rPr>
                        <a:t> and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bacteremia</a:t>
                      </a:r>
                      <a:r>
                        <a:rPr kumimoji="0" lang="cs-CZ" sz="3000" b="0" i="0" u="none" strike="noStrike" cap="none" normalizeH="0" baseline="0" dirty="0" smtClean="0">
                          <a:ln>
                            <a:noFill/>
                          </a:ln>
                          <a:solidFill>
                            <a:schemeClr val="tx1"/>
                          </a:solidFill>
                          <a:effectLst/>
                          <a:latin typeface="Arial" pitchFamily="34" charset="0"/>
                          <a:sym typeface="Symbol" pitchFamily="18" charset="2"/>
                        </a:rPr>
                        <a:t>                </a:t>
                      </a:r>
                      <a:r>
                        <a:rPr kumimoji="0" lang="cs-CZ" sz="3000" b="0" i="0" u="none" strike="noStrike" cap="none" normalizeH="0" baseline="0" dirty="0" err="1" smtClean="0">
                          <a:ln>
                            <a:noFill/>
                          </a:ln>
                          <a:solidFill>
                            <a:schemeClr val="tx1"/>
                          </a:solidFill>
                          <a:effectLst/>
                          <a:latin typeface="Arial" pitchFamily="34" charset="0"/>
                        </a:rPr>
                        <a:t>Bacillary</a:t>
                      </a:r>
                      <a:r>
                        <a:rPr kumimoji="0" lang="cs-CZ" sz="3000" b="0" i="0" u="none" strike="noStrike" cap="none" normalizeH="0" baseline="0" dirty="0" smtClean="0">
                          <a:ln>
                            <a:noFill/>
                          </a:ln>
                          <a:solidFill>
                            <a:schemeClr val="tx1"/>
                          </a:solidFill>
                          <a:effectLst/>
                          <a:latin typeface="Arial" pitchFamily="34" charset="0"/>
                        </a:rPr>
                        <a:t> </a:t>
                      </a:r>
                      <a:r>
                        <a:rPr kumimoji="0" lang="cs-CZ" sz="3000" b="0" i="0" u="none" strike="noStrike" cap="none" normalizeH="0" baseline="0" dirty="0" err="1" smtClean="0">
                          <a:ln>
                            <a:noFill/>
                          </a:ln>
                          <a:solidFill>
                            <a:schemeClr val="tx1"/>
                          </a:solidFill>
                          <a:effectLst/>
                          <a:latin typeface="Arial" pitchFamily="34" charset="0"/>
                        </a:rPr>
                        <a:t>angiomatosis</a:t>
                      </a:r>
                      <a:r>
                        <a:rPr kumimoji="0" lang="cs-CZ" sz="3000" b="0" i="0" u="none" strike="noStrike" cap="none" normalizeH="0" baseline="0" dirty="0" smtClean="0">
                          <a:ln>
                            <a:noFill/>
                          </a:ln>
                          <a:solidFill>
                            <a:schemeClr val="tx1"/>
                          </a:solidFill>
                          <a:effectLst/>
                          <a:latin typeface="Arial" pitchFamily="34" charset="0"/>
                        </a:rPr>
                        <a:t>                     </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err="1" smtClean="0">
                          <a:ln>
                            <a:noFill/>
                          </a:ln>
                          <a:solidFill>
                            <a:schemeClr val="tx1"/>
                          </a:solidFill>
                          <a:effectLst/>
                          <a:latin typeface="Arial" pitchFamily="34" charset="0"/>
                        </a:rPr>
                        <a:t>Peliosis</a:t>
                      </a:r>
                      <a:r>
                        <a:rPr kumimoji="0" lang="cs-CZ" sz="3000" b="0" i="0" u="none" strike="noStrike" cap="none" normalizeH="0" baseline="0" dirty="0" smtClean="0">
                          <a:ln>
                            <a:noFill/>
                          </a:ln>
                          <a:solidFill>
                            <a:schemeClr val="tx1"/>
                          </a:solidFill>
                          <a:effectLst/>
                          <a:latin typeface="Arial" pitchFamily="34" charset="0"/>
                        </a:rPr>
                        <a:t>                                                    </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smtClean="0">
                          <a:ln>
                            <a:noFill/>
                          </a:ln>
                          <a:solidFill>
                            <a:schemeClr val="tx1"/>
                          </a:solidFill>
                          <a:effectLst/>
                          <a:latin typeface="Arial" pitchFamily="34" charset="0"/>
                        </a:rPr>
                        <a:t>Osteomyelitis                                </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smtClean="0">
                          <a:ln>
                            <a:noFill/>
                          </a:ln>
                          <a:solidFill>
                            <a:schemeClr val="tx1"/>
                          </a:solidFill>
                          <a:effectLst/>
                          <a:latin typeface="Arial" pitchFamily="34" charset="0"/>
                        </a:rPr>
                        <a:t>Glomerulonefritis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000" b="1" i="1" u="none" strike="noStrike" cap="none" normalizeH="0" baseline="0" smtClean="0">
                          <a:ln>
                            <a:noFill/>
                          </a:ln>
                          <a:solidFill>
                            <a:schemeClr val="tx1"/>
                          </a:solidFill>
                          <a:effectLst/>
                          <a:latin typeface="Arial" pitchFamily="34" charset="0"/>
                        </a:rPr>
                        <a:t>B</a:t>
                      </a:r>
                      <a:r>
                        <a:rPr kumimoji="0" lang="cs-CZ" sz="3000" b="1" i="0" u="none" strike="noStrike" cap="none" normalizeH="0" baseline="0" smtClean="0">
                          <a:ln>
                            <a:noFill/>
                          </a:ln>
                          <a:solidFill>
                            <a:schemeClr val="tx1"/>
                          </a:solidFill>
                          <a:effectLst/>
                          <a:latin typeface="Arial" pitchFamily="34" charset="0"/>
                        </a:rPr>
                        <a:t>. </a:t>
                      </a:r>
                      <a:r>
                        <a:rPr kumimoji="0" lang="cs-CZ" sz="3000" b="1" i="1" u="none" strike="noStrike" cap="none" normalizeH="0" baseline="0" smtClean="0">
                          <a:ln>
                            <a:noFill/>
                          </a:ln>
                          <a:solidFill>
                            <a:schemeClr val="tx1"/>
                          </a:solidFill>
                          <a:effectLst/>
                          <a:latin typeface="Arial" pitchFamily="34" charset="0"/>
                        </a:rPr>
                        <a:t>quintana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cs-CZ" sz="3000" b="0" i="0" u="none" strike="noStrike" cap="none" normalizeH="0" baseline="0" dirty="0" smtClean="0">
                          <a:ln>
                            <a:noFill/>
                          </a:ln>
                          <a:solidFill>
                            <a:schemeClr val="tx1"/>
                          </a:solidFill>
                          <a:effectLst/>
                          <a:latin typeface="Arial" pitchFamily="34" charset="0"/>
                        </a:rPr>
                        <a:t>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E</a:t>
                      </a:r>
                      <a:r>
                        <a:rPr kumimoji="0" lang="cs-CZ" sz="3000" b="0" i="0" u="none" strike="noStrike" cap="none" normalizeH="0" baseline="0" dirty="0" err="1" smtClean="0">
                          <a:ln>
                            <a:noFill/>
                          </a:ln>
                          <a:solidFill>
                            <a:schemeClr val="tx1"/>
                          </a:solidFill>
                          <a:effectLst/>
                          <a:latin typeface="Arial" pitchFamily="34" charset="0"/>
                        </a:rPr>
                        <a:t>ndocarditis</a:t>
                      </a:r>
                      <a:r>
                        <a:rPr kumimoji="0" lang="cs-CZ" sz="3000" b="0" i="0" u="none" strike="noStrike" cap="none" normalizeH="0" baseline="0" dirty="0" smtClean="0">
                          <a:ln>
                            <a:noFill/>
                          </a:ln>
                          <a:solidFill>
                            <a:schemeClr val="tx1"/>
                          </a:solidFill>
                          <a:effectLst/>
                          <a:latin typeface="Arial" pitchFamily="34" charset="0"/>
                          <a:sym typeface="Symbol" pitchFamily="18" charset="2"/>
                        </a:rPr>
                        <a:t> and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bacteremia</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endParaRPr kumimoji="0" lang="cs-CZ" sz="3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cs-CZ" sz="3000" b="0" i="0" u="none" strike="noStrike" cap="none" normalizeH="0" baseline="0" dirty="0" smtClean="0">
                          <a:ln>
                            <a:noFill/>
                          </a:ln>
                          <a:solidFill>
                            <a:schemeClr val="tx1"/>
                          </a:solidFill>
                          <a:effectLst/>
                          <a:latin typeface="Arial" pitchFamily="34" charset="0"/>
                          <a:sym typeface="Symbol" pitchFamily="18" charset="2"/>
                        </a:rPr>
                        <a:t> (Urban)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Trench</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err="1" smtClean="0">
                          <a:ln>
                            <a:noFill/>
                          </a:ln>
                          <a:solidFill>
                            <a:schemeClr val="tx1"/>
                          </a:solidFill>
                          <a:effectLst/>
                          <a:latin typeface="Arial" pitchFamily="34" charset="0"/>
                          <a:sym typeface="Symbol" pitchFamily="18" charset="2"/>
                        </a:rPr>
                        <a:t>fever</a:t>
                      </a:r>
                      <a:endParaRPr kumimoji="0" lang="cs-CZ" sz="30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cs-CZ" sz="3000" b="0" i="0" u="none" strike="noStrike" cap="none" normalizeH="0" baseline="0" dirty="0" smtClean="0">
                          <a:ln>
                            <a:noFill/>
                          </a:ln>
                          <a:solidFill>
                            <a:schemeClr val="tx1"/>
                          </a:solidFill>
                          <a:effectLst/>
                          <a:latin typeface="Arial" pitchFamily="34" charset="0"/>
                          <a:sym typeface="Symbol" pitchFamily="18" charset="2"/>
                        </a:rPr>
                        <a:t></a:t>
                      </a:r>
                      <a:r>
                        <a:rPr kumimoji="0" lang="cs-CZ" sz="3000" b="0" i="0" u="none" strike="noStrike" cap="none" normalizeH="0" baseline="0" dirty="0" smtClean="0">
                          <a:ln>
                            <a:noFill/>
                          </a:ln>
                          <a:solidFill>
                            <a:schemeClr val="tx1"/>
                          </a:solidFill>
                          <a:effectLst/>
                          <a:latin typeface="Arial" pitchFamily="34" charset="0"/>
                        </a:rPr>
                        <a:t> </a:t>
                      </a:r>
                      <a:r>
                        <a:rPr kumimoji="0" lang="cs-CZ" sz="3000" b="0" i="0" u="none" strike="noStrike" cap="none" normalizeH="0" baseline="0" dirty="0" err="1" smtClean="0">
                          <a:ln>
                            <a:noFill/>
                          </a:ln>
                          <a:solidFill>
                            <a:schemeClr val="tx1"/>
                          </a:solidFill>
                          <a:effectLst/>
                          <a:latin typeface="Arial" pitchFamily="34" charset="0"/>
                        </a:rPr>
                        <a:t>Bacillary</a:t>
                      </a:r>
                      <a:r>
                        <a:rPr kumimoji="0" lang="cs-CZ" sz="3000" b="0" i="0" u="none" strike="noStrike" cap="none" normalizeH="0" baseline="0" dirty="0" smtClean="0">
                          <a:ln>
                            <a:noFill/>
                          </a:ln>
                          <a:solidFill>
                            <a:schemeClr val="tx1"/>
                          </a:solidFill>
                          <a:effectLst/>
                          <a:latin typeface="Arial" pitchFamily="34" charset="0"/>
                        </a:rPr>
                        <a:t> </a:t>
                      </a:r>
                      <a:r>
                        <a:rPr kumimoji="0" lang="cs-CZ" sz="3000" b="0" i="0" u="none" strike="noStrike" cap="none" normalizeH="0" baseline="0" dirty="0" err="1" smtClean="0">
                          <a:ln>
                            <a:noFill/>
                          </a:ln>
                          <a:solidFill>
                            <a:schemeClr val="tx1"/>
                          </a:solidFill>
                          <a:effectLst/>
                          <a:latin typeface="Arial" pitchFamily="34" charset="0"/>
                        </a:rPr>
                        <a:t>angiomatosis</a:t>
                      </a:r>
                      <a:r>
                        <a:rPr kumimoji="0" lang="cs-CZ" sz="3000" b="0" i="0" u="none" strike="noStrike" cap="none" normalizeH="0" baseline="0" dirty="0" smtClean="0">
                          <a:ln>
                            <a:noFill/>
                          </a:ln>
                          <a:solidFill>
                            <a:schemeClr val="tx1"/>
                          </a:solidFill>
                          <a:effectLst/>
                          <a:latin typeface="Arial" pitchFamily="34" charset="0"/>
                        </a:rPr>
                        <a:t>                </a:t>
                      </a:r>
                      <a:r>
                        <a:rPr kumimoji="0" lang="cs-CZ" sz="3000" b="0" i="0" u="none" strike="noStrike" cap="none" normalizeH="0" baseline="0" dirty="0" smtClean="0">
                          <a:ln>
                            <a:noFill/>
                          </a:ln>
                          <a:solidFill>
                            <a:schemeClr val="tx1"/>
                          </a:solidFill>
                          <a:effectLst/>
                          <a:latin typeface="Arial" pitchFamily="34" charset="0"/>
                          <a:sym typeface="Symbol" pitchFamily="18" charset="2"/>
                        </a:rPr>
                        <a:t> </a:t>
                      </a:r>
                      <a:r>
                        <a:rPr kumimoji="0" lang="cs-CZ" sz="3000" b="0" i="0" u="none" strike="noStrike" cap="none" normalizeH="0" baseline="0" dirty="0" err="1" smtClean="0">
                          <a:ln>
                            <a:noFill/>
                          </a:ln>
                          <a:solidFill>
                            <a:schemeClr val="tx1"/>
                          </a:solidFill>
                          <a:effectLst/>
                          <a:latin typeface="Arial" pitchFamily="34" charset="0"/>
                        </a:rPr>
                        <a:t>Peliosis</a:t>
                      </a:r>
                      <a:endParaRPr kumimoji="0" lang="cs-CZ" sz="30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97712" name="Text Box 48"/>
          <p:cNvSpPr txBox="1">
            <a:spLocks noChangeArrowheads="1"/>
          </p:cNvSpPr>
          <p:nvPr/>
        </p:nvSpPr>
        <p:spPr bwMode="auto">
          <a:xfrm>
            <a:off x="6659563" y="6742113"/>
            <a:ext cx="2016125" cy="457200"/>
          </a:xfrm>
          <a:prstGeom prst="rect">
            <a:avLst/>
          </a:prstGeom>
          <a:noFill/>
          <a:ln w="9525">
            <a:noFill/>
            <a:miter lim="800000"/>
            <a:headEnd/>
            <a:tailEnd/>
          </a:ln>
          <a:effectLst/>
        </p:spPr>
        <p:txBody>
          <a:bodyPr>
            <a:spAutoFit/>
          </a:bodyPr>
          <a:lstStyle/>
          <a:p>
            <a:pPr algn="l">
              <a:spcBef>
                <a:spcPct val="50000"/>
              </a:spcBef>
            </a:pPr>
            <a:endParaRPr lang="cs-CZ" sz="2400">
              <a:solidFill>
                <a:srgbClr val="FFFF00"/>
              </a:solidFill>
              <a:latin typeface="Times New Roman" pitchFamily="18" charset="0"/>
            </a:endParaRPr>
          </a:p>
        </p:txBody>
      </p:sp>
      <p:sp>
        <p:nvSpPr>
          <p:cNvPr id="497713" name="Text Box 49"/>
          <p:cNvSpPr txBox="1">
            <a:spLocks noChangeArrowheads="1"/>
          </p:cNvSpPr>
          <p:nvPr/>
        </p:nvSpPr>
        <p:spPr bwMode="auto">
          <a:xfrm>
            <a:off x="7524750" y="6400800"/>
            <a:ext cx="1439863" cy="457200"/>
          </a:xfrm>
          <a:prstGeom prst="rect">
            <a:avLst/>
          </a:prstGeom>
          <a:noFill/>
          <a:ln w="9525">
            <a:noFill/>
            <a:miter lim="800000"/>
            <a:headEnd/>
            <a:tailEnd/>
          </a:ln>
          <a:effectLst/>
        </p:spPr>
        <p:txBody>
          <a:bodyPr>
            <a:spAutoFit/>
          </a:bodyPr>
          <a:lstStyle/>
          <a:p>
            <a:pPr algn="l">
              <a:spcBef>
                <a:spcPct val="50000"/>
              </a:spcBef>
            </a:pPr>
            <a:endParaRPr lang="cs-CZ" sz="2400">
              <a:solidFill>
                <a:srgbClr val="FFFF00"/>
              </a:solidFill>
              <a:latin typeface="Times New Roman" pitchFamily="18" charset="0"/>
            </a:endParaRPr>
          </a:p>
        </p:txBody>
      </p:sp>
      <p:sp>
        <p:nvSpPr>
          <p:cNvPr id="497714" name="Text Box 50"/>
          <p:cNvSpPr txBox="1">
            <a:spLocks noChangeArrowheads="1"/>
          </p:cNvSpPr>
          <p:nvPr/>
        </p:nvSpPr>
        <p:spPr bwMode="auto">
          <a:xfrm>
            <a:off x="250825" y="5949950"/>
            <a:ext cx="8569325" cy="701675"/>
          </a:xfrm>
          <a:prstGeom prst="rect">
            <a:avLst/>
          </a:prstGeom>
          <a:noFill/>
          <a:ln w="9525">
            <a:noFill/>
            <a:miter lim="800000"/>
            <a:headEnd/>
            <a:tailEnd/>
          </a:ln>
          <a:effectLst/>
        </p:spPr>
        <p:txBody>
          <a:bodyPr>
            <a:spAutoFit/>
          </a:bodyPr>
          <a:lstStyle/>
          <a:p>
            <a:pPr algn="l">
              <a:spcBef>
                <a:spcPct val="50000"/>
              </a:spcBef>
            </a:pPr>
            <a:r>
              <a:rPr lang="cs-CZ" i="1"/>
              <a:t>Chomel B. et al. </a:t>
            </a:r>
            <a:r>
              <a:rPr lang="en-US" i="1"/>
              <a:t>Bartonella </a:t>
            </a:r>
            <a:r>
              <a:rPr lang="cs-CZ" i="1"/>
              <a:t>s</a:t>
            </a:r>
            <a:r>
              <a:rPr lang="en-US" i="1"/>
              <a:t>pp. in </a:t>
            </a:r>
            <a:r>
              <a:rPr lang="cs-CZ" i="1"/>
              <a:t>p</a:t>
            </a:r>
            <a:r>
              <a:rPr lang="en-US" i="1"/>
              <a:t>ets and </a:t>
            </a:r>
            <a:r>
              <a:rPr lang="cs-CZ" i="1"/>
              <a:t>e</a:t>
            </a:r>
            <a:r>
              <a:rPr lang="en-US" i="1"/>
              <a:t>ffect on </a:t>
            </a:r>
            <a:r>
              <a:rPr lang="cs-CZ" i="1"/>
              <a:t>h</a:t>
            </a:r>
            <a:r>
              <a:rPr lang="en-US" i="1"/>
              <a:t>uman </a:t>
            </a:r>
            <a:r>
              <a:rPr lang="cs-CZ" i="1"/>
              <a:t>h</a:t>
            </a:r>
            <a:r>
              <a:rPr lang="en-US" i="1"/>
              <a:t>ealth</a:t>
            </a:r>
            <a:r>
              <a:rPr lang="cs-CZ" i="1"/>
              <a:t>, Emerging Infection Diseases, </a:t>
            </a:r>
            <a:r>
              <a:rPr lang="en-US" i="1"/>
              <a:t>2006</a:t>
            </a:r>
            <a:endParaRPr lang="cs-CZ" i="1"/>
          </a:p>
        </p:txBody>
      </p:sp>
      <p:sp>
        <p:nvSpPr>
          <p:cNvPr id="497716" name="Text Box 52"/>
          <p:cNvSpPr txBox="1">
            <a:spLocks noChangeArrowheads="1"/>
          </p:cNvSpPr>
          <p:nvPr/>
        </p:nvSpPr>
        <p:spPr bwMode="auto">
          <a:xfrm>
            <a:off x="250825" y="476250"/>
            <a:ext cx="8677275" cy="58477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Felinosis</a:t>
            </a:r>
            <a:r>
              <a:rPr lang="cs-CZ" sz="3200" b="1" dirty="0" smtClean="0"/>
              <a:t> and </a:t>
            </a:r>
            <a:r>
              <a:rPr lang="cs-CZ" sz="3200" b="1" dirty="0" err="1" smtClean="0"/>
              <a:t>systemic</a:t>
            </a:r>
            <a:r>
              <a:rPr lang="cs-CZ" sz="3200" b="1" dirty="0" smtClean="0"/>
              <a:t> </a:t>
            </a:r>
            <a:r>
              <a:rPr lang="cs-CZ" sz="3200" b="1" dirty="0" err="1" smtClean="0"/>
              <a:t>infections</a:t>
            </a:r>
            <a:endParaRPr lang="cs-CZ"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Text Box 3"/>
          <p:cNvSpPr txBox="1">
            <a:spLocks noChangeArrowheads="1"/>
          </p:cNvSpPr>
          <p:nvPr/>
        </p:nvSpPr>
        <p:spPr bwMode="auto">
          <a:xfrm>
            <a:off x="179388" y="549275"/>
            <a:ext cx="8713787" cy="5889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Infectious</a:t>
            </a:r>
            <a:r>
              <a:rPr lang="cs-CZ" sz="3200" b="1" dirty="0" smtClean="0"/>
              <a:t> </a:t>
            </a:r>
            <a:r>
              <a:rPr lang="cs-CZ" sz="3200" b="1" dirty="0" err="1" smtClean="0"/>
              <a:t>cycle</a:t>
            </a:r>
            <a:endParaRPr lang="cs-CZ" sz="3200" b="1" i="1" dirty="0"/>
          </a:p>
        </p:txBody>
      </p:sp>
      <p:sp>
        <p:nvSpPr>
          <p:cNvPr id="351242" name="AutoShape 10" descr="2Q=="/>
          <p:cNvSpPr>
            <a:spLocks noChangeAspect="1" noChangeArrowheads="1"/>
          </p:cNvSpPr>
          <p:nvPr/>
        </p:nvSpPr>
        <p:spPr bwMode="auto">
          <a:xfrm>
            <a:off x="3381375" y="1778000"/>
            <a:ext cx="2381250" cy="3314700"/>
          </a:xfrm>
          <a:prstGeom prst="rect">
            <a:avLst/>
          </a:prstGeom>
          <a:noFill/>
        </p:spPr>
        <p:txBody>
          <a:bodyPr/>
          <a:lstStyle/>
          <a:p>
            <a:endParaRPr lang="cs-CZ"/>
          </a:p>
        </p:txBody>
      </p:sp>
      <p:sp>
        <p:nvSpPr>
          <p:cNvPr id="351270" name="AutoShape 38" descr="2Q=="/>
          <p:cNvSpPr>
            <a:spLocks noChangeAspect="1" noChangeArrowheads="1"/>
          </p:cNvSpPr>
          <p:nvPr/>
        </p:nvSpPr>
        <p:spPr bwMode="auto">
          <a:xfrm>
            <a:off x="4419600" y="2924175"/>
            <a:ext cx="304800" cy="304800"/>
          </a:xfrm>
          <a:prstGeom prst="rect">
            <a:avLst/>
          </a:prstGeom>
          <a:noFill/>
        </p:spPr>
        <p:txBody>
          <a:bodyPr/>
          <a:lstStyle/>
          <a:p>
            <a:endParaRPr lang="cs-CZ"/>
          </a:p>
        </p:txBody>
      </p:sp>
      <p:sp>
        <p:nvSpPr>
          <p:cNvPr id="351274" name="Text Box 42"/>
          <p:cNvSpPr txBox="1">
            <a:spLocks noChangeArrowheads="1"/>
          </p:cNvSpPr>
          <p:nvPr/>
        </p:nvSpPr>
        <p:spPr bwMode="auto">
          <a:xfrm>
            <a:off x="6084888" y="2428875"/>
            <a:ext cx="184150" cy="396875"/>
          </a:xfrm>
          <a:prstGeom prst="rect">
            <a:avLst/>
          </a:prstGeom>
          <a:noFill/>
          <a:ln w="9525">
            <a:noFill/>
            <a:miter lim="800000"/>
            <a:headEnd/>
            <a:tailEnd/>
          </a:ln>
          <a:effectLst/>
        </p:spPr>
        <p:txBody>
          <a:bodyPr wrap="none">
            <a:spAutoFit/>
          </a:bodyPr>
          <a:lstStyle/>
          <a:p>
            <a:pPr algn="l"/>
            <a:endParaRPr lang="cs-CZ"/>
          </a:p>
        </p:txBody>
      </p:sp>
      <p:grpSp>
        <p:nvGrpSpPr>
          <p:cNvPr id="351312" name="Group 80"/>
          <p:cNvGrpSpPr>
            <a:grpSpLocks/>
          </p:cNvGrpSpPr>
          <p:nvPr/>
        </p:nvGrpSpPr>
        <p:grpSpPr bwMode="auto">
          <a:xfrm>
            <a:off x="5292725" y="1447800"/>
            <a:ext cx="3311525" cy="3700463"/>
            <a:chOff x="3334" y="912"/>
            <a:chExt cx="2086" cy="2331"/>
          </a:xfrm>
        </p:grpSpPr>
        <p:pic>
          <p:nvPicPr>
            <p:cNvPr id="351248" name="Picture 16" descr="ves-1"/>
            <p:cNvPicPr>
              <a:picLocks noChangeAspect="1" noChangeArrowheads="1"/>
            </p:cNvPicPr>
            <p:nvPr/>
          </p:nvPicPr>
          <p:blipFill>
            <a:blip r:embed="rId3"/>
            <a:srcRect/>
            <a:stretch>
              <a:fillRect/>
            </a:stretch>
          </p:blipFill>
          <p:spPr bwMode="auto">
            <a:xfrm>
              <a:off x="4452" y="1530"/>
              <a:ext cx="968" cy="1315"/>
            </a:xfrm>
            <a:prstGeom prst="rect">
              <a:avLst/>
            </a:prstGeom>
            <a:noFill/>
          </p:spPr>
        </p:pic>
        <p:sp>
          <p:nvSpPr>
            <p:cNvPr id="351254" name="Rectangle 22"/>
            <p:cNvSpPr>
              <a:spLocks noChangeArrowheads="1"/>
            </p:cNvSpPr>
            <p:nvPr/>
          </p:nvSpPr>
          <p:spPr bwMode="auto">
            <a:xfrm>
              <a:off x="3334" y="912"/>
              <a:ext cx="1351" cy="341"/>
            </a:xfrm>
            <a:prstGeom prst="rect">
              <a:avLst/>
            </a:prstGeom>
            <a:solidFill>
              <a:schemeClr val="bg1"/>
            </a:solidFill>
            <a:ln w="22225">
              <a:solidFill>
                <a:schemeClr val="tx1"/>
              </a:solidFill>
              <a:miter lim="800000"/>
              <a:headEnd/>
              <a:tailEnd/>
            </a:ln>
            <a:effectLst/>
          </p:spPr>
          <p:txBody>
            <a:bodyPr wrap="none">
              <a:spAutoFit/>
            </a:bodyPr>
            <a:lstStyle/>
            <a:p>
              <a:pPr algn="l"/>
              <a:r>
                <a:rPr lang="cs-CZ" sz="2800" b="1" i="1"/>
                <a:t>B. quintana</a:t>
              </a:r>
            </a:p>
          </p:txBody>
        </p:sp>
        <p:sp>
          <p:nvSpPr>
            <p:cNvPr id="351258" name="Text Box 26"/>
            <p:cNvSpPr txBox="1">
              <a:spLocks noChangeArrowheads="1"/>
            </p:cNvSpPr>
            <p:nvPr/>
          </p:nvSpPr>
          <p:spPr bwMode="auto">
            <a:xfrm>
              <a:off x="4468" y="2836"/>
              <a:ext cx="907" cy="407"/>
            </a:xfrm>
            <a:prstGeom prst="rect">
              <a:avLst/>
            </a:prstGeom>
            <a:noFill/>
            <a:ln w="9525">
              <a:noFill/>
              <a:miter lim="800000"/>
              <a:headEnd/>
              <a:tailEnd/>
            </a:ln>
            <a:effectLst/>
          </p:spPr>
          <p:txBody>
            <a:bodyPr>
              <a:spAutoFit/>
            </a:bodyPr>
            <a:lstStyle/>
            <a:p>
              <a:pPr>
                <a:spcBef>
                  <a:spcPct val="50000"/>
                </a:spcBef>
              </a:pPr>
              <a:r>
                <a:rPr lang="cs-CZ" sz="1800" b="1" dirty="0" smtClean="0"/>
                <a:t>BODY LUSE</a:t>
              </a:r>
              <a:endParaRPr lang="cs-CZ" sz="1800" b="1" dirty="0"/>
            </a:p>
          </p:txBody>
        </p:sp>
        <p:sp>
          <p:nvSpPr>
            <p:cNvPr id="351262" name="AutoShape 30"/>
            <p:cNvSpPr>
              <a:spLocks noChangeArrowheads="1"/>
            </p:cNvSpPr>
            <p:nvPr/>
          </p:nvSpPr>
          <p:spPr bwMode="auto">
            <a:xfrm rot="10800000">
              <a:off x="3470" y="1847"/>
              <a:ext cx="907" cy="189"/>
            </a:xfrm>
            <a:prstGeom prst="rightArrow">
              <a:avLst>
                <a:gd name="adj1" fmla="val 50000"/>
                <a:gd name="adj2" fmla="val 119974"/>
              </a:avLst>
            </a:prstGeom>
            <a:solidFill>
              <a:srgbClr val="FF0000"/>
            </a:solidFill>
            <a:ln w="9525">
              <a:solidFill>
                <a:schemeClr val="tx1"/>
              </a:solidFill>
              <a:miter lim="800000"/>
              <a:headEnd/>
              <a:tailEnd/>
            </a:ln>
            <a:effectLst/>
          </p:spPr>
          <p:txBody>
            <a:bodyPr wrap="none" anchor="ctr"/>
            <a:lstStyle/>
            <a:p>
              <a:r>
                <a:rPr lang="cs-CZ"/>
                <a:t>    </a:t>
              </a:r>
            </a:p>
          </p:txBody>
        </p:sp>
        <p:sp>
          <p:nvSpPr>
            <p:cNvPr id="351275" name="AutoShape 43"/>
            <p:cNvSpPr>
              <a:spLocks noChangeArrowheads="1"/>
            </p:cNvSpPr>
            <p:nvPr/>
          </p:nvSpPr>
          <p:spPr bwMode="auto">
            <a:xfrm>
              <a:off x="3470" y="2429"/>
              <a:ext cx="949" cy="189"/>
            </a:xfrm>
            <a:prstGeom prst="rightArrow">
              <a:avLst>
                <a:gd name="adj1" fmla="val 50000"/>
                <a:gd name="adj2" fmla="val 125529"/>
              </a:avLst>
            </a:prstGeom>
            <a:solidFill>
              <a:srgbClr val="FF0000"/>
            </a:solidFill>
            <a:ln w="9525">
              <a:solidFill>
                <a:schemeClr val="tx1"/>
              </a:solidFill>
              <a:miter lim="800000"/>
              <a:headEnd/>
              <a:tailEnd/>
            </a:ln>
            <a:effectLst/>
          </p:spPr>
          <p:txBody>
            <a:bodyPr wrap="none" anchor="ctr"/>
            <a:lstStyle/>
            <a:p>
              <a:r>
                <a:rPr lang="cs-CZ"/>
                <a:t>    </a:t>
              </a:r>
            </a:p>
          </p:txBody>
        </p:sp>
        <p:sp>
          <p:nvSpPr>
            <p:cNvPr id="351278" name="Text Box 46"/>
            <p:cNvSpPr txBox="1">
              <a:spLocks noChangeArrowheads="1"/>
            </p:cNvSpPr>
            <p:nvPr/>
          </p:nvSpPr>
          <p:spPr bwMode="auto">
            <a:xfrm>
              <a:off x="3425" y="2096"/>
              <a:ext cx="1179" cy="252"/>
            </a:xfrm>
            <a:prstGeom prst="rect">
              <a:avLst/>
            </a:prstGeom>
            <a:noFill/>
            <a:ln w="9525">
              <a:noFill/>
              <a:miter lim="800000"/>
              <a:headEnd/>
              <a:tailEnd/>
            </a:ln>
            <a:effectLst/>
          </p:spPr>
          <p:txBody>
            <a:bodyPr wrap="square">
              <a:spAutoFit/>
            </a:bodyPr>
            <a:lstStyle/>
            <a:p>
              <a:pPr algn="l">
                <a:spcBef>
                  <a:spcPct val="50000"/>
                </a:spcBef>
              </a:pPr>
              <a:r>
                <a:rPr lang="cs-CZ" b="1" dirty="0" smtClean="0"/>
                <a:t>INFESTATION</a:t>
              </a:r>
              <a:endParaRPr lang="cs-CZ" b="1" dirty="0"/>
            </a:p>
          </p:txBody>
        </p:sp>
      </p:grpSp>
      <p:grpSp>
        <p:nvGrpSpPr>
          <p:cNvPr id="351313" name="Group 81"/>
          <p:cNvGrpSpPr>
            <a:grpSpLocks/>
          </p:cNvGrpSpPr>
          <p:nvPr/>
        </p:nvGrpSpPr>
        <p:grpSpPr bwMode="auto">
          <a:xfrm>
            <a:off x="1762125" y="1773238"/>
            <a:ext cx="3962400" cy="4464050"/>
            <a:chOff x="1110" y="1117"/>
            <a:chExt cx="2496" cy="2812"/>
          </a:xfrm>
        </p:grpSpPr>
        <p:sp>
          <p:nvSpPr>
            <p:cNvPr id="351279" name="Text Box 47"/>
            <p:cNvSpPr txBox="1">
              <a:spLocks noChangeArrowheads="1"/>
            </p:cNvSpPr>
            <p:nvPr/>
          </p:nvSpPr>
          <p:spPr bwMode="auto">
            <a:xfrm rot="21014661">
              <a:off x="1415" y="3679"/>
              <a:ext cx="1043" cy="250"/>
            </a:xfrm>
            <a:prstGeom prst="rect">
              <a:avLst/>
            </a:prstGeom>
            <a:noFill/>
            <a:ln w="9525">
              <a:noFill/>
              <a:miter lim="800000"/>
              <a:headEnd/>
              <a:tailEnd/>
            </a:ln>
            <a:effectLst/>
          </p:spPr>
          <p:txBody>
            <a:bodyPr>
              <a:spAutoFit/>
            </a:bodyPr>
            <a:lstStyle/>
            <a:p>
              <a:pPr algn="l">
                <a:spcBef>
                  <a:spcPct val="50000"/>
                </a:spcBef>
              </a:pPr>
              <a:r>
                <a:rPr lang="cs-CZ" b="1" dirty="0" smtClean="0"/>
                <a:t>WOUND</a:t>
              </a:r>
              <a:endParaRPr lang="cs-CZ" b="1" dirty="0"/>
            </a:p>
          </p:txBody>
        </p:sp>
        <p:sp>
          <p:nvSpPr>
            <p:cNvPr id="351257" name="Text Box 25"/>
            <p:cNvSpPr txBox="1">
              <a:spLocks noChangeArrowheads="1"/>
            </p:cNvSpPr>
            <p:nvPr/>
          </p:nvSpPr>
          <p:spPr bwMode="auto">
            <a:xfrm>
              <a:off x="1565" y="3022"/>
              <a:ext cx="1043" cy="231"/>
            </a:xfrm>
            <a:prstGeom prst="rect">
              <a:avLst/>
            </a:prstGeom>
            <a:noFill/>
            <a:ln w="9525">
              <a:noFill/>
              <a:miter lim="800000"/>
              <a:headEnd/>
              <a:tailEnd/>
            </a:ln>
            <a:effectLst/>
          </p:spPr>
          <p:txBody>
            <a:bodyPr>
              <a:spAutoFit/>
            </a:bodyPr>
            <a:lstStyle/>
            <a:p>
              <a:pPr algn="l">
                <a:spcBef>
                  <a:spcPct val="50000"/>
                </a:spcBef>
              </a:pPr>
              <a:r>
                <a:rPr lang="cs-CZ" sz="1800" b="1"/>
                <a:t>např. klíště</a:t>
              </a:r>
            </a:p>
          </p:txBody>
        </p:sp>
        <p:pic>
          <p:nvPicPr>
            <p:cNvPr id="351271" name="Picture 39"/>
            <p:cNvPicPr>
              <a:picLocks noChangeAspect="1" noChangeArrowheads="1"/>
            </p:cNvPicPr>
            <p:nvPr/>
          </p:nvPicPr>
          <p:blipFill>
            <a:blip r:embed="rId4"/>
            <a:srcRect/>
            <a:stretch>
              <a:fillRect/>
            </a:stretch>
          </p:blipFill>
          <p:spPr bwMode="auto">
            <a:xfrm>
              <a:off x="1655" y="2432"/>
              <a:ext cx="631" cy="635"/>
            </a:xfrm>
            <a:prstGeom prst="rect">
              <a:avLst/>
            </a:prstGeom>
            <a:noFill/>
          </p:spPr>
        </p:pic>
        <p:pic>
          <p:nvPicPr>
            <p:cNvPr id="351281" name="Picture 49" descr="black-37470_640"/>
            <p:cNvPicPr>
              <a:picLocks noChangeAspect="1" noChangeArrowheads="1"/>
            </p:cNvPicPr>
            <p:nvPr/>
          </p:nvPicPr>
          <p:blipFill>
            <a:blip r:embed="rId5"/>
            <a:srcRect/>
            <a:stretch>
              <a:fillRect/>
            </a:stretch>
          </p:blipFill>
          <p:spPr bwMode="auto">
            <a:xfrm>
              <a:off x="2464" y="1117"/>
              <a:ext cx="1142" cy="2812"/>
            </a:xfrm>
            <a:prstGeom prst="rect">
              <a:avLst/>
            </a:prstGeom>
            <a:noFill/>
          </p:spPr>
        </p:pic>
        <p:sp>
          <p:nvSpPr>
            <p:cNvPr id="351287" name="AutoShape 55"/>
            <p:cNvSpPr>
              <a:spLocks noChangeArrowheads="1"/>
            </p:cNvSpPr>
            <p:nvPr/>
          </p:nvSpPr>
          <p:spPr bwMode="auto">
            <a:xfrm rot="-589153">
              <a:off x="1110" y="3517"/>
              <a:ext cx="1678" cy="176"/>
            </a:xfrm>
            <a:prstGeom prst="rightArrow">
              <a:avLst>
                <a:gd name="adj1" fmla="val 50000"/>
                <a:gd name="adj2" fmla="val 238352"/>
              </a:avLst>
            </a:prstGeom>
            <a:solidFill>
              <a:srgbClr val="0000FF"/>
            </a:solidFill>
            <a:ln w="9525">
              <a:solidFill>
                <a:schemeClr val="tx1"/>
              </a:solidFill>
              <a:miter lim="800000"/>
              <a:headEnd/>
              <a:tailEnd/>
            </a:ln>
            <a:effectLst/>
          </p:spPr>
          <p:txBody>
            <a:bodyPr wrap="none" anchor="ctr"/>
            <a:lstStyle/>
            <a:p>
              <a:r>
                <a:rPr lang="cs-CZ"/>
                <a:t>    </a:t>
              </a:r>
            </a:p>
          </p:txBody>
        </p:sp>
        <p:sp>
          <p:nvSpPr>
            <p:cNvPr id="351305" name="Line 73"/>
            <p:cNvSpPr>
              <a:spLocks noChangeShapeType="1"/>
            </p:cNvSpPr>
            <p:nvPr/>
          </p:nvSpPr>
          <p:spPr bwMode="auto">
            <a:xfrm flipV="1">
              <a:off x="1202" y="2886"/>
              <a:ext cx="408" cy="362"/>
            </a:xfrm>
            <a:prstGeom prst="line">
              <a:avLst/>
            </a:prstGeom>
            <a:noFill/>
            <a:ln w="76200">
              <a:solidFill>
                <a:srgbClr val="0033CC"/>
              </a:solidFill>
              <a:prstDash val="sysDot"/>
              <a:round/>
              <a:headEnd/>
              <a:tailEnd type="triangle" w="med" len="med"/>
            </a:ln>
            <a:effectLst/>
          </p:spPr>
          <p:txBody>
            <a:bodyPr/>
            <a:lstStyle/>
            <a:p>
              <a:endParaRPr lang="cs-CZ"/>
            </a:p>
          </p:txBody>
        </p:sp>
        <p:sp>
          <p:nvSpPr>
            <p:cNvPr id="351306" name="Line 74"/>
            <p:cNvSpPr>
              <a:spLocks noChangeShapeType="1"/>
            </p:cNvSpPr>
            <p:nvPr/>
          </p:nvSpPr>
          <p:spPr bwMode="auto">
            <a:xfrm flipV="1">
              <a:off x="2109" y="1933"/>
              <a:ext cx="499" cy="407"/>
            </a:xfrm>
            <a:prstGeom prst="line">
              <a:avLst/>
            </a:prstGeom>
            <a:noFill/>
            <a:ln w="76200">
              <a:solidFill>
                <a:srgbClr val="0033CC"/>
              </a:solidFill>
              <a:prstDash val="sysDot"/>
              <a:round/>
              <a:headEnd/>
              <a:tailEnd type="triangle" w="med" len="med"/>
            </a:ln>
            <a:effectLst/>
          </p:spPr>
          <p:txBody>
            <a:bodyPr/>
            <a:lstStyle/>
            <a:p>
              <a:endParaRPr lang="cs-CZ"/>
            </a:p>
          </p:txBody>
        </p:sp>
        <p:sp>
          <p:nvSpPr>
            <p:cNvPr id="351307" name="Text Box 75"/>
            <p:cNvSpPr txBox="1">
              <a:spLocks noChangeArrowheads="1"/>
            </p:cNvSpPr>
            <p:nvPr/>
          </p:nvSpPr>
          <p:spPr bwMode="auto">
            <a:xfrm rot="19241160">
              <a:off x="1618" y="1806"/>
              <a:ext cx="1367" cy="252"/>
            </a:xfrm>
            <a:prstGeom prst="rect">
              <a:avLst/>
            </a:prstGeom>
            <a:noFill/>
            <a:ln w="9525">
              <a:noFill/>
              <a:miter lim="800000"/>
              <a:headEnd/>
              <a:tailEnd/>
            </a:ln>
            <a:effectLst/>
          </p:spPr>
          <p:txBody>
            <a:bodyPr wrap="square">
              <a:spAutoFit/>
            </a:bodyPr>
            <a:lstStyle/>
            <a:p>
              <a:pPr algn="l">
                <a:spcBef>
                  <a:spcPct val="50000"/>
                </a:spcBef>
              </a:pPr>
              <a:r>
                <a:rPr lang="cs-CZ" b="1" dirty="0" smtClean="0"/>
                <a:t>INFESTATION</a:t>
              </a:r>
              <a:endParaRPr lang="cs-CZ" b="1" dirty="0"/>
            </a:p>
          </p:txBody>
        </p:sp>
      </p:grpSp>
      <p:grpSp>
        <p:nvGrpSpPr>
          <p:cNvPr id="351314" name="Group 82"/>
          <p:cNvGrpSpPr>
            <a:grpSpLocks/>
          </p:cNvGrpSpPr>
          <p:nvPr/>
        </p:nvGrpSpPr>
        <p:grpSpPr bwMode="auto">
          <a:xfrm>
            <a:off x="273050" y="1447800"/>
            <a:ext cx="4037013" cy="5076825"/>
            <a:chOff x="172" y="912"/>
            <a:chExt cx="2543" cy="3198"/>
          </a:xfrm>
        </p:grpSpPr>
        <p:pic>
          <p:nvPicPr>
            <p:cNvPr id="351293" name="Picture 61" descr="animals-cat-black-silhouette-sleeping-cartoon-dog-free-mammals-cats-animal-silouette-silhouettes-siluet-siluette_f"/>
            <p:cNvPicPr>
              <a:picLocks noChangeAspect="1" noChangeArrowheads="1"/>
            </p:cNvPicPr>
            <p:nvPr/>
          </p:nvPicPr>
          <p:blipFill>
            <a:blip r:embed="rId6" cstate="print"/>
            <a:srcRect/>
            <a:stretch>
              <a:fillRect/>
            </a:stretch>
          </p:blipFill>
          <p:spPr bwMode="auto">
            <a:xfrm>
              <a:off x="172" y="3202"/>
              <a:ext cx="894" cy="908"/>
            </a:xfrm>
            <a:prstGeom prst="rect">
              <a:avLst/>
            </a:prstGeom>
            <a:noFill/>
          </p:spPr>
        </p:pic>
        <p:pic>
          <p:nvPicPr>
            <p:cNvPr id="351296" name="Picture 64" descr="animals-cat-black-silhouette-sleeping-cartoon-dog-free-mammals-cats-animal-silouette-silhouettes-siluet-siluette_f"/>
            <p:cNvPicPr>
              <a:picLocks noChangeAspect="1" noChangeArrowheads="1"/>
            </p:cNvPicPr>
            <p:nvPr/>
          </p:nvPicPr>
          <p:blipFill>
            <a:blip r:embed="rId6" cstate="print"/>
            <a:srcRect/>
            <a:stretch>
              <a:fillRect/>
            </a:stretch>
          </p:blipFill>
          <p:spPr bwMode="auto">
            <a:xfrm>
              <a:off x="295" y="981"/>
              <a:ext cx="894" cy="908"/>
            </a:xfrm>
            <a:prstGeom prst="rect">
              <a:avLst/>
            </a:prstGeom>
            <a:noFill/>
          </p:spPr>
        </p:pic>
        <p:pic>
          <p:nvPicPr>
            <p:cNvPr id="351298" name="Picture 66" descr="Flea (Siphonaptera) - Ctenocephalides felis"/>
            <p:cNvPicPr>
              <a:picLocks noChangeAspect="1" noChangeArrowheads="1"/>
            </p:cNvPicPr>
            <p:nvPr/>
          </p:nvPicPr>
          <p:blipFill>
            <a:blip r:embed="rId7"/>
            <a:srcRect/>
            <a:stretch>
              <a:fillRect/>
            </a:stretch>
          </p:blipFill>
          <p:spPr bwMode="auto">
            <a:xfrm>
              <a:off x="567" y="2160"/>
              <a:ext cx="590" cy="533"/>
            </a:xfrm>
            <a:prstGeom prst="rect">
              <a:avLst/>
            </a:prstGeom>
            <a:noFill/>
          </p:spPr>
        </p:pic>
        <p:sp>
          <p:nvSpPr>
            <p:cNvPr id="351300" name="AutoShape 68"/>
            <p:cNvSpPr>
              <a:spLocks noChangeArrowheads="1"/>
            </p:cNvSpPr>
            <p:nvPr/>
          </p:nvSpPr>
          <p:spPr bwMode="auto">
            <a:xfrm rot="16200000">
              <a:off x="884" y="2976"/>
              <a:ext cx="188" cy="176"/>
            </a:xfrm>
            <a:prstGeom prst="rightArrow">
              <a:avLst>
                <a:gd name="adj1" fmla="val 50000"/>
                <a:gd name="adj2" fmla="val 26705"/>
              </a:avLst>
            </a:prstGeom>
            <a:solidFill>
              <a:srgbClr val="0000FF"/>
            </a:solidFill>
            <a:ln w="9525">
              <a:solidFill>
                <a:schemeClr val="tx1"/>
              </a:solidFill>
              <a:miter lim="800000"/>
              <a:headEnd/>
              <a:tailEnd/>
            </a:ln>
            <a:effectLst/>
          </p:spPr>
          <p:txBody>
            <a:bodyPr wrap="none" anchor="ctr"/>
            <a:lstStyle/>
            <a:p>
              <a:r>
                <a:rPr lang="cs-CZ"/>
                <a:t>    </a:t>
              </a:r>
            </a:p>
          </p:txBody>
        </p:sp>
        <p:sp>
          <p:nvSpPr>
            <p:cNvPr id="351301" name="Text Box 69"/>
            <p:cNvSpPr txBox="1">
              <a:spLocks noChangeArrowheads="1"/>
            </p:cNvSpPr>
            <p:nvPr/>
          </p:nvSpPr>
          <p:spPr bwMode="auto">
            <a:xfrm>
              <a:off x="522" y="2704"/>
              <a:ext cx="1043" cy="231"/>
            </a:xfrm>
            <a:prstGeom prst="rect">
              <a:avLst/>
            </a:prstGeom>
            <a:noFill/>
            <a:ln w="9525">
              <a:noFill/>
              <a:miter lim="800000"/>
              <a:headEnd/>
              <a:tailEnd/>
            </a:ln>
            <a:effectLst/>
          </p:spPr>
          <p:txBody>
            <a:bodyPr>
              <a:spAutoFit/>
            </a:bodyPr>
            <a:lstStyle/>
            <a:p>
              <a:pPr algn="l">
                <a:spcBef>
                  <a:spcPct val="50000"/>
                </a:spcBef>
              </a:pPr>
              <a:r>
                <a:rPr lang="cs-CZ" sz="1800" b="1" dirty="0" err="1" smtClean="0"/>
                <a:t>Cat</a:t>
              </a:r>
              <a:r>
                <a:rPr lang="cs-CZ" sz="1800" b="1" dirty="0" smtClean="0"/>
                <a:t> </a:t>
              </a:r>
              <a:r>
                <a:rPr lang="cs-CZ" sz="1800" b="1" dirty="0" err="1" smtClean="0"/>
                <a:t>flea</a:t>
              </a:r>
              <a:endParaRPr lang="cs-CZ" sz="1800" b="1" dirty="0"/>
            </a:p>
          </p:txBody>
        </p:sp>
        <p:sp>
          <p:nvSpPr>
            <p:cNvPr id="351302" name="AutoShape 70"/>
            <p:cNvSpPr>
              <a:spLocks noChangeArrowheads="1"/>
            </p:cNvSpPr>
            <p:nvPr/>
          </p:nvSpPr>
          <p:spPr bwMode="auto">
            <a:xfrm rot="16200000">
              <a:off x="833" y="1932"/>
              <a:ext cx="188" cy="176"/>
            </a:xfrm>
            <a:prstGeom prst="rightArrow">
              <a:avLst>
                <a:gd name="adj1" fmla="val 50000"/>
                <a:gd name="adj2" fmla="val 26705"/>
              </a:avLst>
            </a:prstGeom>
            <a:solidFill>
              <a:srgbClr val="0000FF"/>
            </a:solidFill>
            <a:ln w="9525">
              <a:solidFill>
                <a:schemeClr val="tx1"/>
              </a:solidFill>
              <a:miter lim="800000"/>
              <a:headEnd/>
              <a:tailEnd/>
            </a:ln>
            <a:effectLst/>
          </p:spPr>
          <p:txBody>
            <a:bodyPr wrap="none" anchor="ctr"/>
            <a:lstStyle/>
            <a:p>
              <a:r>
                <a:rPr lang="cs-CZ"/>
                <a:t>    </a:t>
              </a:r>
            </a:p>
          </p:txBody>
        </p:sp>
        <p:sp>
          <p:nvSpPr>
            <p:cNvPr id="351303" name="AutoShape 71"/>
            <p:cNvSpPr>
              <a:spLocks noChangeArrowheads="1"/>
            </p:cNvSpPr>
            <p:nvPr/>
          </p:nvSpPr>
          <p:spPr bwMode="auto">
            <a:xfrm rot="5400000">
              <a:off x="606" y="1939"/>
              <a:ext cx="188" cy="176"/>
            </a:xfrm>
            <a:prstGeom prst="rightArrow">
              <a:avLst>
                <a:gd name="adj1" fmla="val 50000"/>
                <a:gd name="adj2" fmla="val 26705"/>
              </a:avLst>
            </a:prstGeom>
            <a:solidFill>
              <a:srgbClr val="0000FF"/>
            </a:solidFill>
            <a:ln w="9525">
              <a:solidFill>
                <a:schemeClr val="tx1"/>
              </a:solidFill>
              <a:miter lim="800000"/>
              <a:headEnd/>
              <a:tailEnd/>
            </a:ln>
            <a:effectLst/>
          </p:spPr>
          <p:txBody>
            <a:bodyPr wrap="none" anchor="ctr"/>
            <a:lstStyle/>
            <a:p>
              <a:r>
                <a:rPr lang="cs-CZ"/>
                <a:t>    </a:t>
              </a:r>
            </a:p>
          </p:txBody>
        </p:sp>
        <p:sp>
          <p:nvSpPr>
            <p:cNvPr id="351304" name="AutoShape 72"/>
            <p:cNvSpPr>
              <a:spLocks noChangeArrowheads="1"/>
            </p:cNvSpPr>
            <p:nvPr/>
          </p:nvSpPr>
          <p:spPr bwMode="auto">
            <a:xfrm rot="5400000">
              <a:off x="651" y="2982"/>
              <a:ext cx="188" cy="176"/>
            </a:xfrm>
            <a:prstGeom prst="rightArrow">
              <a:avLst>
                <a:gd name="adj1" fmla="val 50000"/>
                <a:gd name="adj2" fmla="val 26705"/>
              </a:avLst>
            </a:prstGeom>
            <a:solidFill>
              <a:srgbClr val="0000FF"/>
            </a:solidFill>
            <a:ln w="9525">
              <a:solidFill>
                <a:schemeClr val="tx1"/>
              </a:solidFill>
              <a:miter lim="800000"/>
              <a:headEnd/>
              <a:tailEnd/>
            </a:ln>
            <a:effectLst/>
          </p:spPr>
          <p:txBody>
            <a:bodyPr wrap="none" anchor="ctr"/>
            <a:lstStyle/>
            <a:p>
              <a:r>
                <a:rPr lang="cs-CZ"/>
                <a:t>    </a:t>
              </a:r>
            </a:p>
          </p:txBody>
        </p:sp>
        <p:sp>
          <p:nvSpPr>
            <p:cNvPr id="351308" name="Rectangle 76"/>
            <p:cNvSpPr>
              <a:spLocks noChangeArrowheads="1"/>
            </p:cNvSpPr>
            <p:nvPr/>
          </p:nvSpPr>
          <p:spPr bwMode="auto">
            <a:xfrm>
              <a:off x="1338" y="912"/>
              <a:ext cx="1377" cy="341"/>
            </a:xfrm>
            <a:prstGeom prst="rect">
              <a:avLst/>
            </a:prstGeom>
            <a:solidFill>
              <a:schemeClr val="bg1"/>
            </a:solidFill>
            <a:ln w="22225">
              <a:solidFill>
                <a:schemeClr val="tx1"/>
              </a:solidFill>
              <a:miter lim="800000"/>
              <a:headEnd/>
              <a:tailEnd/>
            </a:ln>
            <a:effectLst/>
          </p:spPr>
          <p:txBody>
            <a:bodyPr wrap="none">
              <a:spAutoFit/>
            </a:bodyPr>
            <a:lstStyle/>
            <a:p>
              <a:pPr algn="l"/>
              <a:r>
                <a:rPr lang="cs-CZ" sz="2800" b="1" i="1"/>
                <a:t>B. henselae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1314"/>
                                        </p:tgtEl>
                                        <p:attrNameLst>
                                          <p:attrName>style.visibility</p:attrName>
                                        </p:attrNameLst>
                                      </p:cBhvr>
                                      <p:to>
                                        <p:strVal val="visible"/>
                                      </p:to>
                                    </p:set>
                                    <p:anim calcmode="lin" valueType="num">
                                      <p:cBhvr additive="base">
                                        <p:cTn id="7" dur="500" fill="hold"/>
                                        <p:tgtEl>
                                          <p:spTgt spid="351314"/>
                                        </p:tgtEl>
                                        <p:attrNameLst>
                                          <p:attrName>ppt_x</p:attrName>
                                        </p:attrNameLst>
                                      </p:cBhvr>
                                      <p:tavLst>
                                        <p:tav tm="0">
                                          <p:val>
                                            <p:strVal val="0-#ppt_w/2"/>
                                          </p:val>
                                        </p:tav>
                                        <p:tav tm="100000">
                                          <p:val>
                                            <p:strVal val="#ppt_x"/>
                                          </p:val>
                                        </p:tav>
                                      </p:tavLst>
                                    </p:anim>
                                    <p:anim calcmode="lin" valueType="num">
                                      <p:cBhvr additive="base">
                                        <p:cTn id="8" dur="500" fill="hold"/>
                                        <p:tgtEl>
                                          <p:spTgt spid="351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51313"/>
                                        </p:tgtEl>
                                        <p:attrNameLst>
                                          <p:attrName>style.visibility</p:attrName>
                                        </p:attrNameLst>
                                      </p:cBhvr>
                                      <p:to>
                                        <p:strVal val="visible"/>
                                      </p:to>
                                    </p:set>
                                    <p:anim calcmode="lin" valueType="num">
                                      <p:cBhvr additive="base">
                                        <p:cTn id="13" dur="500" fill="hold"/>
                                        <p:tgtEl>
                                          <p:spTgt spid="351313"/>
                                        </p:tgtEl>
                                        <p:attrNameLst>
                                          <p:attrName>ppt_x</p:attrName>
                                        </p:attrNameLst>
                                      </p:cBhvr>
                                      <p:tavLst>
                                        <p:tav tm="0">
                                          <p:val>
                                            <p:strVal val="1+#ppt_w/2"/>
                                          </p:val>
                                        </p:tav>
                                        <p:tav tm="100000">
                                          <p:val>
                                            <p:strVal val="#ppt_x"/>
                                          </p:val>
                                        </p:tav>
                                      </p:tavLst>
                                    </p:anim>
                                    <p:anim calcmode="lin" valueType="num">
                                      <p:cBhvr additive="base">
                                        <p:cTn id="14" dur="500" fill="hold"/>
                                        <p:tgtEl>
                                          <p:spTgt spid="3513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51312"/>
                                        </p:tgtEl>
                                        <p:attrNameLst>
                                          <p:attrName>style.visibility</p:attrName>
                                        </p:attrNameLst>
                                      </p:cBhvr>
                                      <p:to>
                                        <p:strVal val="visible"/>
                                      </p:to>
                                    </p:set>
                                    <p:anim calcmode="lin" valueType="num">
                                      <p:cBhvr additive="base">
                                        <p:cTn id="19" dur="500" fill="hold"/>
                                        <p:tgtEl>
                                          <p:spTgt spid="351312"/>
                                        </p:tgtEl>
                                        <p:attrNameLst>
                                          <p:attrName>ppt_x</p:attrName>
                                        </p:attrNameLst>
                                      </p:cBhvr>
                                      <p:tavLst>
                                        <p:tav tm="0">
                                          <p:val>
                                            <p:strVal val="1+#ppt_w/2"/>
                                          </p:val>
                                        </p:tav>
                                        <p:tav tm="100000">
                                          <p:val>
                                            <p:strVal val="#ppt_x"/>
                                          </p:val>
                                        </p:tav>
                                      </p:tavLst>
                                    </p:anim>
                                    <p:anim calcmode="lin" valueType="num">
                                      <p:cBhvr additive="base">
                                        <p:cTn id="20" dur="500" fill="hold"/>
                                        <p:tgtEl>
                                          <p:spTgt spid="3513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142875" y="260350"/>
            <a:ext cx="8893175" cy="58477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Rickettsial</a:t>
            </a:r>
            <a:r>
              <a:rPr lang="cs-CZ" sz="3200" b="1" dirty="0" smtClean="0"/>
              <a:t> and </a:t>
            </a:r>
            <a:r>
              <a:rPr lang="cs-CZ" sz="3200" b="1" dirty="0" err="1" smtClean="0"/>
              <a:t>related</a:t>
            </a:r>
            <a:r>
              <a:rPr lang="cs-CZ" sz="3200" b="1" dirty="0" smtClean="0"/>
              <a:t> </a:t>
            </a:r>
            <a:r>
              <a:rPr lang="cs-CZ" sz="3200" b="1" err="1" smtClean="0"/>
              <a:t>organisms</a:t>
            </a:r>
            <a:r>
              <a:rPr lang="cs-CZ" sz="3200" b="1" smtClean="0"/>
              <a:t> -taxonomy</a:t>
            </a:r>
            <a:endParaRPr lang="cs-CZ" sz="3200" dirty="0"/>
          </a:p>
        </p:txBody>
      </p:sp>
      <p:sp>
        <p:nvSpPr>
          <p:cNvPr id="585731" name="Text Box 3"/>
          <p:cNvSpPr txBox="1">
            <a:spLocks noChangeArrowheads="1"/>
          </p:cNvSpPr>
          <p:nvPr/>
        </p:nvSpPr>
        <p:spPr bwMode="auto">
          <a:xfrm>
            <a:off x="142875" y="981075"/>
            <a:ext cx="8893175" cy="5262979"/>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buFont typeface="Symbol" pitchFamily="18" charset="2"/>
              <a:buChar char="·"/>
            </a:pPr>
            <a:r>
              <a:rPr lang="cs-CZ" sz="2400" b="1" dirty="0"/>
              <a:t> </a:t>
            </a:r>
            <a:r>
              <a:rPr lang="cs-CZ" sz="2400" b="1" dirty="0" err="1" smtClean="0"/>
              <a:t>phylum</a:t>
            </a:r>
            <a:r>
              <a:rPr lang="cs-CZ" sz="2400" b="1" dirty="0" smtClean="0"/>
              <a:t> </a:t>
            </a:r>
            <a:r>
              <a:rPr lang="cs-CZ" sz="2400" b="1" dirty="0"/>
              <a:t>PROTEOBACTERIA</a:t>
            </a:r>
          </a:p>
          <a:p>
            <a:pPr algn="l">
              <a:spcBef>
                <a:spcPct val="50000"/>
              </a:spcBef>
              <a:buFont typeface="Symbol" pitchFamily="18" charset="2"/>
              <a:buChar char="·"/>
            </a:pPr>
            <a:r>
              <a:rPr lang="cs-CZ" sz="2400" b="1" dirty="0"/>
              <a:t> </a:t>
            </a:r>
            <a:r>
              <a:rPr lang="cs-CZ" sz="2400" b="1" dirty="0" err="1" smtClean="0"/>
              <a:t>class</a:t>
            </a:r>
            <a:r>
              <a:rPr lang="cs-CZ" sz="2400" b="1" dirty="0" smtClean="0"/>
              <a:t> </a:t>
            </a:r>
            <a:r>
              <a:rPr lang="cs-CZ" sz="2400" b="1" dirty="0" err="1" smtClean="0"/>
              <a:t>Alphap</a:t>
            </a:r>
            <a:r>
              <a:rPr lang="cs-CZ" sz="2400" b="1" dirty="0" err="1" smtClean="0">
                <a:cs typeface="Arial" pitchFamily="34" charset="0"/>
              </a:rPr>
              <a:t>roteobacteria</a:t>
            </a:r>
            <a:r>
              <a:rPr lang="cs-CZ" sz="2400" dirty="0" smtClean="0"/>
              <a:t> </a:t>
            </a:r>
            <a:endParaRPr lang="cs-CZ" sz="2400" dirty="0"/>
          </a:p>
          <a:p>
            <a:pPr algn="l">
              <a:spcBef>
                <a:spcPct val="50000"/>
              </a:spcBef>
              <a:buFont typeface="Symbol" pitchFamily="18" charset="2"/>
              <a:buChar char="·"/>
            </a:pPr>
            <a:r>
              <a:rPr lang="cs-CZ" sz="2400" dirty="0"/>
              <a:t> </a:t>
            </a:r>
            <a:r>
              <a:rPr lang="cs-CZ" sz="2400" dirty="0" err="1" smtClean="0"/>
              <a:t>order</a:t>
            </a:r>
            <a:r>
              <a:rPr lang="cs-CZ" sz="2400" dirty="0" smtClean="0"/>
              <a:t> </a:t>
            </a:r>
            <a:r>
              <a:rPr lang="cs-CZ" sz="2400" dirty="0" err="1" smtClean="0"/>
              <a:t>Rickettsiales</a:t>
            </a:r>
            <a:r>
              <a:rPr lang="cs-CZ" sz="2400" dirty="0" smtClean="0"/>
              <a:t> </a:t>
            </a:r>
            <a:endParaRPr lang="cs-CZ" sz="2400" dirty="0"/>
          </a:p>
          <a:p>
            <a:pPr algn="l">
              <a:spcBef>
                <a:spcPct val="50000"/>
              </a:spcBef>
              <a:buFontTx/>
              <a:buChar char="-"/>
            </a:pPr>
            <a:r>
              <a:rPr lang="cs-CZ" sz="2400" dirty="0"/>
              <a:t> </a:t>
            </a:r>
            <a:r>
              <a:rPr lang="cs-CZ" sz="2400" dirty="0" err="1" smtClean="0"/>
              <a:t>family</a:t>
            </a:r>
            <a:r>
              <a:rPr lang="cs-CZ" sz="2400" dirty="0" smtClean="0"/>
              <a:t> </a:t>
            </a:r>
            <a:r>
              <a:rPr lang="cs-CZ" sz="2400" dirty="0" err="1"/>
              <a:t>Rickettsiaceae</a:t>
            </a:r>
            <a:r>
              <a:rPr lang="cs-CZ" sz="2400" dirty="0"/>
              <a:t> – </a:t>
            </a:r>
            <a:r>
              <a:rPr lang="cs-CZ" sz="2400" dirty="0" err="1" smtClean="0"/>
              <a:t>genera</a:t>
            </a:r>
            <a:r>
              <a:rPr lang="cs-CZ" sz="2400" dirty="0" smtClean="0"/>
              <a:t> </a:t>
            </a:r>
            <a:r>
              <a:rPr lang="cs-CZ" sz="2400" dirty="0" err="1"/>
              <a:t>Rickettsia</a:t>
            </a:r>
            <a:r>
              <a:rPr lang="cs-CZ" sz="2400"/>
              <a:t>, </a:t>
            </a:r>
            <a:r>
              <a:rPr lang="cs-CZ" sz="2400" smtClean="0"/>
              <a:t>Orientia</a:t>
            </a:r>
            <a:endParaRPr lang="cs-CZ" sz="2400" dirty="0"/>
          </a:p>
          <a:p>
            <a:pPr algn="l">
              <a:spcBef>
                <a:spcPct val="50000"/>
              </a:spcBef>
              <a:buFontTx/>
              <a:buChar char="-"/>
            </a:pPr>
            <a:r>
              <a:rPr lang="cs-CZ" sz="2400" dirty="0"/>
              <a:t> </a:t>
            </a:r>
            <a:r>
              <a:rPr lang="cs-CZ" sz="2400" dirty="0" err="1" smtClean="0"/>
              <a:t>family</a:t>
            </a:r>
            <a:r>
              <a:rPr lang="cs-CZ" sz="2400" dirty="0" smtClean="0"/>
              <a:t> </a:t>
            </a:r>
            <a:r>
              <a:rPr lang="cs-CZ" sz="2400" dirty="0" err="1"/>
              <a:t>Anaplasmataceae</a:t>
            </a:r>
            <a:r>
              <a:rPr lang="cs-CZ" sz="2400" dirty="0"/>
              <a:t> – </a:t>
            </a:r>
            <a:r>
              <a:rPr lang="cs-CZ" sz="2400" dirty="0" err="1" smtClean="0"/>
              <a:t>genera</a:t>
            </a:r>
            <a:r>
              <a:rPr lang="cs-CZ" sz="2400" dirty="0" smtClean="0"/>
              <a:t> </a:t>
            </a:r>
            <a:r>
              <a:rPr lang="cs-CZ" sz="2400" dirty="0" err="1" smtClean="0"/>
              <a:t>Anaplasma</a:t>
            </a:r>
            <a:r>
              <a:rPr lang="cs-CZ" sz="2400" dirty="0"/>
              <a:t>, </a:t>
            </a:r>
            <a:r>
              <a:rPr lang="cs-CZ" sz="2400" dirty="0" err="1"/>
              <a:t>Ehrlichia</a:t>
            </a:r>
            <a:r>
              <a:rPr lang="cs-CZ" sz="2400" dirty="0"/>
              <a:t>, </a:t>
            </a:r>
            <a:r>
              <a:rPr lang="cs-CZ" sz="2400" dirty="0" err="1"/>
              <a:t>Neorickettsia</a:t>
            </a:r>
            <a:endParaRPr lang="cs-CZ" sz="2400" dirty="0"/>
          </a:p>
          <a:p>
            <a:pPr algn="l">
              <a:spcBef>
                <a:spcPct val="50000"/>
              </a:spcBef>
              <a:buFont typeface="Symbol" pitchFamily="18" charset="2"/>
              <a:buChar char="·"/>
            </a:pPr>
            <a:r>
              <a:rPr lang="cs-CZ" sz="2400" dirty="0"/>
              <a:t> </a:t>
            </a:r>
            <a:r>
              <a:rPr lang="cs-CZ" sz="2400" dirty="0" err="1" smtClean="0"/>
              <a:t>order</a:t>
            </a:r>
            <a:r>
              <a:rPr lang="cs-CZ" sz="2400" dirty="0" smtClean="0"/>
              <a:t> </a:t>
            </a:r>
            <a:r>
              <a:rPr lang="cs-CZ" sz="2400" dirty="0" err="1"/>
              <a:t>Rhizobiales</a:t>
            </a:r>
            <a:endParaRPr lang="cs-CZ" sz="2400" dirty="0"/>
          </a:p>
          <a:p>
            <a:pPr algn="l">
              <a:spcBef>
                <a:spcPct val="50000"/>
              </a:spcBef>
            </a:pPr>
            <a:r>
              <a:rPr lang="cs-CZ" sz="2400" dirty="0"/>
              <a:t>- </a:t>
            </a:r>
            <a:r>
              <a:rPr lang="cs-CZ" sz="2400" dirty="0" err="1" smtClean="0"/>
              <a:t>family</a:t>
            </a:r>
            <a:r>
              <a:rPr lang="cs-CZ" sz="2400" dirty="0" smtClean="0"/>
              <a:t> </a:t>
            </a:r>
            <a:r>
              <a:rPr lang="cs-CZ" sz="2400" dirty="0" err="1"/>
              <a:t>Bartonellaceae</a:t>
            </a:r>
            <a:r>
              <a:rPr lang="cs-CZ" sz="2400" dirty="0"/>
              <a:t> – </a:t>
            </a:r>
            <a:r>
              <a:rPr lang="cs-CZ" sz="2400" dirty="0" smtClean="0"/>
              <a:t>genus </a:t>
            </a:r>
            <a:r>
              <a:rPr lang="cs-CZ" sz="2400" dirty="0" err="1" smtClean="0"/>
              <a:t>Bartonella</a:t>
            </a:r>
            <a:endParaRPr lang="cs-CZ" sz="2400" dirty="0"/>
          </a:p>
          <a:p>
            <a:pPr algn="l">
              <a:spcBef>
                <a:spcPct val="50000"/>
              </a:spcBef>
              <a:buFont typeface="Symbol" pitchFamily="18" charset="2"/>
              <a:buChar char="·"/>
            </a:pPr>
            <a:r>
              <a:rPr lang="cs-CZ" sz="2400" dirty="0"/>
              <a:t> </a:t>
            </a:r>
            <a:r>
              <a:rPr lang="cs-CZ" sz="2400" b="1" dirty="0" err="1" smtClean="0"/>
              <a:t>class</a:t>
            </a:r>
            <a:r>
              <a:rPr lang="cs-CZ" sz="2400" b="1" dirty="0" smtClean="0"/>
              <a:t> </a:t>
            </a:r>
            <a:r>
              <a:rPr lang="cs-CZ" sz="2400" b="1" dirty="0" err="1" smtClean="0"/>
              <a:t>Gammaproteobacteria</a:t>
            </a:r>
            <a:endParaRPr lang="cs-CZ" sz="2400" b="1" dirty="0"/>
          </a:p>
          <a:p>
            <a:pPr algn="l">
              <a:spcBef>
                <a:spcPct val="50000"/>
              </a:spcBef>
              <a:buFont typeface="Symbol" pitchFamily="18" charset="2"/>
              <a:buNone/>
            </a:pPr>
            <a:r>
              <a:rPr lang="cs-CZ" sz="2400" dirty="0" smtClean="0"/>
              <a:t>- </a:t>
            </a:r>
            <a:r>
              <a:rPr lang="cs-CZ" sz="2400" dirty="0" err="1" smtClean="0"/>
              <a:t>family</a:t>
            </a:r>
            <a:r>
              <a:rPr lang="cs-CZ" sz="2400" dirty="0" smtClean="0"/>
              <a:t> </a:t>
            </a:r>
            <a:r>
              <a:rPr lang="cs-CZ" sz="2400" dirty="0" err="1"/>
              <a:t>Coxiellaceae</a:t>
            </a:r>
            <a:r>
              <a:rPr lang="cs-CZ" sz="2400" dirty="0"/>
              <a:t> – </a:t>
            </a:r>
            <a:r>
              <a:rPr lang="cs-CZ" sz="2400" dirty="0" smtClean="0"/>
              <a:t>genus </a:t>
            </a:r>
            <a:r>
              <a:rPr lang="cs-CZ" sz="2400" dirty="0" err="1"/>
              <a:t>Coxiella</a:t>
            </a:r>
            <a:endParaRPr lang="cs-CZ"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Rectangle 3"/>
          <p:cNvSpPr>
            <a:spLocks noChangeArrowheads="1"/>
          </p:cNvSpPr>
          <p:nvPr/>
        </p:nvSpPr>
        <p:spPr bwMode="auto">
          <a:xfrm>
            <a:off x="107825" y="276266"/>
            <a:ext cx="8856663" cy="473976"/>
          </a:xfrm>
          <a:prstGeom prst="rect">
            <a:avLst/>
          </a:prstGeom>
          <a:solidFill>
            <a:schemeClr val="bg1"/>
          </a:solidFill>
          <a:ln w="9525">
            <a:solidFill>
              <a:schemeClr val="tx1"/>
            </a:solidFill>
            <a:miter lim="800000"/>
            <a:headEnd/>
            <a:tailEnd/>
          </a:ln>
          <a:effectLst/>
        </p:spPr>
        <p:txBody>
          <a:bodyPr>
            <a:spAutoFit/>
          </a:bodyPr>
          <a:lstStyle/>
          <a:p>
            <a:pPr>
              <a:lnSpc>
                <a:spcPct val="80000"/>
              </a:lnSpc>
              <a:spcBef>
                <a:spcPct val="20000"/>
              </a:spcBef>
            </a:pPr>
            <a:r>
              <a:rPr lang="cs-CZ" sz="3100" b="1" dirty="0" err="1" smtClean="0"/>
              <a:t>Symptoms</a:t>
            </a:r>
            <a:r>
              <a:rPr lang="cs-CZ" sz="3100" b="1" dirty="0" smtClean="0"/>
              <a:t> and </a:t>
            </a:r>
            <a:r>
              <a:rPr lang="cs-CZ" sz="3100" b="1" dirty="0" err="1" smtClean="0"/>
              <a:t>pathology</a:t>
            </a:r>
            <a:endParaRPr lang="el-GR" sz="3100" b="1" dirty="0"/>
          </a:p>
        </p:txBody>
      </p:sp>
      <p:grpSp>
        <p:nvGrpSpPr>
          <p:cNvPr id="488486" name="Group 38"/>
          <p:cNvGrpSpPr>
            <a:grpSpLocks/>
          </p:cNvGrpSpPr>
          <p:nvPr/>
        </p:nvGrpSpPr>
        <p:grpSpPr bwMode="auto">
          <a:xfrm>
            <a:off x="323850" y="1328738"/>
            <a:ext cx="8497888" cy="4860926"/>
            <a:chOff x="204" y="837"/>
            <a:chExt cx="5353" cy="3062"/>
          </a:xfrm>
        </p:grpSpPr>
        <p:sp>
          <p:nvSpPr>
            <p:cNvPr id="488454" name="Text Box 6"/>
            <p:cNvSpPr txBox="1">
              <a:spLocks noChangeArrowheads="1"/>
            </p:cNvSpPr>
            <p:nvPr/>
          </p:nvSpPr>
          <p:spPr bwMode="auto">
            <a:xfrm>
              <a:off x="1928" y="2561"/>
              <a:ext cx="1724" cy="1241"/>
            </a:xfrm>
            <a:prstGeom prst="rect">
              <a:avLst/>
            </a:prstGeom>
            <a:noFill/>
            <a:ln w="9525">
              <a:noFill/>
              <a:miter lim="800000"/>
              <a:headEnd/>
              <a:tailEnd/>
            </a:ln>
            <a:effectLst/>
          </p:spPr>
          <p:txBody>
            <a:bodyPr>
              <a:spAutoFit/>
            </a:bodyPr>
            <a:lstStyle/>
            <a:p>
              <a:pPr>
                <a:spcBef>
                  <a:spcPct val="50000"/>
                </a:spcBef>
              </a:pPr>
              <a:r>
                <a:rPr lang="cs-CZ" b="1" dirty="0"/>
                <a:t> </a:t>
              </a:r>
              <a:r>
                <a:rPr lang="cs-CZ" b="1" dirty="0" err="1"/>
                <a:t>Felinosis</a:t>
              </a:r>
              <a:r>
                <a:rPr lang="cs-CZ" b="1" dirty="0"/>
                <a:t>                           </a:t>
              </a:r>
              <a:r>
                <a:rPr lang="cs-CZ" b="1" dirty="0" err="1"/>
                <a:t>lymphadenitis</a:t>
              </a:r>
              <a:r>
                <a:rPr lang="cs-CZ" b="1" dirty="0"/>
                <a:t> </a:t>
              </a:r>
              <a:r>
                <a:rPr lang="cs-CZ" b="1" dirty="0" err="1" smtClean="0"/>
                <a:t>atrophicans</a:t>
              </a:r>
              <a:endParaRPr lang="cs-CZ" b="1" dirty="0" smtClean="0"/>
            </a:p>
            <a:p>
              <a:pPr>
                <a:spcBef>
                  <a:spcPct val="50000"/>
                </a:spcBef>
              </a:pPr>
              <a:r>
                <a:rPr lang="cs-CZ" dirty="0" smtClean="0"/>
                <a:t>Hematoxylin-</a:t>
              </a:r>
              <a:r>
                <a:rPr lang="cs-CZ" dirty="0" err="1" smtClean="0"/>
                <a:t>eosin</a:t>
              </a:r>
              <a:r>
                <a:rPr lang="cs-CZ" sz="800" b="1" dirty="0" smtClean="0"/>
                <a:t> </a:t>
              </a:r>
              <a:r>
                <a:rPr lang="cs-CZ" sz="1600" i="1" dirty="0"/>
                <a:t>Manfredi et al.                                          </a:t>
              </a:r>
              <a:r>
                <a:rPr lang="cs-CZ" sz="1600" i="1" dirty="0" err="1"/>
                <a:t>Braz</a:t>
              </a:r>
              <a:r>
                <a:rPr lang="cs-CZ" sz="1600" i="1" dirty="0"/>
                <a:t>. J. </a:t>
              </a:r>
              <a:r>
                <a:rPr lang="cs-CZ" sz="1600" i="1" dirty="0" err="1"/>
                <a:t>Inf</a:t>
              </a:r>
              <a:r>
                <a:rPr lang="cs-CZ" sz="1600" i="1" dirty="0"/>
                <a:t>. Dis., 2006</a:t>
              </a:r>
            </a:p>
          </p:txBody>
        </p:sp>
        <p:sp>
          <p:nvSpPr>
            <p:cNvPr id="488456" name="Text Box 8"/>
            <p:cNvSpPr txBox="1">
              <a:spLocks noChangeArrowheads="1"/>
            </p:cNvSpPr>
            <p:nvPr/>
          </p:nvSpPr>
          <p:spPr bwMode="auto">
            <a:xfrm>
              <a:off x="204" y="2561"/>
              <a:ext cx="1724" cy="1105"/>
            </a:xfrm>
            <a:prstGeom prst="rect">
              <a:avLst/>
            </a:prstGeom>
            <a:noFill/>
            <a:ln w="9525">
              <a:noFill/>
              <a:miter lim="800000"/>
              <a:headEnd/>
              <a:tailEnd/>
            </a:ln>
            <a:effectLst/>
          </p:spPr>
          <p:txBody>
            <a:bodyPr>
              <a:spAutoFit/>
            </a:bodyPr>
            <a:lstStyle/>
            <a:p>
              <a:pPr>
                <a:spcBef>
                  <a:spcPct val="50000"/>
                </a:spcBef>
              </a:pPr>
              <a:r>
                <a:rPr lang="cs-CZ" b="1" dirty="0" err="1" smtClean="0"/>
                <a:t>Felinosis</a:t>
              </a:r>
              <a:r>
                <a:rPr lang="cs-CZ" b="1" dirty="0" smtClean="0"/>
                <a:t>              </a:t>
              </a:r>
              <a:r>
                <a:rPr lang="cs-CZ" b="1" dirty="0" err="1" smtClean="0"/>
                <a:t>axillary</a:t>
              </a:r>
              <a:r>
                <a:rPr lang="cs-CZ" b="1" dirty="0" smtClean="0"/>
                <a:t> </a:t>
              </a:r>
              <a:r>
                <a:rPr lang="cs-CZ" b="1" dirty="0" err="1" smtClean="0"/>
                <a:t>lymphadenitis</a:t>
              </a:r>
              <a:r>
                <a:rPr lang="cs-CZ" b="1" dirty="0" smtClean="0"/>
                <a:t>         </a:t>
              </a:r>
              <a:r>
                <a:rPr lang="cs-CZ" sz="1600" i="1" dirty="0" err="1"/>
                <a:t>Fitzpatrick´s</a:t>
              </a:r>
              <a:r>
                <a:rPr lang="cs-CZ" sz="1600" i="1" dirty="0"/>
                <a:t> Dermatology  in General </a:t>
              </a:r>
              <a:r>
                <a:rPr lang="cs-CZ" sz="1600" i="1" dirty="0" err="1"/>
                <a:t>Medicine</a:t>
              </a:r>
              <a:r>
                <a:rPr lang="cs-CZ" sz="1600" i="1" dirty="0"/>
                <a:t>,        7th </a:t>
              </a:r>
              <a:r>
                <a:rPr lang="cs-CZ" sz="1600" i="1" dirty="0" err="1"/>
                <a:t>edition</a:t>
              </a:r>
              <a:r>
                <a:rPr lang="cs-CZ" sz="1600" i="1" dirty="0"/>
                <a:t>, 2007</a:t>
              </a:r>
            </a:p>
          </p:txBody>
        </p:sp>
        <p:sp>
          <p:nvSpPr>
            <p:cNvPr id="488468" name="Text Box 20"/>
            <p:cNvSpPr txBox="1">
              <a:spLocks noChangeArrowheads="1"/>
            </p:cNvSpPr>
            <p:nvPr/>
          </p:nvSpPr>
          <p:spPr bwMode="auto">
            <a:xfrm>
              <a:off x="3560" y="2561"/>
              <a:ext cx="1997" cy="1338"/>
            </a:xfrm>
            <a:prstGeom prst="rect">
              <a:avLst/>
            </a:prstGeom>
            <a:noFill/>
            <a:ln w="9525">
              <a:noFill/>
              <a:miter lim="800000"/>
              <a:headEnd/>
              <a:tailEnd/>
            </a:ln>
            <a:effectLst/>
          </p:spPr>
          <p:txBody>
            <a:bodyPr>
              <a:spAutoFit/>
            </a:bodyPr>
            <a:lstStyle/>
            <a:p>
              <a:pPr>
                <a:spcBef>
                  <a:spcPct val="50000"/>
                </a:spcBef>
              </a:pPr>
              <a:r>
                <a:rPr lang="cs-CZ" b="1" dirty="0" err="1" smtClean="0"/>
                <a:t>Endocarditis</a:t>
              </a:r>
              <a:r>
                <a:rPr lang="cs-CZ" b="1" dirty="0" smtClean="0"/>
                <a:t>            </a:t>
              </a:r>
              <a:r>
                <a:rPr lang="cs-CZ" b="1" dirty="0" err="1" smtClean="0"/>
                <a:t>valve</a:t>
              </a:r>
              <a:r>
                <a:rPr lang="cs-CZ" b="1" dirty="0" smtClean="0"/>
                <a:t>                               </a:t>
              </a:r>
              <a:r>
                <a:rPr lang="cs-CZ" b="1" dirty="0"/>
                <a:t>A. </a:t>
              </a:r>
              <a:r>
                <a:rPr lang="cs-CZ" b="1" dirty="0" err="1" smtClean="0"/>
                <a:t>calcification</a:t>
              </a:r>
              <a:r>
                <a:rPr lang="cs-CZ" b="1" dirty="0" smtClean="0"/>
                <a:t>                         </a:t>
              </a:r>
              <a:r>
                <a:rPr lang="cs-CZ" b="1" dirty="0"/>
                <a:t>B. </a:t>
              </a:r>
              <a:r>
                <a:rPr lang="cs-CZ" b="1" dirty="0" err="1" smtClean="0"/>
                <a:t>fibrotisation</a:t>
              </a:r>
              <a:r>
                <a:rPr lang="cs-CZ" dirty="0" smtClean="0"/>
                <a:t>          </a:t>
              </a:r>
              <a:r>
                <a:rPr lang="cs-CZ" dirty="0"/>
                <a:t>Modifikace hematoxylin                   </a:t>
              </a:r>
              <a:r>
                <a:rPr lang="cs-CZ" b="1" dirty="0"/>
                <a:t>           </a:t>
              </a:r>
              <a:r>
                <a:rPr lang="cs-CZ" sz="1600" i="1" dirty="0" err="1"/>
                <a:t>Lepidi</a:t>
              </a:r>
              <a:r>
                <a:rPr lang="cs-CZ" sz="1600" i="1" dirty="0"/>
                <a:t> et al., </a:t>
              </a:r>
              <a:r>
                <a:rPr lang="en-US" sz="1600" i="1" dirty="0"/>
                <a:t>Am</a:t>
              </a:r>
              <a:r>
                <a:rPr lang="cs-CZ" sz="1600" i="1" dirty="0"/>
                <a:t>.</a:t>
              </a:r>
              <a:r>
                <a:rPr lang="en-US" sz="1600" i="1" dirty="0"/>
                <a:t> J</a:t>
              </a:r>
              <a:r>
                <a:rPr lang="cs-CZ" sz="1600" i="1" dirty="0"/>
                <a:t>.</a:t>
              </a:r>
              <a:r>
                <a:rPr lang="en-US" sz="1600" i="1" dirty="0"/>
                <a:t> </a:t>
              </a:r>
              <a:r>
                <a:rPr lang="en-US" sz="1600" i="1" dirty="0" err="1"/>
                <a:t>Clin</a:t>
              </a:r>
              <a:r>
                <a:rPr lang="cs-CZ" sz="1600" i="1" dirty="0"/>
                <a:t>.</a:t>
              </a:r>
              <a:r>
                <a:rPr lang="en-US" sz="1600" i="1" dirty="0"/>
                <a:t> </a:t>
              </a:r>
              <a:r>
                <a:rPr lang="en-US" sz="1600" i="1" dirty="0" err="1"/>
                <a:t>Pathol</a:t>
              </a:r>
              <a:r>
                <a:rPr lang="cs-CZ" sz="1600" i="1" dirty="0"/>
                <a:t>., 2000</a:t>
              </a:r>
            </a:p>
          </p:txBody>
        </p:sp>
        <p:pic>
          <p:nvPicPr>
            <p:cNvPr id="488455" name="Picture 7"/>
            <p:cNvPicPr>
              <a:picLocks noChangeAspect="1" noChangeArrowheads="1"/>
            </p:cNvPicPr>
            <p:nvPr/>
          </p:nvPicPr>
          <p:blipFill>
            <a:blip r:embed="rId3"/>
            <a:srcRect/>
            <a:stretch>
              <a:fillRect/>
            </a:stretch>
          </p:blipFill>
          <p:spPr bwMode="auto">
            <a:xfrm>
              <a:off x="2155" y="837"/>
              <a:ext cx="1313" cy="1723"/>
            </a:xfrm>
            <a:prstGeom prst="rect">
              <a:avLst/>
            </a:prstGeom>
            <a:noFill/>
          </p:spPr>
        </p:pic>
        <p:pic>
          <p:nvPicPr>
            <p:cNvPr id="488467" name="Picture 19"/>
            <p:cNvPicPr>
              <a:picLocks noChangeAspect="1" noChangeArrowheads="1"/>
            </p:cNvPicPr>
            <p:nvPr/>
          </p:nvPicPr>
          <p:blipFill>
            <a:blip r:embed="rId4"/>
            <a:srcRect/>
            <a:stretch>
              <a:fillRect/>
            </a:stretch>
          </p:blipFill>
          <p:spPr bwMode="auto">
            <a:xfrm>
              <a:off x="3560" y="851"/>
              <a:ext cx="1951" cy="1694"/>
            </a:xfrm>
            <a:prstGeom prst="rect">
              <a:avLst/>
            </a:prstGeom>
            <a:noFill/>
            <a:ln w="9525">
              <a:noFill/>
              <a:miter lim="800000"/>
              <a:headEnd/>
              <a:tailEnd/>
            </a:ln>
            <a:effectLst/>
          </p:spPr>
        </p:pic>
        <p:sp>
          <p:nvSpPr>
            <p:cNvPr id="488473" name="Text Box 25"/>
            <p:cNvSpPr txBox="1">
              <a:spLocks noChangeArrowheads="1"/>
            </p:cNvSpPr>
            <p:nvPr/>
          </p:nvSpPr>
          <p:spPr bwMode="auto">
            <a:xfrm>
              <a:off x="4377" y="2205"/>
              <a:ext cx="227" cy="327"/>
            </a:xfrm>
            <a:prstGeom prst="rect">
              <a:avLst/>
            </a:prstGeom>
            <a:solidFill>
              <a:schemeClr val="bg1"/>
            </a:solidFill>
            <a:ln w="9525">
              <a:noFill/>
              <a:miter lim="800000"/>
              <a:headEnd/>
              <a:tailEnd/>
            </a:ln>
            <a:effectLst/>
          </p:spPr>
          <p:txBody>
            <a:bodyPr>
              <a:spAutoFit/>
            </a:bodyPr>
            <a:lstStyle/>
            <a:p>
              <a:pPr algn="l">
                <a:spcBef>
                  <a:spcPct val="50000"/>
                </a:spcBef>
              </a:pPr>
              <a:r>
                <a:rPr lang="cs-CZ" sz="2800" b="1"/>
                <a:t>A</a:t>
              </a:r>
            </a:p>
          </p:txBody>
        </p:sp>
        <p:sp>
          <p:nvSpPr>
            <p:cNvPr id="488474" name="Text Box 26"/>
            <p:cNvSpPr txBox="1">
              <a:spLocks noChangeArrowheads="1"/>
            </p:cNvSpPr>
            <p:nvPr/>
          </p:nvSpPr>
          <p:spPr bwMode="auto">
            <a:xfrm>
              <a:off x="3969" y="2060"/>
              <a:ext cx="227" cy="327"/>
            </a:xfrm>
            <a:prstGeom prst="rect">
              <a:avLst/>
            </a:prstGeom>
            <a:solidFill>
              <a:schemeClr val="bg1"/>
            </a:solidFill>
            <a:ln w="9525">
              <a:noFill/>
              <a:miter lim="800000"/>
              <a:headEnd/>
              <a:tailEnd/>
            </a:ln>
            <a:effectLst/>
          </p:spPr>
          <p:txBody>
            <a:bodyPr>
              <a:spAutoFit/>
            </a:bodyPr>
            <a:lstStyle/>
            <a:p>
              <a:pPr algn="l">
                <a:spcBef>
                  <a:spcPct val="50000"/>
                </a:spcBef>
              </a:pPr>
              <a:r>
                <a:rPr lang="cs-CZ" sz="2800" b="1"/>
                <a:t>B</a:t>
              </a:r>
            </a:p>
          </p:txBody>
        </p:sp>
        <p:sp>
          <p:nvSpPr>
            <p:cNvPr id="488476" name="AutoShape 28"/>
            <p:cNvSpPr>
              <a:spLocks noChangeArrowheads="1"/>
            </p:cNvSpPr>
            <p:nvPr/>
          </p:nvSpPr>
          <p:spPr bwMode="auto">
            <a:xfrm rot="9847283" flipH="1" flipV="1">
              <a:off x="4649" y="2205"/>
              <a:ext cx="453" cy="136"/>
            </a:xfrm>
            <a:prstGeom prst="rightArrow">
              <a:avLst>
                <a:gd name="adj1" fmla="val 50000"/>
                <a:gd name="adj2" fmla="val 83272"/>
              </a:avLst>
            </a:prstGeom>
            <a:solidFill>
              <a:srgbClr val="0000FF"/>
            </a:solidFill>
            <a:ln w="9525">
              <a:solidFill>
                <a:schemeClr val="tx1"/>
              </a:solidFill>
              <a:miter lim="800000"/>
              <a:headEnd/>
              <a:tailEnd/>
            </a:ln>
            <a:effectLst/>
          </p:spPr>
          <p:txBody>
            <a:bodyPr wrap="none" anchor="ctr"/>
            <a:lstStyle/>
            <a:p>
              <a:endParaRPr lang="cs-CZ"/>
            </a:p>
          </p:txBody>
        </p:sp>
        <p:sp>
          <p:nvSpPr>
            <p:cNvPr id="488480" name="AutoShape 32"/>
            <p:cNvSpPr>
              <a:spLocks noChangeArrowheads="1"/>
            </p:cNvSpPr>
            <p:nvPr/>
          </p:nvSpPr>
          <p:spPr bwMode="auto">
            <a:xfrm rot="9279994" flipH="1" flipV="1">
              <a:off x="4241" y="2024"/>
              <a:ext cx="408" cy="136"/>
            </a:xfrm>
            <a:prstGeom prst="rightArrow">
              <a:avLst>
                <a:gd name="adj1" fmla="val 50000"/>
                <a:gd name="adj2" fmla="val 75000"/>
              </a:avLst>
            </a:prstGeom>
            <a:solidFill>
              <a:srgbClr val="0000FF"/>
            </a:solidFill>
            <a:ln w="9525">
              <a:solidFill>
                <a:schemeClr val="tx1"/>
              </a:solidFill>
              <a:miter lim="800000"/>
              <a:headEnd/>
              <a:tailEnd/>
            </a:ln>
            <a:effectLst/>
          </p:spPr>
          <p:txBody>
            <a:bodyPr wrap="none" anchor="ctr"/>
            <a:lstStyle/>
            <a:p>
              <a:endParaRPr lang="cs-CZ"/>
            </a:p>
          </p:txBody>
        </p:sp>
        <p:pic>
          <p:nvPicPr>
            <p:cNvPr id="488483" name="Picture 35"/>
            <p:cNvPicPr>
              <a:picLocks noChangeAspect="1" noChangeArrowheads="1"/>
            </p:cNvPicPr>
            <p:nvPr/>
          </p:nvPicPr>
          <p:blipFill>
            <a:blip r:embed="rId5"/>
            <a:srcRect/>
            <a:stretch>
              <a:fillRect/>
            </a:stretch>
          </p:blipFill>
          <p:spPr bwMode="auto">
            <a:xfrm>
              <a:off x="204" y="850"/>
              <a:ext cx="1669" cy="1673"/>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0" y="549275"/>
            <a:ext cx="9144000" cy="633413"/>
          </a:xfrm>
        </p:spPr>
        <p:txBody>
          <a:bodyPr/>
          <a:lstStyle/>
          <a:p>
            <a:r>
              <a:rPr lang="cs-CZ" sz="3200" b="1" dirty="0" smtClean="0">
                <a:solidFill>
                  <a:srgbClr val="66FF33"/>
                </a:solidFill>
              </a:rPr>
              <a:t>Cell </a:t>
            </a:r>
            <a:r>
              <a:rPr lang="cs-CZ" sz="3200" b="1" dirty="0" err="1" smtClean="0">
                <a:solidFill>
                  <a:srgbClr val="66FF33"/>
                </a:solidFill>
              </a:rPr>
              <a:t>cycle</a:t>
            </a:r>
            <a:r>
              <a:rPr lang="cs-CZ" sz="3200" b="1" dirty="0" smtClean="0">
                <a:solidFill>
                  <a:srgbClr val="66FF33"/>
                </a:solidFill>
              </a:rPr>
              <a:t> </a:t>
            </a:r>
            <a:r>
              <a:rPr lang="cs-CZ" sz="3200" b="1" dirty="0" err="1" smtClean="0">
                <a:solidFill>
                  <a:srgbClr val="66FF33"/>
                </a:solidFill>
              </a:rPr>
              <a:t>of</a:t>
            </a:r>
            <a:r>
              <a:rPr lang="cs-CZ" sz="3200" b="1" dirty="0" smtClean="0">
                <a:solidFill>
                  <a:srgbClr val="66FF33"/>
                </a:solidFill>
              </a:rPr>
              <a:t> </a:t>
            </a:r>
            <a:r>
              <a:rPr lang="cs-CZ" sz="3200" b="1" i="1" dirty="0" err="1" smtClean="0">
                <a:solidFill>
                  <a:srgbClr val="66FF33"/>
                </a:solidFill>
              </a:rPr>
              <a:t>Anaplasma</a:t>
            </a:r>
            <a:r>
              <a:rPr lang="cs-CZ" sz="3200" b="1" i="1" dirty="0" smtClean="0">
                <a:solidFill>
                  <a:srgbClr val="66FF33"/>
                </a:solidFill>
              </a:rPr>
              <a:t> </a:t>
            </a:r>
            <a:r>
              <a:rPr lang="cs-CZ" sz="3200" b="1" i="1" dirty="0" err="1" smtClean="0">
                <a:solidFill>
                  <a:srgbClr val="66FF33"/>
                </a:solidFill>
              </a:rPr>
              <a:t>phagocytophilum</a:t>
            </a:r>
            <a:r>
              <a:rPr lang="cs-CZ" sz="3200" dirty="0" smtClean="0">
                <a:solidFill>
                  <a:srgbClr val="66FF33"/>
                </a:solidFill>
              </a:rPr>
              <a:t> </a:t>
            </a:r>
            <a:r>
              <a:rPr lang="cs-CZ" sz="3200" dirty="0">
                <a:solidFill>
                  <a:srgbClr val="66FF33"/>
                </a:solidFill>
              </a:rPr>
              <a:t/>
            </a:r>
            <a:br>
              <a:rPr lang="cs-CZ" sz="3200" dirty="0">
                <a:solidFill>
                  <a:srgbClr val="66FF33"/>
                </a:solidFill>
              </a:rPr>
            </a:br>
            <a:endParaRPr lang="cs-CZ" sz="3200" dirty="0">
              <a:solidFill>
                <a:srgbClr val="66FF33"/>
              </a:solidFill>
            </a:endParaRPr>
          </a:p>
        </p:txBody>
      </p:sp>
      <p:pic>
        <p:nvPicPr>
          <p:cNvPr id="647171" name="Picture 3"/>
          <p:cNvPicPr>
            <a:picLocks noChangeAspect="1" noChangeArrowheads="1"/>
          </p:cNvPicPr>
          <p:nvPr/>
        </p:nvPicPr>
        <p:blipFill>
          <a:blip r:embed="rId3"/>
          <a:srcRect/>
          <a:stretch>
            <a:fillRect/>
          </a:stretch>
        </p:blipFill>
        <p:spPr bwMode="auto">
          <a:xfrm>
            <a:off x="1090613" y="1123950"/>
            <a:ext cx="6902450" cy="53451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1" name="Rectangle 325"/>
          <p:cNvSpPr>
            <a:spLocks noGrp="1" noChangeArrowheads="1"/>
          </p:cNvSpPr>
          <p:nvPr>
            <p:ph type="title"/>
          </p:nvPr>
        </p:nvSpPr>
        <p:spPr>
          <a:xfrm>
            <a:off x="142844" y="142852"/>
            <a:ext cx="8686800" cy="1079500"/>
          </a:xfrm>
          <a:solidFill>
            <a:schemeClr val="bg1"/>
          </a:solidFill>
          <a:ln>
            <a:solidFill>
              <a:schemeClr val="tx1"/>
            </a:solidFill>
          </a:ln>
        </p:spPr>
        <p:txBody>
          <a:bodyPr/>
          <a:lstStyle/>
          <a:p>
            <a:r>
              <a:rPr lang="cs-CZ" sz="3200" b="1" dirty="0" err="1" smtClean="0">
                <a:solidFill>
                  <a:schemeClr val="tx1"/>
                </a:solidFill>
              </a:rPr>
              <a:t>Acute</a:t>
            </a:r>
            <a:r>
              <a:rPr lang="cs-CZ" sz="3200" b="1" dirty="0" smtClean="0">
                <a:solidFill>
                  <a:schemeClr val="tx1"/>
                </a:solidFill>
              </a:rPr>
              <a:t> </a:t>
            </a:r>
            <a:r>
              <a:rPr lang="cs-CZ" sz="3200" b="1" dirty="0" err="1" smtClean="0">
                <a:solidFill>
                  <a:schemeClr val="tx1"/>
                </a:solidFill>
              </a:rPr>
              <a:t>infection</a:t>
            </a:r>
            <a:r>
              <a:rPr lang="cs-CZ" sz="3200" b="1" dirty="0" smtClean="0">
                <a:solidFill>
                  <a:schemeClr val="tx1"/>
                </a:solidFill>
              </a:rPr>
              <a:t>, </a:t>
            </a:r>
            <a:r>
              <a:rPr lang="cs-CZ" sz="3200" b="1" dirty="0" err="1" smtClean="0">
                <a:solidFill>
                  <a:schemeClr val="tx1"/>
                </a:solidFill>
              </a:rPr>
              <a:t>blood</a:t>
            </a:r>
            <a:r>
              <a:rPr lang="cs-CZ" sz="3200" b="1" dirty="0" smtClean="0">
                <a:solidFill>
                  <a:schemeClr val="tx1"/>
                </a:solidFill>
              </a:rPr>
              <a:t> </a:t>
            </a:r>
            <a:r>
              <a:rPr lang="cs-CZ" sz="3200" b="1" dirty="0" err="1" smtClean="0">
                <a:solidFill>
                  <a:schemeClr val="tx1"/>
                </a:solidFill>
              </a:rPr>
              <a:t>smear</a:t>
            </a:r>
            <a:r>
              <a:rPr lang="cs-CZ" sz="3200" b="1" dirty="0" smtClean="0">
                <a:solidFill>
                  <a:schemeClr val="tx1"/>
                </a:solidFill>
              </a:rPr>
              <a:t>, </a:t>
            </a:r>
            <a:r>
              <a:rPr lang="cs-CZ" sz="3200" b="1" dirty="0" err="1" smtClean="0">
                <a:solidFill>
                  <a:schemeClr val="tx1"/>
                </a:solidFill>
              </a:rPr>
              <a:t>Giemsa</a:t>
            </a:r>
            <a:r>
              <a:rPr lang="cs-CZ" sz="3200" b="1" dirty="0" smtClean="0">
                <a:solidFill>
                  <a:schemeClr val="tx1"/>
                </a:solidFill>
              </a:rPr>
              <a:t> </a:t>
            </a:r>
            <a:r>
              <a:rPr lang="cs-CZ" sz="3200" b="1" dirty="0" err="1" smtClean="0">
                <a:solidFill>
                  <a:schemeClr val="tx1"/>
                </a:solidFill>
              </a:rPr>
              <a:t>staining</a:t>
            </a:r>
            <a:endParaRPr lang="cs-CZ" sz="3200" b="1" dirty="0">
              <a:solidFill>
                <a:schemeClr val="tx1"/>
              </a:solidFill>
            </a:endParaRPr>
          </a:p>
        </p:txBody>
      </p:sp>
      <p:pic>
        <p:nvPicPr>
          <p:cNvPr id="9542" name="Picture 326"/>
          <p:cNvPicPr>
            <a:picLocks noChangeAspect="1" noChangeArrowheads="1"/>
          </p:cNvPicPr>
          <p:nvPr/>
        </p:nvPicPr>
        <p:blipFill>
          <a:blip r:embed="rId3"/>
          <a:srcRect/>
          <a:stretch>
            <a:fillRect/>
          </a:stretch>
        </p:blipFill>
        <p:spPr bwMode="auto">
          <a:xfrm>
            <a:off x="755650" y="1422400"/>
            <a:ext cx="2103438" cy="2078038"/>
          </a:xfrm>
          <a:prstGeom prst="rect">
            <a:avLst/>
          </a:prstGeom>
          <a:noFill/>
        </p:spPr>
      </p:pic>
      <p:pic>
        <p:nvPicPr>
          <p:cNvPr id="9543" name="Picture 327"/>
          <p:cNvPicPr>
            <a:picLocks noChangeAspect="1" noChangeArrowheads="1"/>
          </p:cNvPicPr>
          <p:nvPr/>
        </p:nvPicPr>
        <p:blipFill>
          <a:blip r:embed="rId4"/>
          <a:srcRect/>
          <a:stretch>
            <a:fillRect/>
          </a:stretch>
        </p:blipFill>
        <p:spPr bwMode="auto">
          <a:xfrm>
            <a:off x="3240088" y="1412875"/>
            <a:ext cx="2052637" cy="2087563"/>
          </a:xfrm>
          <a:prstGeom prst="rect">
            <a:avLst/>
          </a:prstGeom>
          <a:noFill/>
        </p:spPr>
      </p:pic>
      <p:pic>
        <p:nvPicPr>
          <p:cNvPr id="9544" name="Picture 328"/>
          <p:cNvPicPr>
            <a:picLocks noChangeAspect="1" noChangeArrowheads="1"/>
          </p:cNvPicPr>
          <p:nvPr/>
        </p:nvPicPr>
        <p:blipFill>
          <a:blip r:embed="rId5"/>
          <a:srcRect/>
          <a:stretch>
            <a:fillRect/>
          </a:stretch>
        </p:blipFill>
        <p:spPr bwMode="auto">
          <a:xfrm>
            <a:off x="5600700" y="1411288"/>
            <a:ext cx="2066925" cy="2089150"/>
          </a:xfrm>
          <a:prstGeom prst="rect">
            <a:avLst/>
          </a:prstGeom>
          <a:noFill/>
        </p:spPr>
      </p:pic>
      <p:pic>
        <p:nvPicPr>
          <p:cNvPr id="9545" name="Picture 329"/>
          <p:cNvPicPr>
            <a:picLocks noChangeAspect="1" noChangeArrowheads="1"/>
          </p:cNvPicPr>
          <p:nvPr/>
        </p:nvPicPr>
        <p:blipFill>
          <a:blip r:embed="rId6"/>
          <a:srcRect/>
          <a:stretch>
            <a:fillRect/>
          </a:stretch>
        </p:blipFill>
        <p:spPr bwMode="auto">
          <a:xfrm>
            <a:off x="755650" y="3860800"/>
            <a:ext cx="2106613" cy="2160588"/>
          </a:xfrm>
          <a:prstGeom prst="rect">
            <a:avLst/>
          </a:prstGeom>
          <a:noFill/>
        </p:spPr>
      </p:pic>
      <p:pic>
        <p:nvPicPr>
          <p:cNvPr id="9546" name="Picture 330"/>
          <p:cNvPicPr>
            <a:picLocks noChangeAspect="1" noChangeArrowheads="1"/>
          </p:cNvPicPr>
          <p:nvPr/>
        </p:nvPicPr>
        <p:blipFill>
          <a:blip r:embed="rId7"/>
          <a:srcRect/>
          <a:stretch>
            <a:fillRect/>
          </a:stretch>
        </p:blipFill>
        <p:spPr bwMode="auto">
          <a:xfrm>
            <a:off x="3276600" y="3889375"/>
            <a:ext cx="2066925" cy="2132013"/>
          </a:xfrm>
          <a:prstGeom prst="rect">
            <a:avLst/>
          </a:prstGeom>
          <a:noFill/>
        </p:spPr>
      </p:pic>
      <p:pic>
        <p:nvPicPr>
          <p:cNvPr id="9547" name="Picture 331"/>
          <p:cNvPicPr>
            <a:picLocks noChangeAspect="1" noChangeArrowheads="1"/>
          </p:cNvPicPr>
          <p:nvPr/>
        </p:nvPicPr>
        <p:blipFill>
          <a:blip r:embed="rId8"/>
          <a:srcRect/>
          <a:stretch>
            <a:fillRect/>
          </a:stretch>
        </p:blipFill>
        <p:spPr bwMode="auto">
          <a:xfrm>
            <a:off x="5651500" y="3932238"/>
            <a:ext cx="2089150" cy="20891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65602" name="Picture 2"/>
          <p:cNvPicPr>
            <a:picLocks noChangeAspect="1" noChangeArrowheads="1"/>
          </p:cNvPicPr>
          <p:nvPr/>
        </p:nvPicPr>
        <p:blipFill>
          <a:blip r:embed="rId3"/>
          <a:srcRect/>
          <a:stretch>
            <a:fillRect/>
          </a:stretch>
        </p:blipFill>
        <p:spPr bwMode="auto">
          <a:xfrm>
            <a:off x="3505200" y="1627188"/>
            <a:ext cx="2243138" cy="3314700"/>
          </a:xfrm>
          <a:prstGeom prst="rect">
            <a:avLst/>
          </a:prstGeom>
          <a:noFill/>
          <a:ln w="9525">
            <a:noFill/>
            <a:miter lim="800000"/>
            <a:headEnd/>
            <a:tailEnd/>
          </a:ln>
          <a:effectLst/>
        </p:spPr>
      </p:pic>
      <p:sp>
        <p:nvSpPr>
          <p:cNvPr id="665603" name="Text Box 3"/>
          <p:cNvSpPr txBox="1">
            <a:spLocks noChangeArrowheads="1"/>
          </p:cNvSpPr>
          <p:nvPr/>
        </p:nvSpPr>
        <p:spPr bwMode="auto">
          <a:xfrm>
            <a:off x="323850" y="404813"/>
            <a:ext cx="8534400" cy="579437"/>
          </a:xfrm>
          <a:prstGeom prst="rect">
            <a:avLst/>
          </a:prstGeom>
          <a:noFill/>
          <a:ln w="9525">
            <a:noFill/>
            <a:miter lim="800000"/>
            <a:headEnd/>
            <a:tailEnd/>
          </a:ln>
          <a:effectLst/>
        </p:spPr>
        <p:txBody>
          <a:bodyPr>
            <a:spAutoFit/>
          </a:bodyPr>
          <a:lstStyle/>
          <a:p>
            <a:pPr eaLnBrk="0" hangingPunct="0">
              <a:spcBef>
                <a:spcPct val="50000"/>
              </a:spcBef>
            </a:pPr>
            <a:r>
              <a:rPr lang="cs-CZ" sz="3200" b="1" dirty="0" err="1" smtClean="0">
                <a:solidFill>
                  <a:srgbClr val="66FF33"/>
                </a:solidFill>
                <a:latin typeface="Times New Roman" pitchFamily="18" charset="0"/>
              </a:rPr>
              <a:t>Amplification</a:t>
            </a:r>
            <a:r>
              <a:rPr lang="cs-CZ" sz="3200" b="1" dirty="0" smtClean="0">
                <a:solidFill>
                  <a:srgbClr val="66FF33"/>
                </a:solidFill>
                <a:latin typeface="Times New Roman" pitchFamily="18" charset="0"/>
              </a:rPr>
              <a:t> </a:t>
            </a:r>
            <a:r>
              <a:rPr lang="cs-CZ" sz="3200" b="1" dirty="0" err="1" smtClean="0">
                <a:solidFill>
                  <a:srgbClr val="66FF33"/>
                </a:solidFill>
                <a:latin typeface="Times New Roman" pitchFamily="18" charset="0"/>
              </a:rPr>
              <a:t>of</a:t>
            </a:r>
            <a:r>
              <a:rPr lang="cs-CZ" sz="3200" b="1" dirty="0" smtClean="0">
                <a:solidFill>
                  <a:srgbClr val="66FF33"/>
                </a:solidFill>
                <a:latin typeface="Times New Roman" pitchFamily="18" charset="0"/>
              </a:rPr>
              <a:t> 16S </a:t>
            </a:r>
            <a:r>
              <a:rPr lang="cs-CZ" sz="3200" b="1" dirty="0" err="1" smtClean="0">
                <a:solidFill>
                  <a:srgbClr val="66FF33"/>
                </a:solidFill>
                <a:latin typeface="Times New Roman" pitchFamily="18" charset="0"/>
              </a:rPr>
              <a:t>rRNA</a:t>
            </a:r>
            <a:r>
              <a:rPr lang="cs-CZ" sz="3200" b="1" dirty="0" smtClean="0">
                <a:solidFill>
                  <a:srgbClr val="66FF33"/>
                </a:solidFill>
                <a:latin typeface="Times New Roman" pitchFamily="18" charset="0"/>
              </a:rPr>
              <a:t> gen</a:t>
            </a:r>
            <a:endParaRPr lang="cs-CZ" sz="3200" b="1" dirty="0">
              <a:solidFill>
                <a:srgbClr val="66FF33"/>
              </a:solidFill>
              <a:latin typeface="Times New Roman" pitchFamily="18" charset="0"/>
            </a:endParaRPr>
          </a:p>
        </p:txBody>
      </p:sp>
      <p:sp>
        <p:nvSpPr>
          <p:cNvPr id="665604" name="Text Box 4"/>
          <p:cNvSpPr txBox="1">
            <a:spLocks noChangeArrowheads="1"/>
          </p:cNvSpPr>
          <p:nvPr/>
        </p:nvSpPr>
        <p:spPr bwMode="auto">
          <a:xfrm>
            <a:off x="5791200" y="4652963"/>
            <a:ext cx="838200" cy="336550"/>
          </a:xfrm>
          <a:prstGeom prst="rect">
            <a:avLst/>
          </a:prstGeom>
          <a:noFill/>
          <a:ln w="9525">
            <a:noFill/>
            <a:miter lim="800000"/>
            <a:headEnd/>
            <a:tailEnd/>
          </a:ln>
          <a:effectLst/>
        </p:spPr>
        <p:txBody>
          <a:bodyPr>
            <a:spAutoFit/>
          </a:bodyPr>
          <a:lstStyle/>
          <a:p>
            <a:pPr algn="l" eaLnBrk="0" hangingPunct="0">
              <a:spcBef>
                <a:spcPct val="50000"/>
              </a:spcBef>
            </a:pPr>
            <a:r>
              <a:rPr lang="cs-CZ" sz="1600" b="1">
                <a:solidFill>
                  <a:srgbClr val="FFFF00"/>
                </a:solidFill>
                <a:latin typeface="Times New Roman" pitchFamily="18" charset="0"/>
              </a:rPr>
              <a:t>100 bp</a:t>
            </a:r>
          </a:p>
        </p:txBody>
      </p:sp>
      <p:sp>
        <p:nvSpPr>
          <p:cNvPr id="665605" name="Text Box 5"/>
          <p:cNvSpPr txBox="1">
            <a:spLocks noChangeArrowheads="1"/>
          </p:cNvSpPr>
          <p:nvPr/>
        </p:nvSpPr>
        <p:spPr bwMode="auto">
          <a:xfrm>
            <a:off x="5791200" y="4100513"/>
            <a:ext cx="941388" cy="336550"/>
          </a:xfrm>
          <a:prstGeom prst="rect">
            <a:avLst/>
          </a:prstGeom>
          <a:noFill/>
          <a:ln w="9525">
            <a:noFill/>
            <a:miter lim="800000"/>
            <a:headEnd/>
            <a:tailEnd/>
          </a:ln>
          <a:effectLst/>
        </p:spPr>
        <p:txBody>
          <a:bodyPr>
            <a:spAutoFit/>
          </a:bodyPr>
          <a:lstStyle/>
          <a:p>
            <a:pPr algn="l" eaLnBrk="0" hangingPunct="0">
              <a:spcBef>
                <a:spcPct val="50000"/>
              </a:spcBef>
            </a:pPr>
            <a:r>
              <a:rPr lang="cs-CZ" sz="1600" b="1">
                <a:solidFill>
                  <a:srgbClr val="FFFF00"/>
                </a:solidFill>
                <a:latin typeface="Times New Roman" pitchFamily="18" charset="0"/>
              </a:rPr>
              <a:t>200 bp</a:t>
            </a:r>
            <a:endParaRPr lang="cs-CZ" sz="1600">
              <a:solidFill>
                <a:srgbClr val="FFFF00"/>
              </a:solidFill>
              <a:latin typeface="Times New Roman" pitchFamily="18" charset="0"/>
            </a:endParaRPr>
          </a:p>
        </p:txBody>
      </p:sp>
      <p:sp>
        <p:nvSpPr>
          <p:cNvPr id="665606" name="Text Box 6"/>
          <p:cNvSpPr txBox="1">
            <a:spLocks noChangeArrowheads="1"/>
          </p:cNvSpPr>
          <p:nvPr/>
        </p:nvSpPr>
        <p:spPr bwMode="auto">
          <a:xfrm>
            <a:off x="5791200" y="3716338"/>
            <a:ext cx="838200" cy="336550"/>
          </a:xfrm>
          <a:prstGeom prst="rect">
            <a:avLst/>
          </a:prstGeom>
          <a:noFill/>
          <a:ln w="9525">
            <a:noFill/>
            <a:miter lim="800000"/>
            <a:headEnd/>
            <a:tailEnd/>
          </a:ln>
          <a:effectLst/>
        </p:spPr>
        <p:txBody>
          <a:bodyPr>
            <a:spAutoFit/>
          </a:bodyPr>
          <a:lstStyle/>
          <a:p>
            <a:pPr algn="l" eaLnBrk="0" hangingPunct="0">
              <a:spcBef>
                <a:spcPct val="50000"/>
              </a:spcBef>
            </a:pPr>
            <a:r>
              <a:rPr lang="cs-CZ" sz="1600" b="1">
                <a:solidFill>
                  <a:srgbClr val="FFFF00"/>
                </a:solidFill>
                <a:latin typeface="Times New Roman" pitchFamily="18" charset="0"/>
              </a:rPr>
              <a:t>300 bp</a:t>
            </a:r>
            <a:endParaRPr lang="cs-CZ" sz="1600">
              <a:solidFill>
                <a:srgbClr val="FFFF00"/>
              </a:solidFill>
              <a:latin typeface="Times New Roman" pitchFamily="18" charset="0"/>
            </a:endParaRPr>
          </a:p>
        </p:txBody>
      </p:sp>
      <p:sp>
        <p:nvSpPr>
          <p:cNvPr id="665607" name="Text Box 7"/>
          <p:cNvSpPr txBox="1">
            <a:spLocks noChangeArrowheads="1"/>
          </p:cNvSpPr>
          <p:nvPr/>
        </p:nvSpPr>
        <p:spPr bwMode="auto">
          <a:xfrm>
            <a:off x="5791200" y="3379788"/>
            <a:ext cx="838200" cy="336550"/>
          </a:xfrm>
          <a:prstGeom prst="rect">
            <a:avLst/>
          </a:prstGeom>
          <a:noFill/>
          <a:ln w="9525">
            <a:noFill/>
            <a:miter lim="800000"/>
            <a:headEnd/>
            <a:tailEnd/>
          </a:ln>
          <a:effectLst/>
        </p:spPr>
        <p:txBody>
          <a:bodyPr>
            <a:spAutoFit/>
          </a:bodyPr>
          <a:lstStyle/>
          <a:p>
            <a:pPr algn="l" eaLnBrk="0" hangingPunct="0">
              <a:spcBef>
                <a:spcPct val="50000"/>
              </a:spcBef>
            </a:pPr>
            <a:r>
              <a:rPr lang="cs-CZ" sz="1600" b="1">
                <a:solidFill>
                  <a:srgbClr val="FFFF00"/>
                </a:solidFill>
                <a:latin typeface="Times New Roman" pitchFamily="18" charset="0"/>
              </a:rPr>
              <a:t>400 bp</a:t>
            </a:r>
          </a:p>
        </p:txBody>
      </p:sp>
      <p:sp>
        <p:nvSpPr>
          <p:cNvPr id="665608" name="Text Box 8"/>
          <p:cNvSpPr txBox="1">
            <a:spLocks noChangeArrowheads="1"/>
          </p:cNvSpPr>
          <p:nvPr/>
        </p:nvSpPr>
        <p:spPr bwMode="auto">
          <a:xfrm>
            <a:off x="539750" y="5465763"/>
            <a:ext cx="8305800" cy="915987"/>
          </a:xfrm>
          <a:prstGeom prst="rect">
            <a:avLst/>
          </a:prstGeom>
          <a:noFill/>
          <a:ln w="9525">
            <a:noFill/>
            <a:miter lim="800000"/>
            <a:headEnd/>
            <a:tailEnd/>
          </a:ln>
          <a:effectLst/>
        </p:spPr>
        <p:txBody>
          <a:bodyPr>
            <a:spAutoFit/>
          </a:bodyPr>
          <a:lstStyle/>
          <a:p>
            <a:pPr algn="l" eaLnBrk="0" hangingPunct="0">
              <a:spcBef>
                <a:spcPct val="50000"/>
              </a:spcBef>
            </a:pPr>
            <a:r>
              <a:rPr lang="cs-CZ" sz="1800" b="1" dirty="0" smtClean="0">
                <a:solidFill>
                  <a:srgbClr val="FFFF00"/>
                </a:solidFill>
                <a:latin typeface="Times New Roman" pitchFamily="18" charset="0"/>
              </a:rPr>
              <a:t>Species </a:t>
            </a:r>
            <a:r>
              <a:rPr lang="cs-CZ" sz="1800" b="1" dirty="0" err="1" smtClean="0">
                <a:solidFill>
                  <a:srgbClr val="FFFF00"/>
                </a:solidFill>
                <a:latin typeface="Times New Roman" pitchFamily="18" charset="0"/>
              </a:rPr>
              <a:t>specific</a:t>
            </a:r>
            <a:r>
              <a:rPr lang="cs-CZ" sz="1800" b="1" dirty="0" smtClean="0">
                <a:solidFill>
                  <a:srgbClr val="FFFF00"/>
                </a:solidFill>
                <a:latin typeface="Times New Roman" pitchFamily="18" charset="0"/>
              </a:rPr>
              <a:t> PCR </a:t>
            </a:r>
            <a:r>
              <a:rPr lang="cs-CZ" sz="1800" b="1" dirty="0" err="1" smtClean="0">
                <a:solidFill>
                  <a:srgbClr val="FFFF00"/>
                </a:solidFill>
                <a:latin typeface="Times New Roman" pitchFamily="18" charset="0"/>
              </a:rPr>
              <a:t>for</a:t>
            </a:r>
            <a:r>
              <a:rPr lang="cs-CZ" sz="1800" b="1" dirty="0" smtClean="0">
                <a:solidFill>
                  <a:srgbClr val="FFFF00"/>
                </a:solidFill>
                <a:latin typeface="Times New Roman" pitchFamily="18" charset="0"/>
              </a:rPr>
              <a:t> </a:t>
            </a:r>
            <a:r>
              <a:rPr lang="cs-CZ" sz="1800" b="1" i="1" dirty="0" err="1">
                <a:solidFill>
                  <a:srgbClr val="FFFF00"/>
                </a:solidFill>
                <a:latin typeface="Times New Roman" pitchFamily="18" charset="0"/>
              </a:rPr>
              <a:t>Anaplasma</a:t>
            </a:r>
            <a:r>
              <a:rPr lang="cs-CZ" sz="1800" b="1" i="1" dirty="0">
                <a:solidFill>
                  <a:srgbClr val="FFFF00"/>
                </a:solidFill>
                <a:latin typeface="Times New Roman" pitchFamily="18" charset="0"/>
              </a:rPr>
              <a:t> </a:t>
            </a:r>
            <a:r>
              <a:rPr lang="cs-CZ" sz="1800" b="1" i="1" dirty="0" err="1">
                <a:solidFill>
                  <a:srgbClr val="FFFF00"/>
                </a:solidFill>
                <a:latin typeface="Times New Roman" pitchFamily="18" charset="0"/>
              </a:rPr>
              <a:t>phagocytophila</a:t>
            </a:r>
            <a:r>
              <a:rPr lang="cs-CZ" sz="1800" b="1" dirty="0">
                <a:solidFill>
                  <a:srgbClr val="FFFF00"/>
                </a:solidFill>
                <a:latin typeface="Times New Roman" pitchFamily="18" charset="0"/>
              </a:rPr>
              <a:t>, </a:t>
            </a:r>
            <a:r>
              <a:rPr lang="cs-CZ" sz="1800" b="1" dirty="0" err="1" smtClean="0">
                <a:solidFill>
                  <a:srgbClr val="FFFF00"/>
                </a:solidFill>
                <a:latin typeface="Times New Roman" pitchFamily="18" charset="0"/>
              </a:rPr>
              <a:t>primers</a:t>
            </a:r>
            <a:r>
              <a:rPr lang="cs-CZ" sz="1800" b="1" dirty="0" smtClean="0">
                <a:solidFill>
                  <a:srgbClr val="FFFF00"/>
                </a:solidFill>
                <a:latin typeface="Times New Roman" pitchFamily="18" charset="0"/>
              </a:rPr>
              <a:t> </a:t>
            </a:r>
            <a:r>
              <a:rPr lang="cs-CZ" sz="1800" b="1" dirty="0">
                <a:solidFill>
                  <a:srgbClr val="FFFF00"/>
                </a:solidFill>
                <a:latin typeface="Times New Roman" pitchFamily="18" charset="0"/>
              </a:rPr>
              <a:t>EHR521 a EHR790. </a:t>
            </a:r>
            <a:r>
              <a:rPr lang="cs-CZ" sz="1800" b="1" dirty="0" err="1" smtClean="0">
                <a:solidFill>
                  <a:srgbClr val="FFFF00"/>
                </a:solidFill>
                <a:latin typeface="Times New Roman" pitchFamily="18" charset="0"/>
              </a:rPr>
              <a:t>Amplicons</a:t>
            </a:r>
            <a:r>
              <a:rPr lang="cs-CZ" sz="1800" b="1" dirty="0" smtClean="0">
                <a:solidFill>
                  <a:srgbClr val="FFFF00"/>
                </a:solidFill>
                <a:latin typeface="Times New Roman" pitchFamily="18" charset="0"/>
              </a:rPr>
              <a:t> </a:t>
            </a:r>
            <a:r>
              <a:rPr lang="cs-CZ" sz="1800" b="1" dirty="0" err="1" smtClean="0">
                <a:solidFill>
                  <a:srgbClr val="FFFF00"/>
                </a:solidFill>
                <a:latin typeface="Times New Roman" pitchFamily="18" charset="0"/>
              </a:rPr>
              <a:t>of</a:t>
            </a:r>
            <a:r>
              <a:rPr lang="cs-CZ" sz="1800" b="1" dirty="0" smtClean="0">
                <a:solidFill>
                  <a:srgbClr val="FFFF00"/>
                </a:solidFill>
                <a:latin typeface="Times New Roman" pitchFamily="18" charset="0"/>
              </a:rPr>
              <a:t> </a:t>
            </a:r>
            <a:r>
              <a:rPr lang="cs-CZ" sz="1800" b="1" i="1" dirty="0">
                <a:solidFill>
                  <a:srgbClr val="FFFF00"/>
                </a:solidFill>
                <a:latin typeface="Times New Roman" pitchFamily="18" charset="0"/>
              </a:rPr>
              <a:t>A. </a:t>
            </a:r>
            <a:r>
              <a:rPr lang="cs-CZ" sz="1800" b="1" i="1" dirty="0" err="1">
                <a:solidFill>
                  <a:srgbClr val="FFFF00"/>
                </a:solidFill>
                <a:latin typeface="Times New Roman" pitchFamily="18" charset="0"/>
              </a:rPr>
              <a:t>phagocytophila</a:t>
            </a:r>
            <a:r>
              <a:rPr lang="cs-CZ" sz="1800" b="1" i="1" dirty="0">
                <a:solidFill>
                  <a:srgbClr val="FFFF00"/>
                </a:solidFill>
                <a:latin typeface="Times New Roman" pitchFamily="18" charset="0"/>
              </a:rPr>
              <a:t> </a:t>
            </a:r>
            <a:r>
              <a:rPr lang="cs-CZ" sz="1800" b="1" dirty="0" err="1" smtClean="0">
                <a:solidFill>
                  <a:srgbClr val="FFFF00"/>
                </a:solidFill>
                <a:latin typeface="Times New Roman" pitchFamily="18" charset="0"/>
              </a:rPr>
              <a:t>from</a:t>
            </a:r>
            <a:r>
              <a:rPr lang="cs-CZ" sz="1800" b="1" dirty="0" smtClean="0">
                <a:solidFill>
                  <a:srgbClr val="FFFF00"/>
                </a:solidFill>
                <a:latin typeface="Times New Roman" pitchFamily="18" charset="0"/>
              </a:rPr>
              <a:t> </a:t>
            </a:r>
            <a:r>
              <a:rPr lang="cs-CZ" sz="1800" b="1" dirty="0" err="1" smtClean="0">
                <a:solidFill>
                  <a:srgbClr val="FFFF00"/>
                </a:solidFill>
                <a:latin typeface="Times New Roman" pitchFamily="18" charset="0"/>
              </a:rPr>
              <a:t>patient</a:t>
            </a:r>
            <a:r>
              <a:rPr lang="cs-CZ" sz="1800" b="1" dirty="0" smtClean="0">
                <a:solidFill>
                  <a:srgbClr val="FFFF00"/>
                </a:solidFill>
                <a:latin typeface="Times New Roman" pitchFamily="18" charset="0"/>
              </a:rPr>
              <a:t> </a:t>
            </a:r>
            <a:r>
              <a:rPr lang="cs-CZ" sz="1800" b="1" dirty="0" err="1" smtClean="0">
                <a:solidFill>
                  <a:srgbClr val="FFFF00"/>
                </a:solidFill>
                <a:latin typeface="Times New Roman" pitchFamily="18" charset="0"/>
              </a:rPr>
              <a:t>blood</a:t>
            </a:r>
            <a:r>
              <a:rPr lang="cs-CZ" sz="1800" b="1" dirty="0" smtClean="0">
                <a:solidFill>
                  <a:srgbClr val="FFFF00"/>
                </a:solidFill>
                <a:latin typeface="Times New Roman" pitchFamily="18" charset="0"/>
              </a:rPr>
              <a:t> </a:t>
            </a:r>
            <a:r>
              <a:rPr lang="en-US" sz="1800" b="1" dirty="0">
                <a:solidFill>
                  <a:srgbClr val="FFFF00"/>
                </a:solidFill>
                <a:latin typeface="Times New Roman" pitchFamily="18" charset="0"/>
              </a:rPr>
              <a:t>(</a:t>
            </a:r>
            <a:r>
              <a:rPr lang="cs-CZ" sz="1800" b="1" dirty="0">
                <a:solidFill>
                  <a:srgbClr val="FFFF00"/>
                </a:solidFill>
                <a:latin typeface="Times New Roman" pitchFamily="18" charset="0"/>
              </a:rPr>
              <a:t>1</a:t>
            </a:r>
            <a:r>
              <a:rPr lang="en-US" sz="1800" b="1" dirty="0">
                <a:solidFill>
                  <a:srgbClr val="FFFF00"/>
                </a:solidFill>
                <a:latin typeface="Times New Roman" pitchFamily="18" charset="0"/>
              </a:rPr>
              <a:t>) </a:t>
            </a:r>
            <a:r>
              <a:rPr lang="cs-CZ" sz="1800" b="1" dirty="0">
                <a:solidFill>
                  <a:srgbClr val="FFFF00"/>
                </a:solidFill>
                <a:latin typeface="Times New Roman" pitchFamily="18" charset="0"/>
              </a:rPr>
              <a:t>. </a:t>
            </a:r>
            <a:r>
              <a:rPr lang="cs-CZ" sz="1800" b="1" dirty="0" smtClean="0">
                <a:solidFill>
                  <a:srgbClr val="FFFF00"/>
                </a:solidFill>
                <a:latin typeface="Times New Roman" pitchFamily="18" charset="0"/>
              </a:rPr>
              <a:t>Positive </a:t>
            </a:r>
            <a:r>
              <a:rPr lang="cs-CZ" sz="1800" b="1" dirty="0">
                <a:solidFill>
                  <a:srgbClr val="FFFF00"/>
                </a:solidFill>
                <a:latin typeface="Times New Roman" pitchFamily="18" charset="0"/>
              </a:rPr>
              <a:t>(2) </a:t>
            </a:r>
            <a:r>
              <a:rPr lang="cs-CZ" sz="1800" b="1" dirty="0" smtClean="0">
                <a:solidFill>
                  <a:srgbClr val="FFFF00"/>
                </a:solidFill>
                <a:latin typeface="Times New Roman" pitchFamily="18" charset="0"/>
              </a:rPr>
              <a:t>and negative </a:t>
            </a:r>
            <a:r>
              <a:rPr lang="cs-CZ" sz="1800" b="1" dirty="0">
                <a:solidFill>
                  <a:srgbClr val="FFFF00"/>
                </a:solidFill>
                <a:latin typeface="Times New Roman" pitchFamily="18" charset="0"/>
              </a:rPr>
              <a:t>(3) </a:t>
            </a:r>
            <a:r>
              <a:rPr lang="cs-CZ" sz="1800" b="1" dirty="0" err="1" smtClean="0">
                <a:solidFill>
                  <a:srgbClr val="FFFF00"/>
                </a:solidFill>
                <a:latin typeface="Times New Roman" pitchFamily="18" charset="0"/>
              </a:rPr>
              <a:t>controls</a:t>
            </a:r>
            <a:r>
              <a:rPr lang="cs-CZ" sz="1800" b="1" dirty="0" smtClean="0">
                <a:solidFill>
                  <a:srgbClr val="FFFF00"/>
                </a:solidFill>
                <a:latin typeface="Times New Roman" pitchFamily="18" charset="0"/>
              </a:rPr>
              <a:t>. </a:t>
            </a:r>
            <a:r>
              <a:rPr lang="en-US" sz="1800" b="1" dirty="0">
                <a:solidFill>
                  <a:srgbClr val="FFFF00"/>
                </a:solidFill>
                <a:latin typeface="Times New Roman" pitchFamily="18" charset="0"/>
              </a:rPr>
              <a:t>Marker </a:t>
            </a:r>
            <a:r>
              <a:rPr lang="cs-CZ" sz="1800" b="1" dirty="0">
                <a:solidFill>
                  <a:srgbClr val="FFFF00"/>
                </a:solidFill>
                <a:latin typeface="Times New Roman" pitchFamily="18" charset="0"/>
              </a:rPr>
              <a:t>100 </a:t>
            </a:r>
            <a:r>
              <a:rPr lang="cs-CZ" sz="1800" b="1" dirty="0" err="1">
                <a:solidFill>
                  <a:srgbClr val="FFFF00"/>
                </a:solidFill>
                <a:latin typeface="Times New Roman" pitchFamily="18" charset="0"/>
              </a:rPr>
              <a:t>bp</a:t>
            </a:r>
            <a:r>
              <a:rPr lang="en-US" sz="1800" b="1" dirty="0">
                <a:solidFill>
                  <a:srgbClr val="FFFF00"/>
                </a:solidFill>
                <a:latin typeface="Times New Roman" pitchFamily="18" charset="0"/>
              </a:rPr>
              <a:t> (</a:t>
            </a:r>
            <a:r>
              <a:rPr lang="cs-CZ" sz="1800" b="1" dirty="0">
                <a:solidFill>
                  <a:srgbClr val="FFFF00"/>
                </a:solidFill>
                <a:latin typeface="Times New Roman" pitchFamily="18" charset="0"/>
              </a:rPr>
              <a:t>M)</a:t>
            </a:r>
            <a:endParaRPr lang="cs-CZ" sz="1800" dirty="0">
              <a:solidFill>
                <a:srgbClr val="FFFF00"/>
              </a:solidFill>
              <a:latin typeface="Times New Roman" pitchFamily="18" charset="0"/>
            </a:endParaRPr>
          </a:p>
        </p:txBody>
      </p:sp>
      <p:sp>
        <p:nvSpPr>
          <p:cNvPr id="665609" name="Text Box 9"/>
          <p:cNvSpPr txBox="1">
            <a:spLocks noChangeArrowheads="1"/>
          </p:cNvSpPr>
          <p:nvPr/>
        </p:nvSpPr>
        <p:spPr bwMode="auto">
          <a:xfrm>
            <a:off x="3429000" y="1196975"/>
            <a:ext cx="2819400" cy="336550"/>
          </a:xfrm>
          <a:prstGeom prst="rect">
            <a:avLst/>
          </a:prstGeom>
          <a:noFill/>
          <a:ln w="9525">
            <a:noFill/>
            <a:miter lim="800000"/>
            <a:headEnd/>
            <a:tailEnd/>
          </a:ln>
          <a:effectLst/>
        </p:spPr>
        <p:txBody>
          <a:bodyPr>
            <a:spAutoFit/>
          </a:bodyPr>
          <a:lstStyle/>
          <a:p>
            <a:pPr algn="l" eaLnBrk="0" hangingPunct="0">
              <a:spcBef>
                <a:spcPct val="50000"/>
              </a:spcBef>
            </a:pPr>
            <a:r>
              <a:rPr lang="cs-CZ" sz="1400" b="1">
                <a:latin typeface="Times New Roman" pitchFamily="18" charset="0"/>
              </a:rPr>
              <a:t>  </a:t>
            </a:r>
            <a:r>
              <a:rPr lang="cs-CZ" sz="1600" b="1">
                <a:solidFill>
                  <a:srgbClr val="FFFF00"/>
                </a:solidFill>
                <a:latin typeface="Times New Roman" pitchFamily="18" charset="0"/>
              </a:rPr>
              <a:t>M     1      2        3     M</a:t>
            </a:r>
            <a:endParaRPr lang="cs-CZ" sz="16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r>
              <a:rPr lang="cs-CZ" sz="3200" b="1" dirty="0" err="1" smtClean="0">
                <a:solidFill>
                  <a:srgbClr val="66FF33"/>
                </a:solidFill>
              </a:rPr>
              <a:t>Serological</a:t>
            </a:r>
            <a:r>
              <a:rPr lang="cs-CZ" sz="3200" b="1" dirty="0" smtClean="0">
                <a:solidFill>
                  <a:srgbClr val="66FF33"/>
                </a:solidFill>
              </a:rPr>
              <a:t> </a:t>
            </a:r>
            <a:r>
              <a:rPr lang="cs-CZ" sz="3200" b="1" dirty="0" err="1" smtClean="0">
                <a:solidFill>
                  <a:srgbClr val="66FF33"/>
                </a:solidFill>
              </a:rPr>
              <a:t>analysis</a:t>
            </a:r>
            <a:endParaRPr lang="cs-CZ" sz="3200" b="1" dirty="0">
              <a:solidFill>
                <a:srgbClr val="66FF33"/>
              </a:solidFill>
            </a:endParaRPr>
          </a:p>
        </p:txBody>
      </p:sp>
      <p:sp>
        <p:nvSpPr>
          <p:cNvPr id="667651" name="Rectangle 3"/>
          <p:cNvSpPr>
            <a:spLocks noGrp="1" noChangeArrowheads="1"/>
          </p:cNvSpPr>
          <p:nvPr>
            <p:ph type="body" idx="1"/>
          </p:nvPr>
        </p:nvSpPr>
        <p:spPr>
          <a:xfrm>
            <a:off x="457200" y="1484784"/>
            <a:ext cx="8229600" cy="4525963"/>
          </a:xfrm>
          <a:noFill/>
          <a:ln/>
        </p:spPr>
        <p:txBody>
          <a:bodyPr/>
          <a:lstStyle/>
          <a:p>
            <a:pPr marL="0" indent="0">
              <a:buNone/>
            </a:pPr>
            <a:r>
              <a:rPr lang="cs-CZ" b="1" dirty="0" err="1" smtClean="0">
                <a:solidFill>
                  <a:srgbClr val="FFFF00"/>
                </a:solidFill>
              </a:rPr>
              <a:t>Collection</a:t>
            </a:r>
            <a:r>
              <a:rPr lang="cs-CZ" b="1" dirty="0" smtClean="0">
                <a:solidFill>
                  <a:srgbClr val="FFFF00"/>
                </a:solidFill>
              </a:rPr>
              <a:t> </a:t>
            </a:r>
            <a:r>
              <a:rPr lang="cs-CZ" b="1" dirty="0" err="1" smtClean="0">
                <a:solidFill>
                  <a:srgbClr val="FFFF00"/>
                </a:solidFill>
              </a:rPr>
              <a:t>within</a:t>
            </a:r>
            <a:r>
              <a:rPr lang="cs-CZ" b="1" dirty="0" smtClean="0">
                <a:solidFill>
                  <a:srgbClr val="FFFF00"/>
                </a:solidFill>
              </a:rPr>
              <a:t> 2-3 </a:t>
            </a:r>
            <a:r>
              <a:rPr lang="cs-CZ" b="1" dirty="0" err="1" smtClean="0">
                <a:solidFill>
                  <a:srgbClr val="FFFF00"/>
                </a:solidFill>
              </a:rPr>
              <a:t>weeks</a:t>
            </a:r>
            <a:endParaRPr lang="cs-CZ" b="1" dirty="0">
              <a:solidFill>
                <a:srgbClr val="FFFF00"/>
              </a:solidFill>
            </a:endParaRPr>
          </a:p>
          <a:p>
            <a:pPr>
              <a:buFontTx/>
              <a:buNone/>
            </a:pPr>
            <a:r>
              <a:rPr lang="cs-CZ" b="1" dirty="0" err="1">
                <a:solidFill>
                  <a:srgbClr val="FFFF66"/>
                </a:solidFill>
              </a:rPr>
              <a:t>Anaplasma</a:t>
            </a:r>
            <a:r>
              <a:rPr lang="cs-CZ" b="1" dirty="0">
                <a:solidFill>
                  <a:srgbClr val="FFFF66"/>
                </a:solidFill>
              </a:rPr>
              <a:t> </a:t>
            </a:r>
            <a:r>
              <a:rPr lang="cs-CZ" b="1" dirty="0" err="1">
                <a:solidFill>
                  <a:srgbClr val="FFFF66"/>
                </a:solidFill>
              </a:rPr>
              <a:t>IgM</a:t>
            </a:r>
            <a:r>
              <a:rPr lang="cs-CZ" b="1" dirty="0">
                <a:solidFill>
                  <a:srgbClr val="FFFF66"/>
                </a:solidFill>
              </a:rPr>
              <a:t>, </a:t>
            </a:r>
            <a:r>
              <a:rPr lang="cs-CZ" b="1" dirty="0" err="1">
                <a:solidFill>
                  <a:srgbClr val="FFFF66"/>
                </a:solidFill>
              </a:rPr>
              <a:t>IgG</a:t>
            </a:r>
            <a:r>
              <a:rPr lang="cs-CZ" b="1" dirty="0">
                <a:solidFill>
                  <a:srgbClr val="FFFF66"/>
                </a:solidFill>
              </a:rPr>
              <a:t>, IFA – </a:t>
            </a:r>
            <a:r>
              <a:rPr lang="cs-CZ" b="1" dirty="0" err="1" smtClean="0">
                <a:solidFill>
                  <a:srgbClr val="FFFF66"/>
                </a:solidFill>
              </a:rPr>
              <a:t>important</a:t>
            </a:r>
            <a:r>
              <a:rPr lang="cs-CZ" b="1" dirty="0" smtClean="0">
                <a:solidFill>
                  <a:srgbClr val="FFFF66"/>
                </a:solidFill>
              </a:rPr>
              <a:t> </a:t>
            </a:r>
            <a:r>
              <a:rPr lang="cs-CZ" b="1" dirty="0" err="1" smtClean="0">
                <a:solidFill>
                  <a:srgbClr val="FFFF66"/>
                </a:solidFill>
              </a:rPr>
              <a:t>seroconversion</a:t>
            </a:r>
            <a:endParaRPr lang="cs-CZ" b="1" dirty="0">
              <a:solidFill>
                <a:srgbClr val="FFFF66"/>
              </a:solidFill>
            </a:endParaRPr>
          </a:p>
          <a:p>
            <a:pPr>
              <a:lnSpc>
                <a:spcPct val="80000"/>
              </a:lnSpc>
            </a:pPr>
            <a:r>
              <a:rPr lang="cs-CZ" dirty="0">
                <a:solidFill>
                  <a:srgbClr val="FFFF00"/>
                </a:solidFill>
              </a:rPr>
              <a:t> </a:t>
            </a:r>
            <a:r>
              <a:rPr lang="cs-CZ" b="1" dirty="0" err="1" smtClean="0">
                <a:solidFill>
                  <a:srgbClr val="FFFF66"/>
                </a:solidFill>
                <a:latin typeface="Times New Roman" pitchFamily="18" charset="0"/>
              </a:rPr>
              <a:t>febrile</a:t>
            </a:r>
            <a:r>
              <a:rPr lang="cs-CZ" b="1" dirty="0" smtClean="0">
                <a:solidFill>
                  <a:srgbClr val="FFFF66"/>
                </a:solidFill>
                <a:latin typeface="Times New Roman" pitchFamily="18" charset="0"/>
              </a:rPr>
              <a:t> </a:t>
            </a:r>
            <a:r>
              <a:rPr lang="cs-CZ" b="1" dirty="0" err="1" smtClean="0">
                <a:solidFill>
                  <a:srgbClr val="FFFF66"/>
                </a:solidFill>
                <a:latin typeface="Times New Roman" pitchFamily="18" charset="0"/>
              </a:rPr>
              <a:t>illness</a:t>
            </a:r>
            <a:r>
              <a:rPr lang="cs-CZ" b="1" dirty="0" smtClean="0">
                <a:solidFill>
                  <a:srgbClr val="FFFF66"/>
                </a:solidFill>
                <a:latin typeface="Times New Roman" pitchFamily="18" charset="0"/>
              </a:rPr>
              <a:t>, </a:t>
            </a:r>
            <a:r>
              <a:rPr lang="cs-CZ" b="1" dirty="0" err="1" smtClean="0">
                <a:solidFill>
                  <a:srgbClr val="FFFF66"/>
                </a:solidFill>
                <a:latin typeface="Times New Roman" pitchFamily="18" charset="0"/>
              </a:rPr>
              <a:t>weakness</a:t>
            </a:r>
            <a:r>
              <a:rPr lang="cs-CZ" b="1" dirty="0" smtClean="0">
                <a:solidFill>
                  <a:srgbClr val="FFFF66"/>
                </a:solidFill>
                <a:latin typeface="Times New Roman" pitchFamily="18" charset="0"/>
              </a:rPr>
              <a:t>….</a:t>
            </a:r>
            <a:endParaRPr lang="cs-CZ" b="1" dirty="0">
              <a:solidFill>
                <a:srgbClr val="FFFF66"/>
              </a:solidFill>
              <a:latin typeface="Times New Roman" pitchFamily="18" charset="0"/>
            </a:endParaRPr>
          </a:p>
          <a:p>
            <a:pPr>
              <a:lnSpc>
                <a:spcPct val="80000"/>
              </a:lnSpc>
            </a:pPr>
            <a:r>
              <a:rPr lang="cs-CZ" b="1" dirty="0" err="1" smtClean="0">
                <a:solidFill>
                  <a:srgbClr val="FFFF66"/>
                </a:solidFill>
                <a:latin typeface="Times New Roman" pitchFamily="18" charset="0"/>
              </a:rPr>
              <a:t>thrombocytopeny</a:t>
            </a:r>
            <a:endParaRPr lang="cs-CZ" b="1" dirty="0">
              <a:solidFill>
                <a:srgbClr val="FFFF66"/>
              </a:solidFill>
              <a:latin typeface="Times New Roman" pitchFamily="18" charset="0"/>
            </a:endParaRPr>
          </a:p>
          <a:p>
            <a:pPr>
              <a:lnSpc>
                <a:spcPct val="80000"/>
              </a:lnSpc>
            </a:pPr>
            <a:r>
              <a:rPr lang="cs-CZ" b="1" dirty="0" err="1" smtClean="0">
                <a:solidFill>
                  <a:srgbClr val="FFFF66"/>
                </a:solidFill>
                <a:latin typeface="Times New Roman" pitchFamily="18" charset="0"/>
              </a:rPr>
              <a:t>lymphopeny</a:t>
            </a:r>
            <a:endParaRPr lang="cs-CZ" b="1" dirty="0">
              <a:solidFill>
                <a:srgbClr val="FFFF66"/>
              </a:solidFill>
              <a:latin typeface="Times New Roman" pitchFamily="18" charset="0"/>
            </a:endParaRPr>
          </a:p>
          <a:p>
            <a:pPr>
              <a:lnSpc>
                <a:spcPct val="80000"/>
              </a:lnSpc>
            </a:pPr>
            <a:r>
              <a:rPr lang="cs-CZ" b="1" dirty="0" err="1">
                <a:solidFill>
                  <a:srgbClr val="FFFF66"/>
                </a:solidFill>
                <a:latin typeface="Times New Roman" pitchFamily="18" charset="0"/>
              </a:rPr>
              <a:t>e</a:t>
            </a:r>
            <a:r>
              <a:rPr lang="cs-CZ" b="1" dirty="0" err="1" smtClean="0">
                <a:solidFill>
                  <a:srgbClr val="FFFF66"/>
                </a:solidFill>
                <a:latin typeface="Times New Roman" pitchFamily="18" charset="0"/>
              </a:rPr>
              <a:t>levated</a:t>
            </a:r>
            <a:r>
              <a:rPr lang="cs-CZ" b="1" dirty="0" smtClean="0">
                <a:solidFill>
                  <a:srgbClr val="FFFF66"/>
                </a:solidFill>
                <a:latin typeface="Times New Roman" pitchFamily="18" charset="0"/>
              </a:rPr>
              <a:t> liver </a:t>
            </a:r>
            <a:r>
              <a:rPr lang="cs-CZ" b="1" dirty="0" err="1" smtClean="0">
                <a:solidFill>
                  <a:srgbClr val="FFFF66"/>
                </a:solidFill>
                <a:latin typeface="Times New Roman" pitchFamily="18" charset="0"/>
              </a:rPr>
              <a:t>enzymes</a:t>
            </a:r>
            <a:endParaRPr lang="cs-CZ" b="1" dirty="0">
              <a:solidFill>
                <a:srgbClr val="FFFF66"/>
              </a:solidFill>
              <a:latin typeface="Times New Roman" pitchFamily="18" charset="0"/>
            </a:endParaRPr>
          </a:p>
          <a:p>
            <a:pPr>
              <a:lnSpc>
                <a:spcPct val="80000"/>
              </a:lnSpc>
            </a:pPr>
            <a:r>
              <a:rPr lang="cs-CZ" b="1" dirty="0" err="1" smtClean="0">
                <a:solidFill>
                  <a:srgbClr val="FFFF66"/>
                </a:solidFill>
                <a:latin typeface="Times New Roman" pitchFamily="18" charset="0"/>
              </a:rPr>
              <a:t>anaemia</a:t>
            </a:r>
            <a:endParaRPr lang="cs-CZ" b="1" dirty="0">
              <a:solidFill>
                <a:srgbClr val="FFFF66"/>
              </a:solidFill>
              <a:latin typeface="Times New Roman" pitchFamily="18" charset="0"/>
            </a:endParaRPr>
          </a:p>
          <a:p>
            <a:pPr>
              <a:buFontTx/>
              <a:buNone/>
            </a:pPr>
            <a:endParaRPr lang="cs-CZ" dirty="0">
              <a:solidFill>
                <a:srgbClr val="FFFF00"/>
              </a:solidFill>
            </a:endParaRPr>
          </a:p>
          <a:p>
            <a:endParaRPr lang="cs-CZ" dirty="0">
              <a:solidFill>
                <a:srgbClr val="FFFF00"/>
              </a:solidFill>
            </a:endParaRPr>
          </a:p>
          <a:p>
            <a:pPr>
              <a:buFontTx/>
              <a:buNone/>
            </a:pPr>
            <a:endParaRPr lang="cs-CZ" dirty="0">
              <a:solidFill>
                <a:srgbClr val="FFFF00"/>
              </a:solidFill>
            </a:endParaRPr>
          </a:p>
          <a:p>
            <a:pPr>
              <a:buFontTx/>
              <a:buNone/>
            </a:pPr>
            <a:endParaRPr lang="cs-CZ" dirty="0">
              <a:solidFill>
                <a:srgbClr val="FFFF00"/>
              </a:solidFill>
            </a:endParaRPr>
          </a:p>
          <a:p>
            <a:pPr>
              <a:buFontTx/>
              <a:buNone/>
            </a:pPr>
            <a:endParaRPr lang="cs-CZ" dirty="0">
              <a:solidFill>
                <a:srgbClr val="FFFF00"/>
              </a:solidFill>
            </a:endParaRPr>
          </a:p>
          <a:p>
            <a:pPr>
              <a:buFontTx/>
              <a:buNone/>
            </a:pPr>
            <a:endParaRPr lang="cs-CZ" dirty="0">
              <a:solidFill>
                <a:srgbClr val="FFFF00"/>
              </a:solidFill>
            </a:endParaRPr>
          </a:p>
          <a:p>
            <a:pPr>
              <a:buFontTx/>
              <a:buNone/>
            </a:pPr>
            <a:endParaRPr lang="cs-CZ"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3" name="Text Box 3"/>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686084" name="Text Box 4"/>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Chlamydia</a:t>
            </a:r>
            <a:r>
              <a:rPr lang="cs-CZ" sz="2800" b="1" dirty="0" smtClean="0"/>
              <a:t> </a:t>
            </a:r>
            <a:r>
              <a:rPr lang="cs-CZ" sz="2800" b="1" dirty="0"/>
              <a:t>– </a:t>
            </a:r>
            <a:r>
              <a:rPr lang="cs-CZ" sz="2800" b="1" dirty="0" err="1" smtClean="0"/>
              <a:t>intracellular</a:t>
            </a:r>
            <a:r>
              <a:rPr lang="cs-CZ" sz="2800" b="1" dirty="0" smtClean="0"/>
              <a:t> </a:t>
            </a:r>
            <a:r>
              <a:rPr lang="cs-CZ" sz="2800" b="1" dirty="0" err="1" smtClean="0"/>
              <a:t>cycle</a:t>
            </a:r>
            <a:endParaRPr lang="cs-CZ" sz="2800" b="1" dirty="0"/>
          </a:p>
        </p:txBody>
      </p:sp>
      <p:pic>
        <p:nvPicPr>
          <p:cNvPr id="686138" name="Picture 58" descr="The chlamydial life cycle, PPT PowerPoint drawing diagrams, templates, images, slides"/>
          <p:cNvPicPr>
            <a:picLocks noChangeAspect="1" noChangeArrowheads="1"/>
          </p:cNvPicPr>
          <p:nvPr/>
        </p:nvPicPr>
        <p:blipFill>
          <a:blip r:embed="rId3"/>
          <a:srcRect/>
          <a:stretch>
            <a:fillRect/>
          </a:stretch>
        </p:blipFill>
        <p:spPr bwMode="auto">
          <a:xfrm>
            <a:off x="827088" y="908050"/>
            <a:ext cx="7704137" cy="5778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692227"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Chlamydia</a:t>
            </a:r>
            <a:r>
              <a:rPr lang="cs-CZ" sz="2800" b="1" dirty="0" smtClean="0"/>
              <a:t> </a:t>
            </a:r>
            <a:endParaRPr lang="cs-CZ" sz="2800" b="1" dirty="0"/>
          </a:p>
        </p:txBody>
      </p:sp>
      <p:sp>
        <p:nvSpPr>
          <p:cNvPr id="692228" name="Text Box 4"/>
          <p:cNvSpPr txBox="1">
            <a:spLocks noChangeArrowheads="1"/>
          </p:cNvSpPr>
          <p:nvPr/>
        </p:nvSpPr>
        <p:spPr bwMode="auto">
          <a:xfrm>
            <a:off x="323850" y="908050"/>
            <a:ext cx="8569325" cy="5447645"/>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pPr>
            <a:r>
              <a:rPr lang="cs-CZ" sz="2400" b="1" dirty="0" err="1" smtClean="0"/>
              <a:t>Defect</a:t>
            </a:r>
            <a:r>
              <a:rPr lang="cs-CZ" sz="2400" b="1" dirty="0" smtClean="0"/>
              <a:t> </a:t>
            </a:r>
            <a:r>
              <a:rPr lang="cs-CZ" sz="2400" b="1" dirty="0" err="1" smtClean="0"/>
              <a:t>metabolism</a:t>
            </a:r>
            <a:r>
              <a:rPr lang="cs-CZ" sz="2400" b="1" dirty="0" smtClean="0"/>
              <a:t> </a:t>
            </a:r>
            <a:r>
              <a:rPr lang="cs-CZ" sz="2400" b="1" dirty="0"/>
              <a:t>– </a:t>
            </a:r>
            <a:r>
              <a:rPr lang="cs-CZ" sz="2400" b="1" dirty="0" err="1" smtClean="0"/>
              <a:t>intracellular</a:t>
            </a:r>
            <a:r>
              <a:rPr lang="cs-CZ" sz="2400" b="1" dirty="0" smtClean="0"/>
              <a:t> </a:t>
            </a:r>
            <a:r>
              <a:rPr lang="cs-CZ" sz="2400" b="1" dirty="0" err="1" smtClean="0"/>
              <a:t>bacteria</a:t>
            </a:r>
            <a:endParaRPr lang="cs-CZ" sz="2400" b="1" dirty="0"/>
          </a:p>
          <a:p>
            <a:pPr algn="l">
              <a:spcBef>
                <a:spcPct val="50000"/>
              </a:spcBef>
            </a:pPr>
            <a:r>
              <a:rPr lang="cs-CZ" sz="2400" b="1" dirty="0" err="1" smtClean="0"/>
              <a:t>genera</a:t>
            </a:r>
            <a:r>
              <a:rPr lang="cs-CZ" sz="2400" b="1" dirty="0" smtClean="0"/>
              <a:t> </a:t>
            </a:r>
            <a:r>
              <a:rPr lang="cs-CZ" sz="2400" dirty="0"/>
              <a:t>– </a:t>
            </a:r>
            <a:r>
              <a:rPr lang="cs-CZ" sz="2400" dirty="0" err="1"/>
              <a:t>Chlamydia</a:t>
            </a:r>
            <a:r>
              <a:rPr lang="cs-CZ" sz="2400" dirty="0"/>
              <a:t> (</a:t>
            </a:r>
            <a:r>
              <a:rPr lang="cs-CZ" sz="2400" i="1" dirty="0"/>
              <a:t>C. </a:t>
            </a:r>
            <a:r>
              <a:rPr lang="cs-CZ" sz="2400" i="1" dirty="0" err="1"/>
              <a:t>trachomatis</a:t>
            </a:r>
            <a:r>
              <a:rPr lang="cs-CZ" sz="2400" dirty="0"/>
              <a:t>), </a:t>
            </a:r>
            <a:r>
              <a:rPr lang="cs-CZ" sz="2400" dirty="0" err="1"/>
              <a:t>Chlamydophila</a:t>
            </a:r>
            <a:r>
              <a:rPr lang="cs-CZ" sz="2400" dirty="0"/>
              <a:t> (</a:t>
            </a:r>
            <a:r>
              <a:rPr lang="cs-CZ" sz="2400" i="1" dirty="0"/>
              <a:t>C. </a:t>
            </a:r>
            <a:r>
              <a:rPr lang="cs-CZ" sz="2400" i="1" dirty="0" err="1"/>
              <a:t>pneumoniae</a:t>
            </a:r>
            <a:r>
              <a:rPr lang="cs-CZ" sz="2400" i="1" dirty="0"/>
              <a:t>, C. </a:t>
            </a:r>
            <a:r>
              <a:rPr lang="cs-CZ" sz="2400" i="1" dirty="0" err="1"/>
              <a:t>psittaci</a:t>
            </a:r>
            <a:r>
              <a:rPr lang="cs-CZ" sz="2400" dirty="0"/>
              <a:t>)</a:t>
            </a:r>
          </a:p>
          <a:p>
            <a:pPr algn="l">
              <a:spcBef>
                <a:spcPct val="50000"/>
              </a:spcBef>
            </a:pPr>
            <a:r>
              <a:rPr lang="cs-CZ" sz="2400" b="1" i="1" dirty="0"/>
              <a:t>C. </a:t>
            </a:r>
            <a:r>
              <a:rPr lang="cs-CZ" sz="2400" b="1" i="1" dirty="0" err="1"/>
              <a:t>trachomatis</a:t>
            </a:r>
            <a:r>
              <a:rPr lang="cs-CZ" sz="2400" b="1" i="1" dirty="0"/>
              <a:t> </a:t>
            </a:r>
            <a:r>
              <a:rPr lang="cs-CZ" sz="2400" dirty="0"/>
              <a:t>– </a:t>
            </a:r>
            <a:r>
              <a:rPr lang="cs-CZ" sz="2400" dirty="0" err="1" smtClean="0"/>
              <a:t>different</a:t>
            </a:r>
            <a:r>
              <a:rPr lang="cs-CZ" sz="2400" dirty="0" smtClean="0"/>
              <a:t> </a:t>
            </a:r>
            <a:r>
              <a:rPr lang="cs-CZ" sz="2400" dirty="0" err="1" smtClean="0"/>
              <a:t>serotypes</a:t>
            </a:r>
            <a:r>
              <a:rPr lang="cs-CZ" sz="2400" dirty="0" smtClean="0"/>
              <a:t> – </a:t>
            </a:r>
            <a:r>
              <a:rPr lang="cs-CZ" sz="2400" dirty="0" err="1" smtClean="0"/>
              <a:t>different</a:t>
            </a:r>
            <a:r>
              <a:rPr lang="cs-CZ" sz="2400" dirty="0" smtClean="0"/>
              <a:t> </a:t>
            </a:r>
            <a:r>
              <a:rPr lang="cs-CZ" sz="2400" dirty="0" err="1" smtClean="0"/>
              <a:t>diseases</a:t>
            </a:r>
            <a:endParaRPr lang="cs-CZ" sz="2400" dirty="0"/>
          </a:p>
          <a:p>
            <a:pPr algn="l">
              <a:spcBef>
                <a:spcPct val="50000"/>
              </a:spcBef>
            </a:pPr>
            <a:r>
              <a:rPr lang="cs-CZ" sz="2400" b="1" dirty="0" err="1" smtClean="0"/>
              <a:t>trachoma</a:t>
            </a:r>
            <a:r>
              <a:rPr lang="cs-CZ" sz="2400" b="1" dirty="0" smtClean="0"/>
              <a:t>:</a:t>
            </a:r>
            <a:r>
              <a:rPr lang="cs-CZ" sz="2400" dirty="0" smtClean="0"/>
              <a:t> </a:t>
            </a:r>
            <a:r>
              <a:rPr lang="cs-CZ" sz="2400" dirty="0" err="1" smtClean="0"/>
              <a:t>developing</a:t>
            </a:r>
            <a:r>
              <a:rPr lang="cs-CZ" sz="2400" dirty="0" smtClean="0"/>
              <a:t> </a:t>
            </a:r>
            <a:r>
              <a:rPr lang="cs-CZ" sz="2400" dirty="0" err="1" smtClean="0"/>
              <a:t>countries</a:t>
            </a:r>
            <a:r>
              <a:rPr lang="cs-CZ" sz="2400" dirty="0" smtClean="0"/>
              <a:t>, </a:t>
            </a:r>
            <a:r>
              <a:rPr lang="cs-CZ" sz="2400" dirty="0" err="1" smtClean="0"/>
              <a:t>transmission</a:t>
            </a:r>
            <a:r>
              <a:rPr lang="cs-CZ" sz="2400" dirty="0" smtClean="0"/>
              <a:t> – </a:t>
            </a:r>
            <a:r>
              <a:rPr lang="cs-CZ" sz="2400" dirty="0" err="1" smtClean="0"/>
              <a:t>directly</a:t>
            </a:r>
            <a:r>
              <a:rPr lang="cs-CZ" sz="2400" dirty="0" smtClean="0"/>
              <a:t> and </a:t>
            </a:r>
            <a:r>
              <a:rPr lang="cs-CZ" sz="2400" dirty="0" err="1" smtClean="0"/>
              <a:t>undirectly</a:t>
            </a:r>
            <a:r>
              <a:rPr lang="cs-CZ" sz="2400" dirty="0" smtClean="0"/>
              <a:t>, </a:t>
            </a:r>
            <a:r>
              <a:rPr lang="cs-CZ" sz="2400" dirty="0" err="1" smtClean="0"/>
              <a:t>chron</a:t>
            </a:r>
            <a:r>
              <a:rPr lang="cs-CZ" sz="2400" dirty="0" smtClean="0"/>
              <a:t>. </a:t>
            </a:r>
            <a:r>
              <a:rPr lang="cs-CZ" sz="2400" dirty="0" err="1" smtClean="0"/>
              <a:t>inflamation</a:t>
            </a:r>
            <a:r>
              <a:rPr lang="cs-CZ" sz="2400" dirty="0" smtClean="0"/>
              <a:t> </a:t>
            </a:r>
            <a:r>
              <a:rPr lang="cs-CZ" sz="2400" dirty="0" err="1" smtClean="0"/>
              <a:t>of</a:t>
            </a:r>
            <a:r>
              <a:rPr lang="cs-CZ" sz="2400" dirty="0" smtClean="0"/>
              <a:t> </a:t>
            </a:r>
            <a:r>
              <a:rPr lang="cs-CZ" sz="2400" dirty="0" err="1" smtClean="0"/>
              <a:t>cornea</a:t>
            </a:r>
            <a:r>
              <a:rPr lang="cs-CZ" sz="2400" dirty="0" smtClean="0"/>
              <a:t>, </a:t>
            </a:r>
            <a:r>
              <a:rPr lang="cs-CZ" sz="2400" dirty="0" err="1" smtClean="0"/>
              <a:t>blindness</a:t>
            </a:r>
            <a:r>
              <a:rPr lang="cs-CZ" sz="2400" dirty="0" smtClean="0"/>
              <a:t>, </a:t>
            </a:r>
            <a:r>
              <a:rPr lang="cs-CZ" sz="2400" dirty="0" err="1" smtClean="0"/>
              <a:t>transmission</a:t>
            </a:r>
            <a:r>
              <a:rPr lang="cs-CZ" sz="2400" dirty="0" smtClean="0"/>
              <a:t> – </a:t>
            </a:r>
            <a:r>
              <a:rPr lang="cs-CZ" sz="2400" dirty="0" err="1" smtClean="0"/>
              <a:t>contaminated</a:t>
            </a:r>
            <a:r>
              <a:rPr lang="cs-CZ" sz="2400" dirty="0" smtClean="0"/>
              <a:t> </a:t>
            </a:r>
            <a:r>
              <a:rPr lang="cs-CZ" sz="2400" dirty="0" err="1" smtClean="0"/>
              <a:t>water</a:t>
            </a:r>
            <a:endParaRPr lang="cs-CZ" sz="2400" dirty="0"/>
          </a:p>
          <a:p>
            <a:pPr algn="l">
              <a:spcBef>
                <a:spcPct val="50000"/>
              </a:spcBef>
            </a:pPr>
            <a:r>
              <a:rPr lang="cs-CZ" sz="2400" b="1" dirty="0" err="1" smtClean="0"/>
              <a:t>Oculogenital</a:t>
            </a:r>
            <a:r>
              <a:rPr lang="cs-CZ" sz="2400" b="1" dirty="0" smtClean="0"/>
              <a:t> </a:t>
            </a:r>
            <a:r>
              <a:rPr lang="cs-CZ" sz="2400" b="1" dirty="0" err="1" smtClean="0"/>
              <a:t>chlamydiosis</a:t>
            </a:r>
            <a:r>
              <a:rPr lang="cs-CZ" sz="2400" b="1" dirty="0" smtClean="0"/>
              <a:t>:</a:t>
            </a:r>
            <a:r>
              <a:rPr lang="cs-CZ" sz="2400" dirty="0" smtClean="0"/>
              <a:t> most </a:t>
            </a:r>
            <a:r>
              <a:rPr lang="cs-CZ" sz="2400" dirty="0" err="1" smtClean="0"/>
              <a:t>frequently</a:t>
            </a:r>
            <a:r>
              <a:rPr lang="cs-CZ" sz="2400" dirty="0" smtClean="0"/>
              <a:t> STD (</a:t>
            </a:r>
            <a:r>
              <a:rPr lang="cs-CZ" sz="2400" dirty="0" err="1" smtClean="0"/>
              <a:t>asymptomatic</a:t>
            </a:r>
            <a:r>
              <a:rPr lang="cs-CZ" sz="2400" dirty="0" smtClean="0"/>
              <a:t>, uretritis, </a:t>
            </a:r>
            <a:r>
              <a:rPr lang="cs-CZ" sz="2400" dirty="0" err="1" smtClean="0"/>
              <a:t>cervicitis</a:t>
            </a:r>
            <a:r>
              <a:rPr lang="cs-CZ" sz="2400" dirty="0" smtClean="0"/>
              <a:t>, </a:t>
            </a:r>
            <a:r>
              <a:rPr lang="cs-CZ" sz="2400" dirty="0" err="1" smtClean="0"/>
              <a:t>newborns</a:t>
            </a:r>
            <a:r>
              <a:rPr lang="cs-CZ" sz="2400" dirty="0" smtClean="0"/>
              <a:t> </a:t>
            </a:r>
            <a:r>
              <a:rPr lang="cs-CZ" sz="2400" dirty="0"/>
              <a:t>– </a:t>
            </a:r>
            <a:r>
              <a:rPr lang="cs-CZ" sz="2400" dirty="0" err="1" smtClean="0"/>
              <a:t>conjunctivitis</a:t>
            </a:r>
            <a:r>
              <a:rPr lang="cs-CZ" sz="2400" dirty="0" smtClean="0"/>
              <a:t>, </a:t>
            </a:r>
            <a:r>
              <a:rPr lang="cs-CZ" sz="2400" dirty="0" err="1" smtClean="0"/>
              <a:t>if</a:t>
            </a:r>
            <a:r>
              <a:rPr lang="cs-CZ" sz="2400" dirty="0" smtClean="0"/>
              <a:t> </a:t>
            </a:r>
            <a:r>
              <a:rPr lang="cs-CZ" sz="2400" dirty="0" err="1" smtClean="0"/>
              <a:t>spread</a:t>
            </a:r>
            <a:r>
              <a:rPr lang="cs-CZ" sz="2400" dirty="0" smtClean="0"/>
              <a:t>  </a:t>
            </a:r>
            <a:r>
              <a:rPr lang="cs-CZ" sz="2400" dirty="0"/>
              <a:t>– </a:t>
            </a:r>
            <a:r>
              <a:rPr lang="cs-CZ" sz="2400" dirty="0" smtClean="0"/>
              <a:t>salpingitis, </a:t>
            </a:r>
            <a:r>
              <a:rPr lang="cs-CZ" sz="2400" dirty="0" err="1" smtClean="0"/>
              <a:t>sterilitis</a:t>
            </a:r>
            <a:r>
              <a:rPr lang="cs-CZ" sz="2400" dirty="0" smtClean="0"/>
              <a:t>)</a:t>
            </a:r>
            <a:endParaRPr lang="cs-CZ" sz="2400" dirty="0"/>
          </a:p>
          <a:p>
            <a:pPr algn="l">
              <a:spcBef>
                <a:spcPct val="50000"/>
              </a:spcBef>
            </a:pPr>
            <a:r>
              <a:rPr lang="cs-CZ" sz="2400" b="1" dirty="0" err="1"/>
              <a:t>Lymfogranuloma</a:t>
            </a:r>
            <a:r>
              <a:rPr lang="cs-CZ" sz="2400" b="1" dirty="0"/>
              <a:t> </a:t>
            </a:r>
            <a:r>
              <a:rPr lang="cs-CZ" sz="2400" b="1" dirty="0" err="1"/>
              <a:t>venereum</a:t>
            </a:r>
            <a:r>
              <a:rPr lang="cs-CZ" sz="2400" dirty="0"/>
              <a:t> – </a:t>
            </a:r>
            <a:r>
              <a:rPr lang="cs-CZ" sz="2400" dirty="0" smtClean="0"/>
              <a:t>STD, </a:t>
            </a:r>
            <a:r>
              <a:rPr lang="cs-CZ" sz="2400" dirty="0" err="1" smtClean="0"/>
              <a:t>inguinal</a:t>
            </a:r>
            <a:r>
              <a:rPr lang="cs-CZ" sz="2400" dirty="0" smtClean="0"/>
              <a:t> </a:t>
            </a:r>
            <a:r>
              <a:rPr lang="cs-CZ" sz="2400" dirty="0" err="1" smtClean="0"/>
              <a:t>lymphfadenitis</a:t>
            </a:r>
            <a:r>
              <a:rPr lang="cs-CZ" sz="2400" dirty="0" smtClean="0"/>
              <a:t>, </a:t>
            </a:r>
            <a:r>
              <a:rPr lang="cs-CZ" sz="2400" dirty="0" err="1" smtClean="0"/>
              <a:t>hemorragic</a:t>
            </a:r>
            <a:r>
              <a:rPr lang="cs-CZ" sz="2400" dirty="0" smtClean="0"/>
              <a:t> </a:t>
            </a:r>
            <a:r>
              <a:rPr lang="cs-CZ" sz="2400" dirty="0" err="1" smtClean="0"/>
              <a:t>ulcerative</a:t>
            </a:r>
            <a:r>
              <a:rPr lang="cs-CZ" sz="2400" dirty="0" smtClean="0"/>
              <a:t> </a:t>
            </a:r>
            <a:r>
              <a:rPr lang="cs-CZ" sz="2400" dirty="0" err="1" smtClean="0"/>
              <a:t>proctitis</a:t>
            </a:r>
            <a:endParaRPr lang="cs-CZ"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688131"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Chlamydia</a:t>
            </a:r>
            <a:endParaRPr lang="cs-CZ" sz="2800" b="1" dirty="0"/>
          </a:p>
        </p:txBody>
      </p:sp>
      <p:sp>
        <p:nvSpPr>
          <p:cNvPr id="688132" name="Text Box 4"/>
          <p:cNvSpPr txBox="1">
            <a:spLocks noChangeArrowheads="1"/>
          </p:cNvSpPr>
          <p:nvPr/>
        </p:nvSpPr>
        <p:spPr bwMode="auto">
          <a:xfrm>
            <a:off x="323850" y="908050"/>
            <a:ext cx="8569325" cy="3046988"/>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pPr>
            <a:r>
              <a:rPr lang="cs-CZ" sz="2400" b="1" i="1" u="sng" dirty="0" smtClean="0"/>
              <a:t>C</a:t>
            </a:r>
            <a:r>
              <a:rPr lang="cs-CZ" sz="2400" b="1" i="1" u="sng" dirty="0"/>
              <a:t>. </a:t>
            </a:r>
            <a:r>
              <a:rPr lang="cs-CZ" sz="2400" b="1" i="1" u="sng" dirty="0" err="1"/>
              <a:t>psittaci</a:t>
            </a:r>
            <a:r>
              <a:rPr lang="cs-CZ" sz="2400" b="1" i="1" u="sng" dirty="0"/>
              <a:t> </a:t>
            </a:r>
            <a:r>
              <a:rPr lang="cs-CZ" sz="2400" b="1" dirty="0" err="1" smtClean="0"/>
              <a:t>infections</a:t>
            </a:r>
            <a:r>
              <a:rPr lang="cs-CZ" sz="2400" b="1" dirty="0" smtClean="0"/>
              <a:t> </a:t>
            </a:r>
            <a:r>
              <a:rPr lang="cs-CZ" sz="2400" dirty="0" smtClean="0"/>
              <a:t>– source – </a:t>
            </a:r>
            <a:r>
              <a:rPr lang="cs-CZ" sz="2400" dirty="0" err="1" smtClean="0"/>
              <a:t>birds</a:t>
            </a:r>
            <a:r>
              <a:rPr lang="cs-CZ" sz="2400" dirty="0" smtClean="0"/>
              <a:t>, </a:t>
            </a:r>
            <a:endParaRPr lang="cs-CZ" sz="2400" dirty="0"/>
          </a:p>
          <a:p>
            <a:pPr algn="l">
              <a:spcBef>
                <a:spcPct val="50000"/>
              </a:spcBef>
            </a:pPr>
            <a:r>
              <a:rPr lang="cs-CZ" sz="2400" b="1" dirty="0" err="1" smtClean="0"/>
              <a:t>Atypical</a:t>
            </a:r>
            <a:r>
              <a:rPr lang="cs-CZ" sz="2400" b="1" dirty="0" smtClean="0"/>
              <a:t> </a:t>
            </a:r>
            <a:r>
              <a:rPr lang="cs-CZ" sz="2400" b="1" dirty="0" err="1" smtClean="0"/>
              <a:t>pneumonia</a:t>
            </a:r>
            <a:r>
              <a:rPr lang="cs-CZ" sz="2400" dirty="0" smtClean="0"/>
              <a:t> </a:t>
            </a:r>
            <a:r>
              <a:rPr lang="cs-CZ" sz="2400" dirty="0"/>
              <a:t>– </a:t>
            </a:r>
            <a:r>
              <a:rPr lang="cs-CZ" sz="2400" dirty="0" err="1" smtClean="0"/>
              <a:t>can</a:t>
            </a:r>
            <a:r>
              <a:rPr lang="cs-CZ" sz="2400" dirty="0" smtClean="0"/>
              <a:t> </a:t>
            </a:r>
            <a:r>
              <a:rPr lang="cs-CZ" sz="2400" dirty="0" err="1" smtClean="0"/>
              <a:t>be</a:t>
            </a:r>
            <a:r>
              <a:rPr lang="cs-CZ" sz="2400" dirty="0" smtClean="0"/>
              <a:t> </a:t>
            </a:r>
            <a:r>
              <a:rPr lang="cs-CZ" sz="2400" dirty="0" err="1" smtClean="0"/>
              <a:t>serious</a:t>
            </a:r>
            <a:r>
              <a:rPr lang="cs-CZ" sz="2400" dirty="0" smtClean="0"/>
              <a:t>, </a:t>
            </a:r>
            <a:r>
              <a:rPr lang="cs-CZ" sz="2400" dirty="0" err="1" smtClean="0"/>
              <a:t>fever</a:t>
            </a:r>
            <a:r>
              <a:rPr lang="cs-CZ" sz="2400" dirty="0" smtClean="0"/>
              <a:t>, dry </a:t>
            </a:r>
            <a:r>
              <a:rPr lang="cs-CZ" sz="2400" dirty="0" err="1" smtClean="0"/>
              <a:t>cough</a:t>
            </a:r>
            <a:r>
              <a:rPr lang="cs-CZ" sz="2400" dirty="0" smtClean="0"/>
              <a:t>, </a:t>
            </a:r>
            <a:r>
              <a:rPr lang="cs-CZ" sz="2400" dirty="0" err="1" smtClean="0"/>
              <a:t>head</a:t>
            </a:r>
            <a:r>
              <a:rPr lang="cs-CZ" sz="2400" dirty="0" smtClean="0"/>
              <a:t> and joint </a:t>
            </a:r>
            <a:r>
              <a:rPr lang="cs-CZ" sz="2400" dirty="0" err="1" smtClean="0"/>
              <a:t>pain</a:t>
            </a:r>
            <a:r>
              <a:rPr lang="cs-CZ" sz="2400" dirty="0" smtClean="0"/>
              <a:t>, </a:t>
            </a:r>
            <a:r>
              <a:rPr lang="cs-CZ" sz="2400" dirty="0" err="1" smtClean="0"/>
              <a:t>complication</a:t>
            </a:r>
            <a:r>
              <a:rPr lang="cs-CZ" sz="2400" dirty="0" smtClean="0"/>
              <a:t> </a:t>
            </a:r>
            <a:r>
              <a:rPr lang="cs-CZ" sz="2400" dirty="0"/>
              <a:t>– peri-, </a:t>
            </a:r>
            <a:r>
              <a:rPr lang="cs-CZ" sz="2400" dirty="0" err="1"/>
              <a:t>endo</a:t>
            </a:r>
            <a:r>
              <a:rPr lang="cs-CZ" sz="2400" dirty="0"/>
              <a:t>- </a:t>
            </a:r>
            <a:r>
              <a:rPr lang="cs-CZ" sz="2400" dirty="0" err="1" smtClean="0"/>
              <a:t>myocarditis</a:t>
            </a:r>
            <a:endParaRPr lang="cs-CZ" sz="2400" dirty="0"/>
          </a:p>
          <a:p>
            <a:pPr algn="l">
              <a:spcBef>
                <a:spcPct val="50000"/>
              </a:spcBef>
            </a:pPr>
            <a:r>
              <a:rPr lang="cs-CZ" sz="2400" b="1" i="1" u="sng" dirty="0" smtClean="0"/>
              <a:t>C</a:t>
            </a:r>
            <a:r>
              <a:rPr lang="cs-CZ" sz="2400" b="1" i="1" u="sng" dirty="0"/>
              <a:t>. </a:t>
            </a:r>
            <a:r>
              <a:rPr lang="cs-CZ" sz="2400" b="1" i="1" u="sng" dirty="0" err="1"/>
              <a:t>pneumoniae</a:t>
            </a:r>
            <a:r>
              <a:rPr lang="cs-CZ" sz="2400" i="1" u="sng" dirty="0"/>
              <a:t> </a:t>
            </a:r>
            <a:r>
              <a:rPr lang="cs-CZ" sz="2400" dirty="0" err="1" smtClean="0"/>
              <a:t>infections</a:t>
            </a:r>
            <a:r>
              <a:rPr lang="cs-CZ" sz="2400" dirty="0" smtClean="0"/>
              <a:t> – </a:t>
            </a:r>
            <a:r>
              <a:rPr lang="cs-CZ" sz="2400" dirty="0" err="1" smtClean="0"/>
              <a:t>frequent</a:t>
            </a:r>
            <a:r>
              <a:rPr lang="cs-CZ" sz="2400" dirty="0" smtClean="0"/>
              <a:t> </a:t>
            </a:r>
            <a:r>
              <a:rPr lang="cs-CZ" sz="2400" dirty="0" err="1" smtClean="0"/>
              <a:t>community</a:t>
            </a:r>
            <a:r>
              <a:rPr lang="cs-CZ" sz="2400" dirty="0" smtClean="0"/>
              <a:t> </a:t>
            </a:r>
            <a:r>
              <a:rPr lang="cs-CZ" sz="2400" dirty="0" err="1" smtClean="0"/>
              <a:t>pneumonia</a:t>
            </a:r>
            <a:r>
              <a:rPr lang="cs-CZ" sz="2400" dirty="0" smtClean="0"/>
              <a:t> </a:t>
            </a:r>
            <a:r>
              <a:rPr lang="cs-CZ" sz="2400" dirty="0"/>
              <a:t>– </a:t>
            </a:r>
            <a:r>
              <a:rPr lang="cs-CZ" sz="2400" dirty="0" err="1" smtClean="0"/>
              <a:t>children</a:t>
            </a:r>
            <a:r>
              <a:rPr lang="cs-CZ" sz="2400" dirty="0" smtClean="0"/>
              <a:t> and </a:t>
            </a:r>
            <a:r>
              <a:rPr lang="cs-CZ" sz="2400" dirty="0" err="1" smtClean="0"/>
              <a:t>young</a:t>
            </a:r>
            <a:r>
              <a:rPr lang="cs-CZ" sz="2400" dirty="0" smtClean="0"/>
              <a:t> </a:t>
            </a:r>
            <a:r>
              <a:rPr lang="cs-CZ" sz="2400" dirty="0" err="1" smtClean="0"/>
              <a:t>adults</a:t>
            </a:r>
            <a:r>
              <a:rPr lang="cs-CZ" sz="2400" dirty="0" smtClean="0"/>
              <a:t> (</a:t>
            </a:r>
            <a:r>
              <a:rPr lang="cs-CZ" sz="2400" dirty="0" err="1" smtClean="0"/>
              <a:t>after</a:t>
            </a:r>
            <a:r>
              <a:rPr lang="cs-CZ" sz="2400" dirty="0" smtClean="0"/>
              <a:t> </a:t>
            </a:r>
            <a:r>
              <a:rPr lang="cs-CZ" sz="2400" i="1" dirty="0" err="1"/>
              <a:t>Mycoplasma</a:t>
            </a:r>
            <a:r>
              <a:rPr lang="cs-CZ" sz="2400" i="1" dirty="0"/>
              <a:t> </a:t>
            </a:r>
            <a:r>
              <a:rPr lang="cs-CZ" sz="2400" i="1" dirty="0" err="1"/>
              <a:t>pneumoniae</a:t>
            </a:r>
            <a:r>
              <a:rPr lang="cs-CZ" sz="2400" dirty="0"/>
              <a:t>), </a:t>
            </a:r>
            <a:r>
              <a:rPr lang="cs-CZ" sz="2400" dirty="0" err="1" smtClean="0"/>
              <a:t>laryngotracheitis</a:t>
            </a:r>
            <a:r>
              <a:rPr lang="cs-CZ" sz="2400" dirty="0" smtClean="0"/>
              <a:t>, bronchitis, </a:t>
            </a:r>
            <a:r>
              <a:rPr lang="cs-CZ" sz="2400" dirty="0" err="1" smtClean="0"/>
              <a:t>atypical</a:t>
            </a:r>
            <a:r>
              <a:rPr lang="cs-CZ" sz="2400" dirty="0" smtClean="0"/>
              <a:t> </a:t>
            </a:r>
            <a:r>
              <a:rPr lang="cs-CZ" sz="2400" dirty="0" err="1" smtClean="0"/>
              <a:t>pneumonia</a:t>
            </a:r>
            <a:r>
              <a:rPr lang="cs-CZ" sz="2400" dirty="0" smtClean="0"/>
              <a:t>, </a:t>
            </a:r>
            <a:r>
              <a:rPr lang="cs-CZ" sz="2400" dirty="0" err="1" smtClean="0"/>
              <a:t>usually</a:t>
            </a:r>
            <a:r>
              <a:rPr lang="cs-CZ" sz="2400" dirty="0" smtClean="0"/>
              <a:t> </a:t>
            </a:r>
            <a:r>
              <a:rPr lang="cs-CZ" sz="2400" dirty="0" err="1" smtClean="0"/>
              <a:t>mild</a:t>
            </a:r>
            <a:r>
              <a:rPr lang="cs-CZ" sz="2400" dirty="0" smtClean="0"/>
              <a:t> </a:t>
            </a:r>
            <a:r>
              <a:rPr lang="cs-CZ" sz="2400" dirty="0" err="1" smtClean="0"/>
              <a:t>or</a:t>
            </a:r>
            <a:r>
              <a:rPr lang="cs-CZ" sz="2400" dirty="0" smtClean="0"/>
              <a:t> </a:t>
            </a:r>
            <a:r>
              <a:rPr lang="cs-CZ" sz="2400" dirty="0" err="1" smtClean="0"/>
              <a:t>asymptomatic</a:t>
            </a:r>
            <a:r>
              <a:rPr lang="cs-CZ" sz="2400" dirty="0" smtClean="0"/>
              <a:t>)</a:t>
            </a:r>
            <a:endParaRPr lang="cs-CZ"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690179"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Chlamydia</a:t>
            </a:r>
            <a:endParaRPr lang="cs-CZ" sz="2800" b="1" dirty="0"/>
          </a:p>
        </p:txBody>
      </p:sp>
      <p:sp>
        <p:nvSpPr>
          <p:cNvPr id="690180" name="Text Box 4"/>
          <p:cNvSpPr txBox="1">
            <a:spLocks noChangeArrowheads="1"/>
          </p:cNvSpPr>
          <p:nvPr/>
        </p:nvSpPr>
        <p:spPr bwMode="auto">
          <a:xfrm>
            <a:off x="323850" y="908050"/>
            <a:ext cx="8569325" cy="2492990"/>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pPr>
            <a:r>
              <a:rPr lang="cs-CZ" sz="2400" b="1" dirty="0" err="1" smtClean="0"/>
              <a:t>Diagnosis</a:t>
            </a:r>
            <a:r>
              <a:rPr lang="cs-CZ" sz="2400" b="1" dirty="0" smtClean="0"/>
              <a:t> </a:t>
            </a:r>
            <a:r>
              <a:rPr lang="cs-CZ" sz="2400" dirty="0"/>
              <a:t>– </a:t>
            </a:r>
            <a:r>
              <a:rPr lang="cs-CZ" sz="2400" b="1" i="1" dirty="0"/>
              <a:t>C. </a:t>
            </a:r>
            <a:r>
              <a:rPr lang="cs-CZ" sz="2400" b="1" i="1" dirty="0" err="1"/>
              <a:t>trachomatis</a:t>
            </a:r>
            <a:r>
              <a:rPr lang="cs-CZ" sz="2400" b="1" dirty="0"/>
              <a:t>:</a:t>
            </a:r>
            <a:r>
              <a:rPr lang="cs-CZ" sz="2400" dirty="0"/>
              <a:t> </a:t>
            </a:r>
            <a:r>
              <a:rPr lang="cs-CZ" sz="2400" dirty="0" err="1" smtClean="0"/>
              <a:t>direct</a:t>
            </a:r>
            <a:r>
              <a:rPr lang="cs-CZ" sz="2400" dirty="0" smtClean="0"/>
              <a:t> </a:t>
            </a:r>
            <a:r>
              <a:rPr lang="cs-CZ" sz="2400" dirty="0" err="1" smtClean="0"/>
              <a:t>detection</a:t>
            </a:r>
            <a:r>
              <a:rPr lang="cs-CZ" sz="2400" dirty="0" smtClean="0"/>
              <a:t> PCR</a:t>
            </a:r>
            <a:r>
              <a:rPr lang="cs-CZ" sz="2400" dirty="0"/>
              <a:t>, antigen </a:t>
            </a:r>
            <a:r>
              <a:rPr lang="cs-CZ" sz="2400" dirty="0" smtClean="0"/>
              <a:t>(</a:t>
            </a:r>
            <a:r>
              <a:rPr lang="cs-CZ" sz="2400" dirty="0" err="1" smtClean="0"/>
              <a:t>swab</a:t>
            </a:r>
            <a:r>
              <a:rPr lang="cs-CZ" sz="2400" dirty="0" smtClean="0"/>
              <a:t> </a:t>
            </a:r>
            <a:r>
              <a:rPr lang="cs-CZ" sz="2400" dirty="0" err="1" smtClean="0"/>
              <a:t>uretra</a:t>
            </a:r>
            <a:r>
              <a:rPr lang="cs-CZ" sz="2400" dirty="0" smtClean="0"/>
              <a:t>, </a:t>
            </a:r>
            <a:r>
              <a:rPr lang="cs-CZ" sz="2400" dirty="0"/>
              <a:t>cervix, </a:t>
            </a:r>
            <a:r>
              <a:rPr lang="cs-CZ" sz="2400" dirty="0" smtClean="0"/>
              <a:t>urine), </a:t>
            </a:r>
            <a:r>
              <a:rPr lang="cs-CZ" sz="2400" dirty="0" err="1" smtClean="0"/>
              <a:t>undirect</a:t>
            </a:r>
            <a:r>
              <a:rPr lang="cs-CZ" sz="2400" dirty="0" smtClean="0"/>
              <a:t> </a:t>
            </a:r>
            <a:r>
              <a:rPr lang="cs-CZ" sz="2400" dirty="0" err="1" smtClean="0"/>
              <a:t>method</a:t>
            </a:r>
            <a:r>
              <a:rPr lang="cs-CZ" sz="2400" dirty="0" smtClean="0"/>
              <a:t> – </a:t>
            </a:r>
            <a:r>
              <a:rPr lang="cs-CZ" sz="2400" dirty="0" err="1" smtClean="0"/>
              <a:t>serology</a:t>
            </a:r>
            <a:r>
              <a:rPr lang="cs-CZ" sz="2400" dirty="0" smtClean="0"/>
              <a:t> </a:t>
            </a:r>
            <a:r>
              <a:rPr lang="cs-CZ" sz="2400" dirty="0" err="1" smtClean="0"/>
              <a:t>only</a:t>
            </a:r>
            <a:r>
              <a:rPr lang="cs-CZ" sz="2400" dirty="0" smtClean="0"/>
              <a:t> in </a:t>
            </a:r>
            <a:r>
              <a:rPr lang="cs-CZ" sz="2400" dirty="0" err="1" smtClean="0"/>
              <a:t>systemic</a:t>
            </a:r>
            <a:r>
              <a:rPr lang="cs-CZ" sz="2400" dirty="0" smtClean="0"/>
              <a:t> </a:t>
            </a:r>
            <a:r>
              <a:rPr lang="cs-CZ" sz="2400" dirty="0" err="1" smtClean="0"/>
              <a:t>diseases</a:t>
            </a:r>
            <a:r>
              <a:rPr lang="cs-CZ" sz="2400" dirty="0" smtClean="0"/>
              <a:t>, </a:t>
            </a:r>
            <a:r>
              <a:rPr lang="cs-CZ" sz="2400" b="1" dirty="0" err="1"/>
              <a:t>dif.dg</a:t>
            </a:r>
            <a:r>
              <a:rPr lang="cs-CZ" sz="2400" b="1" dirty="0"/>
              <a:t> </a:t>
            </a:r>
            <a:r>
              <a:rPr lang="cs-CZ" sz="2400" dirty="0"/>
              <a:t>– </a:t>
            </a:r>
            <a:r>
              <a:rPr lang="cs-CZ" sz="2400" dirty="0" err="1" smtClean="0"/>
              <a:t>other</a:t>
            </a:r>
            <a:r>
              <a:rPr lang="cs-CZ" sz="2400" dirty="0" smtClean="0"/>
              <a:t> STD, </a:t>
            </a:r>
            <a:r>
              <a:rPr lang="cs-CZ" sz="2400" b="1" i="1" dirty="0"/>
              <a:t>C. </a:t>
            </a:r>
            <a:r>
              <a:rPr lang="cs-CZ" sz="2400" b="1" i="1" dirty="0" err="1"/>
              <a:t>psittaci</a:t>
            </a:r>
            <a:r>
              <a:rPr lang="cs-CZ" sz="2400" i="1" dirty="0"/>
              <a:t> </a:t>
            </a:r>
            <a:r>
              <a:rPr lang="cs-CZ" sz="2400" dirty="0"/>
              <a:t>– </a:t>
            </a:r>
            <a:r>
              <a:rPr lang="cs-CZ" sz="2400" dirty="0" err="1" smtClean="0"/>
              <a:t>the</a:t>
            </a:r>
            <a:r>
              <a:rPr lang="cs-CZ" sz="2400" dirty="0" smtClean="0"/>
              <a:t> </a:t>
            </a:r>
            <a:r>
              <a:rPr lang="cs-CZ" sz="2400" dirty="0" err="1" smtClean="0"/>
              <a:t>best</a:t>
            </a:r>
            <a:r>
              <a:rPr lang="cs-CZ" sz="2400" dirty="0" smtClean="0"/>
              <a:t> 4 </a:t>
            </a:r>
            <a:r>
              <a:rPr lang="cs-CZ" sz="2400" dirty="0" err="1" smtClean="0"/>
              <a:t>fold</a:t>
            </a:r>
            <a:r>
              <a:rPr lang="cs-CZ" sz="2400" dirty="0" smtClean="0"/>
              <a:t> titre </a:t>
            </a:r>
            <a:r>
              <a:rPr lang="cs-CZ" sz="2400" dirty="0" err="1" smtClean="0"/>
              <a:t>increase</a:t>
            </a:r>
            <a:r>
              <a:rPr lang="cs-CZ" sz="2400" dirty="0" smtClean="0"/>
              <a:t>, </a:t>
            </a:r>
            <a:r>
              <a:rPr lang="cs-CZ" sz="2400" b="1" i="1" dirty="0"/>
              <a:t>C. </a:t>
            </a:r>
            <a:r>
              <a:rPr lang="cs-CZ" sz="2400" b="1" i="1" dirty="0" err="1"/>
              <a:t>pneumoniae</a:t>
            </a:r>
            <a:r>
              <a:rPr lang="cs-CZ" sz="2400" i="1" dirty="0"/>
              <a:t> </a:t>
            </a:r>
            <a:r>
              <a:rPr lang="cs-CZ" sz="2400" dirty="0"/>
              <a:t>– </a:t>
            </a:r>
            <a:r>
              <a:rPr lang="cs-CZ" sz="2400" dirty="0" err="1" smtClean="0"/>
              <a:t>increasing</a:t>
            </a:r>
            <a:r>
              <a:rPr lang="cs-CZ" sz="2400" dirty="0" smtClean="0"/>
              <a:t> </a:t>
            </a:r>
            <a:r>
              <a:rPr lang="cs-CZ" sz="2400" dirty="0" err="1" smtClean="0"/>
              <a:t>of</a:t>
            </a:r>
            <a:r>
              <a:rPr lang="cs-CZ" sz="2400" dirty="0" smtClean="0"/>
              <a:t> </a:t>
            </a:r>
            <a:r>
              <a:rPr lang="cs-CZ" sz="2400" dirty="0" err="1" smtClean="0"/>
              <a:t>antibodies</a:t>
            </a:r>
            <a:r>
              <a:rPr lang="cs-CZ" sz="2400" dirty="0" smtClean="0"/>
              <a:t> (direct </a:t>
            </a:r>
            <a:r>
              <a:rPr lang="cs-CZ" sz="2400" dirty="0" err="1" smtClean="0"/>
              <a:t>detection</a:t>
            </a:r>
            <a:r>
              <a:rPr lang="cs-CZ" sz="2400" dirty="0" smtClean="0"/>
              <a:t> PCR</a:t>
            </a:r>
            <a:r>
              <a:rPr lang="cs-CZ" sz="2400" dirty="0"/>
              <a:t>, </a:t>
            </a:r>
            <a:r>
              <a:rPr lang="cs-CZ" sz="2400" dirty="0" err="1"/>
              <a:t>Ag</a:t>
            </a:r>
            <a:r>
              <a:rPr lang="cs-CZ" sz="2400" dirty="0"/>
              <a:t>)</a:t>
            </a:r>
          </a:p>
          <a:p>
            <a:pPr algn="l">
              <a:spcBef>
                <a:spcPct val="50000"/>
              </a:spcBef>
            </a:pPr>
            <a:r>
              <a:rPr lang="cs-CZ" sz="2400" b="1" dirty="0" err="1" smtClean="0"/>
              <a:t>Therapy</a:t>
            </a:r>
            <a:r>
              <a:rPr lang="cs-CZ" sz="2400" dirty="0" smtClean="0"/>
              <a:t> </a:t>
            </a:r>
            <a:r>
              <a:rPr lang="cs-CZ" sz="2400" dirty="0"/>
              <a:t>– </a:t>
            </a:r>
            <a:r>
              <a:rPr lang="cs-CZ" sz="2400" b="1" dirty="0" err="1" smtClean="0"/>
              <a:t>macrolides</a:t>
            </a:r>
            <a:r>
              <a:rPr lang="cs-CZ" sz="2400" b="1" dirty="0" smtClean="0"/>
              <a:t>, </a:t>
            </a:r>
            <a:r>
              <a:rPr lang="cs-CZ" sz="2400" b="1" dirty="0" err="1" smtClean="0"/>
              <a:t>tetracyclines</a:t>
            </a:r>
            <a:endParaRPr lang="cs-CZ"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696323"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Mycoplasma</a:t>
            </a:r>
            <a:r>
              <a:rPr lang="cs-CZ" sz="2800" b="1" dirty="0" smtClean="0"/>
              <a:t>  </a:t>
            </a:r>
            <a:endParaRPr lang="cs-CZ" sz="2800" b="1" dirty="0"/>
          </a:p>
        </p:txBody>
      </p:sp>
      <p:sp>
        <p:nvSpPr>
          <p:cNvPr id="696324" name="Text Box 4"/>
          <p:cNvSpPr txBox="1">
            <a:spLocks noChangeArrowheads="1"/>
          </p:cNvSpPr>
          <p:nvPr/>
        </p:nvSpPr>
        <p:spPr bwMode="auto">
          <a:xfrm>
            <a:off x="323850" y="908050"/>
            <a:ext cx="8569325" cy="4524315"/>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pPr>
            <a:r>
              <a:rPr lang="cs-CZ" sz="2400" b="1" dirty="0" err="1" smtClean="0"/>
              <a:t>genera</a:t>
            </a:r>
            <a:r>
              <a:rPr lang="cs-CZ" sz="2400" b="1" dirty="0" smtClean="0"/>
              <a:t> </a:t>
            </a:r>
            <a:r>
              <a:rPr lang="cs-CZ" sz="2400" b="1" dirty="0"/>
              <a:t>– </a:t>
            </a:r>
            <a:r>
              <a:rPr lang="cs-CZ" sz="2400" b="1" dirty="0" err="1"/>
              <a:t>Mycoplasma</a:t>
            </a:r>
            <a:r>
              <a:rPr lang="cs-CZ" sz="2400" b="1" dirty="0"/>
              <a:t> </a:t>
            </a:r>
            <a:r>
              <a:rPr lang="cs-CZ" sz="2400" b="1" dirty="0" smtClean="0"/>
              <a:t>and </a:t>
            </a:r>
            <a:r>
              <a:rPr lang="cs-CZ" sz="2400" b="1" dirty="0" err="1"/>
              <a:t>Ureoplasma</a:t>
            </a:r>
            <a:endParaRPr lang="cs-CZ" sz="2400" b="1" dirty="0"/>
          </a:p>
          <a:p>
            <a:pPr algn="l">
              <a:spcBef>
                <a:spcPct val="50000"/>
              </a:spcBef>
            </a:pPr>
            <a:r>
              <a:rPr lang="cs-CZ" sz="2400" b="1" dirty="0" err="1" smtClean="0"/>
              <a:t>Small</a:t>
            </a:r>
            <a:r>
              <a:rPr lang="cs-CZ" sz="2400" b="1" dirty="0" smtClean="0"/>
              <a:t> </a:t>
            </a:r>
            <a:r>
              <a:rPr lang="cs-CZ" sz="2400" b="1" dirty="0" err="1" smtClean="0"/>
              <a:t>organisms</a:t>
            </a:r>
            <a:r>
              <a:rPr lang="cs-CZ" sz="2400" b="1" dirty="0" smtClean="0"/>
              <a:t> (up to </a:t>
            </a:r>
            <a:r>
              <a:rPr lang="cs-CZ" sz="2400" b="1" dirty="0"/>
              <a:t>250 </a:t>
            </a:r>
            <a:r>
              <a:rPr lang="cs-CZ" sz="2400" b="1" dirty="0" err="1"/>
              <a:t>nm</a:t>
            </a:r>
            <a:r>
              <a:rPr lang="cs-CZ" sz="2400" b="1" dirty="0"/>
              <a:t>), </a:t>
            </a:r>
            <a:r>
              <a:rPr lang="cs-CZ" sz="2400" b="1" dirty="0" err="1" smtClean="0"/>
              <a:t>smallest</a:t>
            </a:r>
            <a:r>
              <a:rPr lang="cs-CZ" sz="2400" b="1" dirty="0" smtClean="0"/>
              <a:t> genome </a:t>
            </a:r>
            <a:r>
              <a:rPr lang="cs-CZ" sz="2400" dirty="0"/>
              <a:t>– </a:t>
            </a:r>
            <a:r>
              <a:rPr lang="cs-CZ" sz="2400" dirty="0" err="1" smtClean="0"/>
              <a:t>fastidious</a:t>
            </a:r>
            <a:r>
              <a:rPr lang="cs-CZ" sz="2400" dirty="0" smtClean="0"/>
              <a:t>, </a:t>
            </a:r>
            <a:r>
              <a:rPr lang="cs-CZ" sz="2400" dirty="0" err="1" smtClean="0"/>
              <a:t>cultivation</a:t>
            </a:r>
            <a:r>
              <a:rPr lang="cs-CZ" sz="2400" dirty="0" smtClean="0"/>
              <a:t> </a:t>
            </a:r>
            <a:r>
              <a:rPr lang="cs-CZ" sz="2400" dirty="0" err="1" smtClean="0"/>
              <a:t>is</a:t>
            </a:r>
            <a:r>
              <a:rPr lang="cs-CZ" sz="2400" dirty="0" smtClean="0"/>
              <a:t> not </a:t>
            </a:r>
            <a:r>
              <a:rPr lang="cs-CZ" sz="2400" dirty="0" err="1" smtClean="0"/>
              <a:t>relevant</a:t>
            </a:r>
            <a:r>
              <a:rPr lang="cs-CZ" sz="2400" dirty="0" smtClean="0"/>
              <a:t> </a:t>
            </a:r>
            <a:r>
              <a:rPr lang="cs-CZ" sz="2400" dirty="0" err="1" smtClean="0"/>
              <a:t>for</a:t>
            </a:r>
            <a:r>
              <a:rPr lang="cs-CZ" sz="2400" dirty="0" smtClean="0"/>
              <a:t> dg</a:t>
            </a:r>
            <a:endParaRPr lang="cs-CZ" sz="2400" b="1" dirty="0"/>
          </a:p>
          <a:p>
            <a:pPr algn="l">
              <a:spcBef>
                <a:spcPct val="50000"/>
              </a:spcBef>
            </a:pPr>
            <a:r>
              <a:rPr lang="cs-CZ" sz="2400" b="1" dirty="0" smtClean="0"/>
              <a:t>Cell </a:t>
            </a:r>
            <a:r>
              <a:rPr lang="cs-CZ" sz="2400" b="1" dirty="0" err="1" smtClean="0"/>
              <a:t>wall</a:t>
            </a:r>
            <a:r>
              <a:rPr lang="cs-CZ" sz="2400" b="1" dirty="0" smtClean="0"/>
              <a:t> free </a:t>
            </a:r>
            <a:r>
              <a:rPr lang="cs-CZ" sz="2400" b="1" dirty="0" err="1" smtClean="0"/>
              <a:t>organisms</a:t>
            </a:r>
            <a:r>
              <a:rPr lang="cs-CZ" sz="2400" b="1" dirty="0" smtClean="0"/>
              <a:t> </a:t>
            </a:r>
            <a:r>
              <a:rPr lang="cs-CZ" sz="2400" dirty="0" smtClean="0"/>
              <a:t>– </a:t>
            </a:r>
            <a:r>
              <a:rPr lang="cs-CZ" sz="2400" dirty="0" err="1" smtClean="0"/>
              <a:t>inactive</a:t>
            </a:r>
            <a:r>
              <a:rPr lang="cs-CZ" sz="2400" dirty="0" smtClean="0"/>
              <a:t> cell </a:t>
            </a:r>
            <a:r>
              <a:rPr lang="cs-CZ" sz="2400" dirty="0" err="1" smtClean="0"/>
              <a:t>wall</a:t>
            </a:r>
            <a:r>
              <a:rPr lang="cs-CZ" sz="2400" dirty="0" smtClean="0"/>
              <a:t> </a:t>
            </a:r>
            <a:r>
              <a:rPr lang="cs-CZ" sz="2400" dirty="0" err="1" smtClean="0"/>
              <a:t>active</a:t>
            </a:r>
            <a:r>
              <a:rPr lang="cs-CZ" sz="2400" dirty="0" smtClean="0"/>
              <a:t> </a:t>
            </a:r>
            <a:r>
              <a:rPr lang="cs-CZ" sz="2400" dirty="0" err="1" smtClean="0"/>
              <a:t>antibiotics</a:t>
            </a:r>
            <a:endParaRPr lang="cs-CZ" sz="2400" dirty="0"/>
          </a:p>
          <a:p>
            <a:pPr algn="l">
              <a:spcBef>
                <a:spcPct val="50000"/>
              </a:spcBef>
            </a:pPr>
            <a:r>
              <a:rPr lang="cs-CZ" sz="2400" b="1" dirty="0" smtClean="0"/>
              <a:t>Epidemiology </a:t>
            </a:r>
            <a:r>
              <a:rPr lang="cs-CZ" sz="2400" dirty="0"/>
              <a:t>– </a:t>
            </a:r>
            <a:r>
              <a:rPr lang="cs-CZ" sz="2400" b="1" i="1" dirty="0"/>
              <a:t>M. </a:t>
            </a:r>
            <a:r>
              <a:rPr lang="cs-CZ" sz="2400" b="1" i="1" dirty="0" err="1"/>
              <a:t>pneumoniae</a:t>
            </a:r>
            <a:r>
              <a:rPr lang="cs-CZ" sz="2400" i="1" dirty="0"/>
              <a:t> </a:t>
            </a:r>
            <a:r>
              <a:rPr lang="cs-CZ" sz="2400" dirty="0"/>
              <a:t>– </a:t>
            </a:r>
            <a:r>
              <a:rPr lang="cs-CZ" sz="2400" dirty="0" smtClean="0"/>
              <a:t>most </a:t>
            </a:r>
            <a:r>
              <a:rPr lang="cs-CZ" sz="2400" dirty="0" err="1" smtClean="0"/>
              <a:t>frequent</a:t>
            </a:r>
            <a:r>
              <a:rPr lang="cs-CZ" sz="2400" dirty="0" smtClean="0"/>
              <a:t> – </a:t>
            </a:r>
            <a:r>
              <a:rPr lang="cs-CZ" sz="2400" dirty="0" err="1" smtClean="0"/>
              <a:t>children</a:t>
            </a:r>
            <a:r>
              <a:rPr lang="cs-CZ" sz="2400" dirty="0" smtClean="0"/>
              <a:t> and </a:t>
            </a:r>
            <a:r>
              <a:rPr lang="cs-CZ" sz="2400" dirty="0" err="1" smtClean="0"/>
              <a:t>young</a:t>
            </a:r>
            <a:r>
              <a:rPr lang="cs-CZ" sz="2400" dirty="0" smtClean="0"/>
              <a:t> </a:t>
            </a:r>
            <a:r>
              <a:rPr lang="cs-CZ" sz="2400" dirty="0" err="1" smtClean="0"/>
              <a:t>adults</a:t>
            </a:r>
            <a:r>
              <a:rPr lang="cs-CZ" sz="2400" dirty="0" smtClean="0"/>
              <a:t>, </a:t>
            </a:r>
            <a:r>
              <a:rPr lang="cs-CZ" sz="2400" dirty="0" err="1" smtClean="0"/>
              <a:t>spread</a:t>
            </a:r>
            <a:r>
              <a:rPr lang="cs-CZ" sz="2400" dirty="0" smtClean="0"/>
              <a:t>- </a:t>
            </a:r>
            <a:r>
              <a:rPr lang="cs-CZ" sz="2400" dirty="0" err="1" smtClean="0"/>
              <a:t>secretion</a:t>
            </a:r>
            <a:r>
              <a:rPr lang="cs-CZ" sz="2400" dirty="0" smtClean="0"/>
              <a:t> </a:t>
            </a:r>
            <a:r>
              <a:rPr lang="cs-CZ" sz="2400" dirty="0" err="1" smtClean="0"/>
              <a:t>of</a:t>
            </a:r>
            <a:r>
              <a:rPr lang="cs-CZ" sz="2400" dirty="0" smtClean="0"/>
              <a:t> </a:t>
            </a:r>
            <a:r>
              <a:rPr lang="cs-CZ" sz="2400" dirty="0" err="1" smtClean="0"/>
              <a:t>upper</a:t>
            </a:r>
            <a:r>
              <a:rPr lang="cs-CZ" sz="2400" dirty="0" smtClean="0"/>
              <a:t> </a:t>
            </a:r>
            <a:r>
              <a:rPr lang="cs-CZ" sz="2400" dirty="0" err="1" smtClean="0"/>
              <a:t>resp.tract</a:t>
            </a:r>
            <a:r>
              <a:rPr lang="cs-CZ" sz="2400" dirty="0" smtClean="0"/>
              <a:t>,        </a:t>
            </a:r>
            <a:r>
              <a:rPr lang="cs-CZ" sz="2400" b="1" i="1" dirty="0" smtClean="0"/>
              <a:t>M</a:t>
            </a:r>
            <a:r>
              <a:rPr lang="cs-CZ" sz="2400" b="1" i="1" dirty="0"/>
              <a:t>. </a:t>
            </a:r>
            <a:r>
              <a:rPr lang="cs-CZ" sz="2400" b="1" i="1" dirty="0" err="1"/>
              <a:t>hominis</a:t>
            </a:r>
            <a:r>
              <a:rPr lang="cs-CZ" sz="2400" b="1" i="1" dirty="0"/>
              <a:t>, </a:t>
            </a:r>
            <a:r>
              <a:rPr lang="cs-CZ" sz="2400" b="1" i="1" dirty="0" err="1"/>
              <a:t>Ureoplasma</a:t>
            </a:r>
            <a:r>
              <a:rPr lang="cs-CZ" sz="2400" b="1" i="1" dirty="0"/>
              <a:t> </a:t>
            </a:r>
            <a:r>
              <a:rPr lang="cs-CZ" sz="2400" b="1" i="1" dirty="0" err="1"/>
              <a:t>genitalium</a:t>
            </a:r>
            <a:r>
              <a:rPr lang="cs-CZ" sz="2400" b="1" i="1" dirty="0"/>
              <a:t>, U. </a:t>
            </a:r>
            <a:r>
              <a:rPr lang="cs-CZ" sz="2400" b="1" i="1" dirty="0" err="1"/>
              <a:t>urealyticum</a:t>
            </a:r>
            <a:r>
              <a:rPr lang="cs-CZ" sz="2400" i="1" dirty="0"/>
              <a:t> </a:t>
            </a:r>
            <a:r>
              <a:rPr lang="cs-CZ" sz="2400" dirty="0"/>
              <a:t>– </a:t>
            </a:r>
            <a:r>
              <a:rPr lang="cs-CZ" sz="2400" dirty="0" err="1" smtClean="0"/>
              <a:t>urogenital</a:t>
            </a:r>
            <a:r>
              <a:rPr lang="cs-CZ" sz="2400" dirty="0" smtClean="0"/>
              <a:t> </a:t>
            </a:r>
            <a:r>
              <a:rPr lang="cs-CZ" sz="2400" dirty="0" err="1" smtClean="0"/>
              <a:t>infections</a:t>
            </a:r>
            <a:endParaRPr lang="cs-CZ" sz="2400" dirty="0"/>
          </a:p>
          <a:p>
            <a:pPr algn="l">
              <a:spcBef>
                <a:spcPct val="50000"/>
              </a:spcBef>
            </a:pPr>
            <a:r>
              <a:rPr lang="cs-CZ" sz="2400" b="1" dirty="0" err="1" smtClean="0"/>
              <a:t>Patogenesis</a:t>
            </a:r>
            <a:r>
              <a:rPr lang="cs-CZ" sz="2400" dirty="0" smtClean="0"/>
              <a:t> </a:t>
            </a:r>
            <a:r>
              <a:rPr lang="cs-CZ" sz="2400" dirty="0"/>
              <a:t>– </a:t>
            </a:r>
            <a:r>
              <a:rPr lang="cs-CZ" sz="2400" dirty="0" smtClean="0"/>
              <a:t>host cell </a:t>
            </a:r>
            <a:r>
              <a:rPr lang="cs-CZ" sz="2400" dirty="0" err="1" smtClean="0"/>
              <a:t>is</a:t>
            </a:r>
            <a:r>
              <a:rPr lang="cs-CZ" sz="2400" dirty="0" smtClean="0"/>
              <a:t> </a:t>
            </a:r>
            <a:r>
              <a:rPr lang="cs-CZ" sz="2400" dirty="0" err="1" smtClean="0"/>
              <a:t>essential</a:t>
            </a:r>
            <a:r>
              <a:rPr lang="cs-CZ" sz="2400" dirty="0" smtClean="0"/>
              <a:t>, adherence and </a:t>
            </a:r>
            <a:r>
              <a:rPr lang="cs-CZ" sz="2400" dirty="0" err="1" smtClean="0"/>
              <a:t>using</a:t>
            </a:r>
            <a:r>
              <a:rPr lang="cs-CZ" sz="2400" dirty="0" smtClean="0"/>
              <a:t> </a:t>
            </a:r>
            <a:r>
              <a:rPr lang="cs-CZ" sz="2400" dirty="0" err="1" smtClean="0"/>
              <a:t>nutrients</a:t>
            </a:r>
            <a:r>
              <a:rPr lang="cs-CZ" sz="2400" dirty="0" smtClean="0"/>
              <a:t>, </a:t>
            </a:r>
            <a:r>
              <a:rPr lang="cs-CZ" sz="2400" dirty="0" err="1" smtClean="0"/>
              <a:t>peroxides</a:t>
            </a:r>
            <a:r>
              <a:rPr lang="cs-CZ" sz="2400" dirty="0" smtClean="0"/>
              <a:t> and </a:t>
            </a:r>
            <a:r>
              <a:rPr lang="cs-CZ" sz="2400" dirty="0" err="1" smtClean="0"/>
              <a:t>superoxides</a:t>
            </a:r>
            <a:r>
              <a:rPr lang="cs-CZ" sz="2400" dirty="0" smtClean="0"/>
              <a:t> </a:t>
            </a:r>
            <a:r>
              <a:rPr lang="cs-CZ" sz="2400" dirty="0"/>
              <a:t>– </a:t>
            </a:r>
            <a:r>
              <a:rPr lang="cs-CZ" sz="2400" dirty="0" err="1" smtClean="0"/>
              <a:t>harm</a:t>
            </a:r>
            <a:r>
              <a:rPr lang="cs-CZ" sz="2400" dirty="0" smtClean="0"/>
              <a:t> </a:t>
            </a:r>
            <a:r>
              <a:rPr lang="cs-CZ" sz="2400" dirty="0" err="1" smtClean="0"/>
              <a:t>affected</a:t>
            </a:r>
            <a:r>
              <a:rPr lang="cs-CZ" sz="2400" dirty="0" smtClean="0"/>
              <a:t> </a:t>
            </a:r>
            <a:r>
              <a:rPr lang="cs-CZ" sz="2400" dirty="0" err="1" smtClean="0"/>
              <a:t>tissue</a:t>
            </a:r>
            <a:endParaRPr lang="cs-CZ"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9" y="476672"/>
            <a:ext cx="4552842" cy="2811016"/>
          </a:xfrm>
          <a:prstGeom prst="rect">
            <a:avLst/>
          </a:prstGeom>
        </p:spPr>
      </p:pic>
      <p:sp>
        <p:nvSpPr>
          <p:cNvPr id="6" name="TextovéPole 5"/>
          <p:cNvSpPr txBox="1"/>
          <p:nvPr/>
        </p:nvSpPr>
        <p:spPr>
          <a:xfrm>
            <a:off x="214558" y="3405877"/>
            <a:ext cx="4588221" cy="1938992"/>
          </a:xfrm>
          <a:prstGeom prst="rect">
            <a:avLst/>
          </a:prstGeom>
          <a:noFill/>
        </p:spPr>
        <p:txBody>
          <a:bodyPr wrap="square" rtlCol="0">
            <a:spAutoFit/>
          </a:bodyPr>
          <a:lstStyle/>
          <a:p>
            <a:r>
              <a:rPr lang="en-US" sz="2400" i="1" dirty="0"/>
              <a:t>Rickettsia </a:t>
            </a:r>
            <a:r>
              <a:rPr lang="en-US" sz="2400" i="1" dirty="0" err="1"/>
              <a:t>prowazekii</a:t>
            </a:r>
            <a:r>
              <a:rPr lang="en-US" sz="2400" dirty="0"/>
              <a:t> bacteria growing inside human fibroblasts. The black arrows point to the bacteria and the 'n' indicates host cell nuclei.</a:t>
            </a:r>
            <a:endParaRPr lang="cs-CZ" sz="2400" dirty="0"/>
          </a:p>
        </p:txBody>
      </p:sp>
      <p:sp>
        <p:nvSpPr>
          <p:cNvPr id="7" name="Obdélník 6"/>
          <p:cNvSpPr/>
          <p:nvPr/>
        </p:nvSpPr>
        <p:spPr>
          <a:xfrm>
            <a:off x="218591" y="5991200"/>
            <a:ext cx="4572000" cy="523220"/>
          </a:xfrm>
          <a:prstGeom prst="rect">
            <a:avLst/>
          </a:prstGeom>
        </p:spPr>
        <p:txBody>
          <a:bodyPr>
            <a:spAutoFit/>
          </a:bodyPr>
          <a:lstStyle/>
          <a:p>
            <a:r>
              <a:rPr lang="cs-CZ" sz="1400" i="1" dirty="0" smtClean="0"/>
              <a:t>Reference: https</a:t>
            </a:r>
            <a:r>
              <a:rPr lang="cs-CZ" sz="1400" i="1" dirty="0"/>
              <a:t>://ppdictionary.com/bacteria/bwum/prowazekii.htm</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1" y="495396"/>
            <a:ext cx="3384376" cy="2813263"/>
          </a:xfrm>
          <a:prstGeom prst="rect">
            <a:avLst/>
          </a:prstGeom>
        </p:spPr>
      </p:pic>
      <p:sp>
        <p:nvSpPr>
          <p:cNvPr id="9" name="TextovéPole 8"/>
          <p:cNvSpPr txBox="1"/>
          <p:nvPr/>
        </p:nvSpPr>
        <p:spPr>
          <a:xfrm>
            <a:off x="4790591" y="5673885"/>
            <a:ext cx="4320480" cy="1169551"/>
          </a:xfrm>
          <a:prstGeom prst="rect">
            <a:avLst/>
          </a:prstGeom>
          <a:noFill/>
        </p:spPr>
        <p:txBody>
          <a:bodyPr wrap="square" rtlCol="0">
            <a:spAutoFit/>
          </a:bodyPr>
          <a:lstStyle/>
          <a:p>
            <a:r>
              <a:rPr lang="cs-CZ" sz="1400" i="1" dirty="0" smtClean="0"/>
              <a:t>Reference: https</a:t>
            </a:r>
            <a:r>
              <a:rPr lang="cs-CZ" sz="1400" i="1" dirty="0"/>
              <a:t>://www.researchgate.net/publication/23052029_External_layers_of_Rickettsia_prowazekii_and_Rickettsia_rickettsii_Occurrence_of_a_slime_layer/figures?lo=1</a:t>
            </a:r>
          </a:p>
        </p:txBody>
      </p:sp>
      <p:sp>
        <p:nvSpPr>
          <p:cNvPr id="10" name="Obdélník 9"/>
          <p:cNvSpPr/>
          <p:nvPr/>
        </p:nvSpPr>
        <p:spPr>
          <a:xfrm>
            <a:off x="4932040" y="3325779"/>
            <a:ext cx="4032447" cy="2308324"/>
          </a:xfrm>
          <a:prstGeom prst="rect">
            <a:avLst/>
          </a:prstGeom>
        </p:spPr>
        <p:txBody>
          <a:bodyPr wrap="square">
            <a:spAutoFit/>
          </a:bodyPr>
          <a:lstStyle/>
          <a:p>
            <a:r>
              <a:rPr lang="en-US" sz="2400" dirty="0"/>
              <a:t>Thin section of the </a:t>
            </a:r>
            <a:r>
              <a:rPr lang="en-US" sz="2400" dirty="0" err="1"/>
              <a:t>Breinl</a:t>
            </a:r>
            <a:r>
              <a:rPr lang="en-US" sz="2400" dirty="0"/>
              <a:t> strain of </a:t>
            </a:r>
            <a:r>
              <a:rPr lang="en-US" sz="2400" i="1" dirty="0"/>
              <a:t>R. </a:t>
            </a:r>
            <a:r>
              <a:rPr lang="en-US" sz="2400" i="1" dirty="0" err="1"/>
              <a:t>prowazekii</a:t>
            </a:r>
            <a:r>
              <a:rPr lang="en-US" sz="2400" i="1" dirty="0"/>
              <a:t> </a:t>
            </a:r>
            <a:r>
              <a:rPr lang="en-US" sz="2400" dirty="0"/>
              <a:t>similar to that shown in Fig. 2. Two </a:t>
            </a:r>
            <a:r>
              <a:rPr lang="en-US" sz="2400" dirty="0" err="1"/>
              <a:t>rickettsiae</a:t>
            </a:r>
            <a:r>
              <a:rPr lang="en-US" sz="2400" dirty="0"/>
              <a:t> appear to be embedded in the large, slime-like layer.</a:t>
            </a:r>
            <a:endParaRPr lang="cs-CZ" sz="2400" dirty="0"/>
          </a:p>
        </p:txBody>
      </p:sp>
    </p:spTree>
    <p:extLst>
      <p:ext uri="{BB962C8B-B14F-4D97-AF65-F5344CB8AC3E}">
        <p14:creationId xmlns:p14="http://schemas.microsoft.com/office/powerpoint/2010/main" val="347586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700419"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Mycoplasma</a:t>
            </a:r>
            <a:r>
              <a:rPr lang="cs-CZ" sz="2800" b="1" dirty="0" smtClean="0"/>
              <a:t>  </a:t>
            </a:r>
            <a:endParaRPr lang="cs-CZ" sz="2800" b="1" dirty="0"/>
          </a:p>
        </p:txBody>
      </p:sp>
      <p:sp>
        <p:nvSpPr>
          <p:cNvPr id="700420" name="Text Box 4"/>
          <p:cNvSpPr txBox="1">
            <a:spLocks noChangeArrowheads="1"/>
          </p:cNvSpPr>
          <p:nvPr/>
        </p:nvSpPr>
        <p:spPr bwMode="auto">
          <a:xfrm>
            <a:off x="323850" y="908050"/>
            <a:ext cx="8569325" cy="4862870"/>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pPr>
            <a:r>
              <a:rPr lang="cs-CZ" b="1" u="sng" dirty="0" err="1" smtClean="0"/>
              <a:t>Symptoms</a:t>
            </a:r>
            <a:r>
              <a:rPr lang="cs-CZ" b="1" u="sng" dirty="0" smtClean="0"/>
              <a:t> </a:t>
            </a:r>
            <a:r>
              <a:rPr lang="cs-CZ" b="1" i="1" dirty="0" smtClean="0"/>
              <a:t>M</a:t>
            </a:r>
            <a:r>
              <a:rPr lang="cs-CZ" b="1" i="1" dirty="0"/>
              <a:t>. </a:t>
            </a:r>
            <a:r>
              <a:rPr lang="cs-CZ" b="1" i="1" dirty="0" err="1"/>
              <a:t>pneumoniae</a:t>
            </a:r>
            <a:r>
              <a:rPr lang="cs-CZ" b="1" i="1" dirty="0"/>
              <a:t> </a:t>
            </a:r>
            <a:r>
              <a:rPr lang="cs-CZ" b="1" dirty="0" err="1" smtClean="0"/>
              <a:t>infections</a:t>
            </a:r>
            <a:r>
              <a:rPr lang="cs-CZ" b="1" dirty="0" smtClean="0"/>
              <a:t> – </a:t>
            </a:r>
            <a:r>
              <a:rPr lang="cs-CZ" dirty="0" err="1" smtClean="0"/>
              <a:t>incubation</a:t>
            </a:r>
            <a:r>
              <a:rPr lang="cs-CZ" dirty="0" smtClean="0"/>
              <a:t> period </a:t>
            </a:r>
            <a:r>
              <a:rPr lang="cs-CZ" dirty="0" err="1" smtClean="0"/>
              <a:t>around</a:t>
            </a:r>
            <a:r>
              <a:rPr lang="cs-CZ" dirty="0" smtClean="0"/>
              <a:t> 21d</a:t>
            </a:r>
            <a:r>
              <a:rPr lang="cs-CZ" dirty="0"/>
              <a:t>, </a:t>
            </a:r>
            <a:r>
              <a:rPr lang="cs-CZ" dirty="0" err="1" smtClean="0"/>
              <a:t>usually</a:t>
            </a:r>
            <a:r>
              <a:rPr lang="cs-CZ" dirty="0" smtClean="0"/>
              <a:t> </a:t>
            </a:r>
            <a:r>
              <a:rPr lang="cs-CZ" dirty="0" err="1" smtClean="0"/>
              <a:t>mild</a:t>
            </a:r>
            <a:r>
              <a:rPr lang="cs-CZ" dirty="0" smtClean="0"/>
              <a:t>, </a:t>
            </a:r>
            <a:r>
              <a:rPr lang="cs-CZ" dirty="0" err="1" smtClean="0"/>
              <a:t>infection</a:t>
            </a:r>
            <a:r>
              <a:rPr lang="cs-CZ" dirty="0" smtClean="0"/>
              <a:t> </a:t>
            </a:r>
            <a:r>
              <a:rPr lang="cs-CZ" dirty="0" err="1" smtClean="0"/>
              <a:t>of</a:t>
            </a:r>
            <a:r>
              <a:rPr lang="cs-CZ" dirty="0" smtClean="0"/>
              <a:t> </a:t>
            </a:r>
            <a:r>
              <a:rPr lang="cs-CZ" dirty="0" err="1" smtClean="0"/>
              <a:t>upper</a:t>
            </a:r>
            <a:r>
              <a:rPr lang="cs-CZ" dirty="0" smtClean="0"/>
              <a:t> </a:t>
            </a:r>
            <a:r>
              <a:rPr lang="cs-CZ" dirty="0" err="1" smtClean="0"/>
              <a:t>resp.tract</a:t>
            </a:r>
            <a:r>
              <a:rPr lang="cs-CZ" dirty="0" smtClean="0"/>
              <a:t>, </a:t>
            </a:r>
            <a:r>
              <a:rPr lang="cs-CZ" dirty="0"/>
              <a:t>cca 10% </a:t>
            </a:r>
            <a:r>
              <a:rPr lang="cs-CZ" dirty="0" err="1" smtClean="0"/>
              <a:t>pneumonia</a:t>
            </a:r>
            <a:r>
              <a:rPr lang="cs-CZ" dirty="0" smtClean="0"/>
              <a:t> </a:t>
            </a:r>
            <a:r>
              <a:rPr lang="cs-CZ" dirty="0"/>
              <a:t>– </a:t>
            </a:r>
            <a:r>
              <a:rPr lang="cs-CZ" dirty="0" err="1" smtClean="0"/>
              <a:t>without</a:t>
            </a:r>
            <a:r>
              <a:rPr lang="cs-CZ" dirty="0" smtClean="0"/>
              <a:t> </a:t>
            </a:r>
            <a:r>
              <a:rPr lang="cs-CZ" dirty="0" err="1" smtClean="0"/>
              <a:t>alteration</a:t>
            </a:r>
            <a:r>
              <a:rPr lang="cs-CZ" dirty="0" smtClean="0"/>
              <a:t> </a:t>
            </a:r>
            <a:r>
              <a:rPr lang="cs-CZ" dirty="0" err="1" smtClean="0"/>
              <a:t>of</a:t>
            </a:r>
            <a:r>
              <a:rPr lang="cs-CZ" dirty="0" smtClean="0"/>
              <a:t> </a:t>
            </a:r>
            <a:r>
              <a:rPr lang="cs-CZ" dirty="0" err="1" smtClean="0"/>
              <a:t>total</a:t>
            </a:r>
            <a:r>
              <a:rPr lang="cs-CZ" dirty="0" smtClean="0"/>
              <a:t> status (</a:t>
            </a:r>
            <a:r>
              <a:rPr lang="cs-CZ" dirty="0" err="1" smtClean="0"/>
              <a:t>polymorbid</a:t>
            </a:r>
            <a:r>
              <a:rPr lang="cs-CZ" dirty="0" smtClean="0"/>
              <a:t> </a:t>
            </a:r>
            <a:r>
              <a:rPr lang="cs-CZ" dirty="0" err="1" smtClean="0"/>
              <a:t>patients</a:t>
            </a:r>
            <a:r>
              <a:rPr lang="cs-CZ" dirty="0" smtClean="0"/>
              <a:t> – </a:t>
            </a:r>
            <a:r>
              <a:rPr lang="cs-CZ" dirty="0" err="1" smtClean="0"/>
              <a:t>serious</a:t>
            </a:r>
            <a:r>
              <a:rPr lang="cs-CZ" dirty="0" smtClean="0"/>
              <a:t> </a:t>
            </a:r>
            <a:r>
              <a:rPr lang="cs-CZ" dirty="0" err="1" smtClean="0"/>
              <a:t>course</a:t>
            </a:r>
            <a:r>
              <a:rPr lang="cs-CZ" dirty="0" smtClean="0"/>
              <a:t>), </a:t>
            </a:r>
            <a:r>
              <a:rPr lang="cs-CZ" dirty="0" err="1" smtClean="0"/>
              <a:t>complication</a:t>
            </a:r>
            <a:r>
              <a:rPr lang="cs-CZ" dirty="0" smtClean="0"/>
              <a:t> </a:t>
            </a:r>
            <a:r>
              <a:rPr lang="cs-CZ" dirty="0"/>
              <a:t>– peri- a </a:t>
            </a:r>
            <a:r>
              <a:rPr lang="cs-CZ" dirty="0" err="1" smtClean="0"/>
              <a:t>myocarditis</a:t>
            </a:r>
            <a:r>
              <a:rPr lang="cs-CZ" dirty="0" smtClean="0"/>
              <a:t>, </a:t>
            </a:r>
            <a:r>
              <a:rPr lang="cs-CZ" dirty="0" err="1" smtClean="0"/>
              <a:t>meningoencefalitis</a:t>
            </a:r>
            <a:endParaRPr lang="cs-CZ" dirty="0"/>
          </a:p>
          <a:p>
            <a:pPr algn="l">
              <a:spcBef>
                <a:spcPct val="50000"/>
              </a:spcBef>
            </a:pPr>
            <a:r>
              <a:rPr lang="cs-CZ" b="1" i="1" dirty="0" smtClean="0"/>
              <a:t>M</a:t>
            </a:r>
            <a:r>
              <a:rPr lang="cs-CZ" b="1" i="1" dirty="0"/>
              <a:t>. </a:t>
            </a:r>
            <a:r>
              <a:rPr lang="cs-CZ" b="1" i="1" dirty="0" err="1"/>
              <a:t>hominis</a:t>
            </a:r>
            <a:r>
              <a:rPr lang="cs-CZ" b="1" i="1" dirty="0"/>
              <a:t>, M. </a:t>
            </a:r>
            <a:r>
              <a:rPr lang="cs-CZ" b="1" i="1" dirty="0" err="1"/>
              <a:t>genitalium</a:t>
            </a:r>
            <a:r>
              <a:rPr lang="cs-CZ" b="1" i="1" dirty="0"/>
              <a:t> </a:t>
            </a:r>
            <a:r>
              <a:rPr lang="cs-CZ" dirty="0" smtClean="0"/>
              <a:t>and </a:t>
            </a:r>
            <a:r>
              <a:rPr lang="cs-CZ" b="1" i="1" dirty="0" err="1"/>
              <a:t>Ureoplasma</a:t>
            </a:r>
            <a:r>
              <a:rPr lang="cs-CZ" b="1" i="1" dirty="0"/>
              <a:t> </a:t>
            </a:r>
            <a:r>
              <a:rPr lang="cs-CZ" b="1" i="1" dirty="0" err="1"/>
              <a:t>ureolyticum</a:t>
            </a:r>
            <a:r>
              <a:rPr lang="cs-CZ" dirty="0"/>
              <a:t> </a:t>
            </a:r>
            <a:r>
              <a:rPr lang="cs-CZ" dirty="0" err="1" smtClean="0"/>
              <a:t>infections</a:t>
            </a:r>
            <a:r>
              <a:rPr lang="cs-CZ" dirty="0" smtClean="0"/>
              <a:t> – uretritis, </a:t>
            </a:r>
            <a:r>
              <a:rPr lang="cs-CZ" dirty="0" err="1" smtClean="0"/>
              <a:t>cervicitis</a:t>
            </a:r>
            <a:r>
              <a:rPr lang="cs-CZ" dirty="0" smtClean="0"/>
              <a:t> </a:t>
            </a:r>
            <a:r>
              <a:rPr lang="cs-CZ" dirty="0"/>
              <a:t>apod.</a:t>
            </a:r>
          </a:p>
          <a:p>
            <a:pPr algn="l">
              <a:spcBef>
                <a:spcPct val="50000"/>
              </a:spcBef>
            </a:pPr>
            <a:r>
              <a:rPr lang="cs-CZ" b="1" u="sng" dirty="0" err="1" smtClean="0"/>
              <a:t>Diagnosis</a:t>
            </a:r>
            <a:r>
              <a:rPr lang="cs-CZ" b="1" u="sng" dirty="0" smtClean="0"/>
              <a:t> </a:t>
            </a:r>
            <a:r>
              <a:rPr lang="cs-CZ" dirty="0" smtClean="0"/>
              <a:t>– </a:t>
            </a:r>
            <a:r>
              <a:rPr lang="cs-CZ" b="1" i="1" dirty="0"/>
              <a:t>M. </a:t>
            </a:r>
            <a:r>
              <a:rPr lang="cs-CZ" b="1" i="1" dirty="0" err="1"/>
              <a:t>pneumoniae</a:t>
            </a:r>
            <a:r>
              <a:rPr lang="cs-CZ" i="1" dirty="0"/>
              <a:t> </a:t>
            </a:r>
            <a:r>
              <a:rPr lang="cs-CZ" dirty="0"/>
              <a:t>– </a:t>
            </a:r>
            <a:r>
              <a:rPr lang="cs-CZ" b="1" dirty="0" err="1" smtClean="0"/>
              <a:t>undirect</a:t>
            </a:r>
            <a:r>
              <a:rPr lang="cs-CZ" b="1" dirty="0" smtClean="0"/>
              <a:t> </a:t>
            </a:r>
            <a:r>
              <a:rPr lang="cs-CZ" b="1" dirty="0" err="1" smtClean="0"/>
              <a:t>detection</a:t>
            </a:r>
            <a:r>
              <a:rPr lang="cs-CZ" b="1" dirty="0" smtClean="0"/>
              <a:t> </a:t>
            </a:r>
            <a:r>
              <a:rPr lang="cs-CZ" dirty="0" smtClean="0"/>
              <a:t>– most </a:t>
            </a:r>
            <a:r>
              <a:rPr lang="cs-CZ" dirty="0" err="1" smtClean="0"/>
              <a:t>frequently</a:t>
            </a:r>
            <a:r>
              <a:rPr lang="cs-CZ" dirty="0" smtClean="0"/>
              <a:t> – </a:t>
            </a:r>
            <a:r>
              <a:rPr lang="cs-CZ" dirty="0" err="1"/>
              <a:t>IgA</a:t>
            </a:r>
            <a:r>
              <a:rPr lang="cs-CZ" dirty="0"/>
              <a:t> </a:t>
            </a:r>
            <a:r>
              <a:rPr lang="cs-CZ" dirty="0" err="1" smtClean="0"/>
              <a:t>after</a:t>
            </a:r>
            <a:r>
              <a:rPr lang="cs-CZ" dirty="0" smtClean="0"/>
              <a:t> 1 </a:t>
            </a:r>
            <a:r>
              <a:rPr lang="cs-CZ" dirty="0" err="1" smtClean="0"/>
              <a:t>weak</a:t>
            </a:r>
            <a:r>
              <a:rPr lang="cs-CZ" dirty="0" smtClean="0"/>
              <a:t>, </a:t>
            </a:r>
            <a:r>
              <a:rPr lang="cs-CZ" dirty="0" err="1" smtClean="0"/>
              <a:t>since</a:t>
            </a:r>
            <a:r>
              <a:rPr lang="cs-CZ" dirty="0" smtClean="0"/>
              <a:t> 10d </a:t>
            </a:r>
            <a:r>
              <a:rPr lang="cs-CZ" dirty="0" err="1"/>
              <a:t>IgM</a:t>
            </a:r>
            <a:r>
              <a:rPr lang="cs-CZ" dirty="0"/>
              <a:t>, </a:t>
            </a:r>
            <a:r>
              <a:rPr lang="cs-CZ" dirty="0" err="1" smtClean="0"/>
              <a:t>also</a:t>
            </a:r>
            <a:r>
              <a:rPr lang="cs-CZ" dirty="0" smtClean="0"/>
              <a:t> CFR, </a:t>
            </a:r>
            <a:r>
              <a:rPr lang="cs-CZ" b="1" dirty="0" smtClean="0"/>
              <a:t>direct </a:t>
            </a:r>
            <a:r>
              <a:rPr lang="cs-CZ" b="1" dirty="0" err="1" smtClean="0"/>
              <a:t>detection</a:t>
            </a:r>
            <a:r>
              <a:rPr lang="cs-CZ" b="1" dirty="0" smtClean="0"/>
              <a:t> </a:t>
            </a:r>
            <a:r>
              <a:rPr lang="cs-CZ" dirty="0" smtClean="0"/>
              <a:t>– </a:t>
            </a:r>
            <a:r>
              <a:rPr lang="cs-CZ" dirty="0" err="1" smtClean="0"/>
              <a:t>nasopharyngeal</a:t>
            </a:r>
            <a:r>
              <a:rPr lang="cs-CZ" dirty="0" smtClean="0"/>
              <a:t> </a:t>
            </a:r>
            <a:r>
              <a:rPr lang="cs-CZ" dirty="0" err="1" smtClean="0"/>
              <a:t>swab</a:t>
            </a:r>
            <a:r>
              <a:rPr lang="cs-CZ" dirty="0" smtClean="0"/>
              <a:t>, </a:t>
            </a:r>
            <a:r>
              <a:rPr lang="cs-CZ" dirty="0"/>
              <a:t>sputum, BAL – PCR, </a:t>
            </a:r>
            <a:r>
              <a:rPr lang="cs-CZ" dirty="0" err="1" smtClean="0"/>
              <a:t>or</a:t>
            </a:r>
            <a:r>
              <a:rPr lang="cs-CZ" dirty="0" smtClean="0"/>
              <a:t> </a:t>
            </a:r>
            <a:r>
              <a:rPr lang="cs-CZ" dirty="0"/>
              <a:t>CRP, </a:t>
            </a:r>
            <a:r>
              <a:rPr lang="cs-CZ" b="1" dirty="0" err="1"/>
              <a:t>dif.dg</a:t>
            </a:r>
            <a:r>
              <a:rPr lang="cs-CZ" b="1" dirty="0"/>
              <a:t> </a:t>
            </a:r>
            <a:r>
              <a:rPr lang="cs-CZ" dirty="0"/>
              <a:t>– </a:t>
            </a:r>
            <a:r>
              <a:rPr lang="cs-CZ" dirty="0" err="1" smtClean="0"/>
              <a:t>chlamydiosis</a:t>
            </a:r>
            <a:r>
              <a:rPr lang="cs-CZ" dirty="0" smtClean="0"/>
              <a:t>, </a:t>
            </a:r>
            <a:r>
              <a:rPr lang="cs-CZ" dirty="0"/>
              <a:t>Q </a:t>
            </a:r>
            <a:r>
              <a:rPr lang="cs-CZ" dirty="0" err="1" smtClean="0"/>
              <a:t>fever</a:t>
            </a:r>
            <a:r>
              <a:rPr lang="cs-CZ" dirty="0" smtClean="0"/>
              <a:t>, </a:t>
            </a:r>
            <a:r>
              <a:rPr lang="cs-CZ" dirty="0" err="1" smtClean="0"/>
              <a:t>legionelosis</a:t>
            </a:r>
            <a:r>
              <a:rPr lang="cs-CZ" dirty="0" smtClean="0"/>
              <a:t>, </a:t>
            </a:r>
            <a:r>
              <a:rPr lang="cs-CZ" b="1" i="1" dirty="0"/>
              <a:t>M. </a:t>
            </a:r>
            <a:r>
              <a:rPr lang="cs-CZ" b="1" i="1" dirty="0" err="1"/>
              <a:t>hominis</a:t>
            </a:r>
            <a:r>
              <a:rPr lang="cs-CZ" b="1" i="1" dirty="0"/>
              <a:t>, M. </a:t>
            </a:r>
            <a:r>
              <a:rPr lang="cs-CZ" b="1" i="1" dirty="0" err="1"/>
              <a:t>genitalium</a:t>
            </a:r>
            <a:r>
              <a:rPr lang="cs-CZ" b="1" i="1" dirty="0"/>
              <a:t> a </a:t>
            </a:r>
            <a:r>
              <a:rPr lang="cs-CZ" b="1" i="1" dirty="0" err="1"/>
              <a:t>Ureoplasma</a:t>
            </a:r>
            <a:r>
              <a:rPr lang="cs-CZ" i="1" dirty="0"/>
              <a:t> </a:t>
            </a:r>
            <a:r>
              <a:rPr lang="cs-CZ" dirty="0"/>
              <a:t>– </a:t>
            </a:r>
            <a:r>
              <a:rPr lang="cs-CZ" b="1" dirty="0" smtClean="0"/>
              <a:t>direct </a:t>
            </a:r>
            <a:r>
              <a:rPr lang="cs-CZ" b="1" dirty="0" err="1" smtClean="0"/>
              <a:t>detection</a:t>
            </a:r>
            <a:r>
              <a:rPr lang="cs-CZ" b="1" dirty="0" smtClean="0"/>
              <a:t> </a:t>
            </a:r>
            <a:r>
              <a:rPr lang="cs-CZ" dirty="0"/>
              <a:t>– </a:t>
            </a:r>
            <a:r>
              <a:rPr lang="cs-CZ" dirty="0" err="1" smtClean="0"/>
              <a:t>uretral</a:t>
            </a:r>
            <a:r>
              <a:rPr lang="cs-CZ" dirty="0" smtClean="0"/>
              <a:t> </a:t>
            </a:r>
            <a:r>
              <a:rPr lang="cs-CZ" dirty="0" err="1" smtClean="0"/>
              <a:t>swab</a:t>
            </a:r>
            <a:r>
              <a:rPr lang="cs-CZ" dirty="0" smtClean="0"/>
              <a:t>, cervix, </a:t>
            </a:r>
            <a:r>
              <a:rPr lang="cs-CZ" dirty="0" err="1"/>
              <a:t>dif</a:t>
            </a:r>
            <a:r>
              <a:rPr lang="cs-CZ" dirty="0"/>
              <a:t>. </a:t>
            </a:r>
            <a:r>
              <a:rPr lang="cs-CZ" dirty="0" smtClean="0"/>
              <a:t>dg </a:t>
            </a:r>
            <a:r>
              <a:rPr lang="cs-CZ" dirty="0"/>
              <a:t>– </a:t>
            </a:r>
            <a:r>
              <a:rPr lang="cs-CZ" i="1" dirty="0" err="1"/>
              <a:t>Neisseria</a:t>
            </a:r>
            <a:r>
              <a:rPr lang="cs-CZ" i="1" dirty="0"/>
              <a:t> </a:t>
            </a:r>
            <a:r>
              <a:rPr lang="cs-CZ" i="1" dirty="0" err="1"/>
              <a:t>gonorrhoeae</a:t>
            </a:r>
            <a:r>
              <a:rPr lang="cs-CZ" i="1" dirty="0"/>
              <a:t>, </a:t>
            </a:r>
            <a:r>
              <a:rPr lang="cs-CZ" i="1" dirty="0" err="1"/>
              <a:t>Trichomonas</a:t>
            </a:r>
            <a:r>
              <a:rPr lang="cs-CZ" i="1" dirty="0"/>
              <a:t> </a:t>
            </a:r>
            <a:r>
              <a:rPr lang="cs-CZ" i="1" dirty="0" err="1"/>
              <a:t>vaginalis</a:t>
            </a:r>
            <a:endParaRPr lang="cs-CZ" i="1" dirty="0"/>
          </a:p>
          <a:p>
            <a:pPr algn="l">
              <a:spcBef>
                <a:spcPct val="50000"/>
              </a:spcBef>
            </a:pPr>
            <a:r>
              <a:rPr lang="cs-CZ" b="1" u="sng" dirty="0" err="1" smtClean="0"/>
              <a:t>Therapy</a:t>
            </a:r>
            <a:r>
              <a:rPr lang="cs-CZ" b="1" u="sng" dirty="0" smtClean="0"/>
              <a:t> </a:t>
            </a:r>
            <a:r>
              <a:rPr lang="cs-CZ" dirty="0" smtClean="0"/>
              <a:t>– </a:t>
            </a:r>
            <a:r>
              <a:rPr lang="cs-CZ" dirty="0" err="1" smtClean="0"/>
              <a:t>betalactam</a:t>
            </a:r>
            <a:r>
              <a:rPr lang="cs-CZ" dirty="0" smtClean="0"/>
              <a:t> </a:t>
            </a:r>
            <a:r>
              <a:rPr lang="cs-CZ" dirty="0" err="1" smtClean="0"/>
              <a:t>antibiotics</a:t>
            </a:r>
            <a:r>
              <a:rPr lang="cs-CZ" dirty="0" smtClean="0"/>
              <a:t> not </a:t>
            </a:r>
            <a:r>
              <a:rPr lang="cs-CZ" dirty="0" err="1" smtClean="0"/>
              <a:t>effective</a:t>
            </a:r>
            <a:r>
              <a:rPr lang="cs-CZ" dirty="0" smtClean="0"/>
              <a:t>, </a:t>
            </a:r>
            <a:r>
              <a:rPr lang="cs-CZ" b="1" dirty="0" err="1" smtClean="0"/>
              <a:t>macrolides</a:t>
            </a:r>
            <a:r>
              <a:rPr lang="cs-CZ" b="1" dirty="0" smtClean="0"/>
              <a:t>, </a:t>
            </a:r>
            <a:r>
              <a:rPr lang="cs-CZ" b="1" dirty="0" err="1" smtClean="0"/>
              <a:t>tertracyclines</a:t>
            </a:r>
            <a:r>
              <a:rPr lang="cs-CZ" b="1" dirty="0" smtClean="0"/>
              <a:t> </a:t>
            </a:r>
            <a:r>
              <a:rPr lang="cs-CZ" dirty="0" smtClean="0"/>
              <a:t>(</a:t>
            </a:r>
            <a:r>
              <a:rPr lang="cs-CZ" dirty="0" err="1" smtClean="0"/>
              <a:t>fluorochinolony</a:t>
            </a:r>
            <a:r>
              <a:rPr lang="cs-CZ" dirty="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700419"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Bacillus</a:t>
            </a:r>
            <a:r>
              <a:rPr lang="cs-CZ" sz="2800" b="1" dirty="0" smtClean="0"/>
              <a:t> </a:t>
            </a:r>
            <a:r>
              <a:rPr lang="cs-CZ" sz="2800" b="1" dirty="0" err="1" smtClean="0"/>
              <a:t>anthracis</a:t>
            </a:r>
            <a:r>
              <a:rPr lang="cs-CZ" sz="2800" b="1" dirty="0" smtClean="0"/>
              <a:t>  </a:t>
            </a:r>
            <a:endParaRPr lang="cs-CZ" sz="2800" b="1" dirty="0"/>
          </a:p>
        </p:txBody>
      </p:sp>
      <p:sp>
        <p:nvSpPr>
          <p:cNvPr id="700420" name="Text Box 4"/>
          <p:cNvSpPr txBox="1">
            <a:spLocks noChangeArrowheads="1"/>
          </p:cNvSpPr>
          <p:nvPr/>
        </p:nvSpPr>
        <p:spPr bwMode="auto">
          <a:xfrm>
            <a:off x="323850" y="908050"/>
            <a:ext cx="8569325" cy="5909310"/>
          </a:xfrm>
          <a:prstGeom prst="rect">
            <a:avLst/>
          </a:prstGeom>
          <a:solidFill>
            <a:schemeClr val="bg1"/>
          </a:solidFill>
          <a:ln w="9525">
            <a:solidFill>
              <a:schemeClr val="tx1"/>
            </a:solidFill>
            <a:miter lim="800000"/>
            <a:headEnd/>
            <a:tailEnd/>
          </a:ln>
          <a:effectLst/>
        </p:spPr>
        <p:txBody>
          <a:bodyPr>
            <a:spAutoFit/>
          </a:bodyPr>
          <a:lstStyle/>
          <a:p>
            <a:pPr algn="l"/>
            <a:r>
              <a:rPr lang="en-US" sz="2800" b="1" dirty="0"/>
              <a:t>Clinical Manifestations</a:t>
            </a:r>
          </a:p>
          <a:p>
            <a:pPr algn="l"/>
            <a:endParaRPr lang="cs-CZ" sz="2800" dirty="0" smtClean="0"/>
          </a:p>
          <a:p>
            <a:pPr algn="l"/>
            <a:r>
              <a:rPr lang="en-US" sz="2800" dirty="0" smtClean="0"/>
              <a:t>Anthrax </a:t>
            </a:r>
            <a:r>
              <a:rPr lang="en-US" sz="2800" dirty="0"/>
              <a:t>is caused by </a:t>
            </a:r>
            <a:r>
              <a:rPr lang="en-US" sz="2800" i="1" dirty="0"/>
              <a:t>Bacillus </a:t>
            </a:r>
            <a:r>
              <a:rPr lang="en-US" sz="2800" i="1" dirty="0" err="1"/>
              <a:t>anthracis</a:t>
            </a:r>
            <a:r>
              <a:rPr lang="en-US" sz="2800" i="1" dirty="0"/>
              <a:t>.</a:t>
            </a:r>
            <a:r>
              <a:rPr lang="en-US" sz="2800" dirty="0"/>
              <a:t> Humans acquire the disease directly from contact with infected herbivores or indirectly via their products. The clinical forms include ( 1 ) </a:t>
            </a:r>
            <a:r>
              <a:rPr lang="en-US" sz="2800" b="1" dirty="0"/>
              <a:t>cutaneous anthrax </a:t>
            </a:r>
            <a:r>
              <a:rPr lang="en-US" sz="2800" dirty="0"/>
              <a:t>(eschar with edema), from handling infected material (this accounts for more than 95 percent of cases); (2) </a:t>
            </a:r>
            <a:r>
              <a:rPr lang="en-US" sz="2800" b="1" dirty="0"/>
              <a:t>intestinal anthrax</a:t>
            </a:r>
            <a:r>
              <a:rPr lang="en-US" sz="2800" dirty="0"/>
              <a:t>, from eating infected meat; and (3) </a:t>
            </a:r>
            <a:r>
              <a:rPr lang="en-US" sz="2800" b="1" dirty="0"/>
              <a:t>pulmonary anthrax</a:t>
            </a:r>
            <a:r>
              <a:rPr lang="en-US" sz="2800" dirty="0"/>
              <a:t>, from inhaling spore-laden dust</a:t>
            </a:r>
            <a:r>
              <a:rPr lang="en-US" sz="2800" dirty="0" smtClean="0"/>
              <a:t>.</a:t>
            </a:r>
            <a:endParaRPr lang="cs-CZ" sz="2800" dirty="0" smtClean="0"/>
          </a:p>
          <a:p>
            <a:pPr algn="l"/>
            <a:endParaRPr lang="en-US" sz="2800" dirty="0"/>
          </a:p>
          <a:p>
            <a:pPr algn="l">
              <a:spcBef>
                <a:spcPct val="50000"/>
              </a:spcBef>
            </a:pPr>
            <a:endParaRPr lang="cs-CZ" sz="2800" dirty="0"/>
          </a:p>
        </p:txBody>
      </p:sp>
    </p:spTree>
    <p:extLst>
      <p:ext uri="{BB962C8B-B14F-4D97-AF65-F5344CB8AC3E}">
        <p14:creationId xmlns:p14="http://schemas.microsoft.com/office/powerpoint/2010/main" val="2185727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700419"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Bacillus</a:t>
            </a:r>
            <a:r>
              <a:rPr lang="cs-CZ" sz="2800" b="1" dirty="0" smtClean="0"/>
              <a:t> </a:t>
            </a:r>
            <a:r>
              <a:rPr lang="cs-CZ" sz="2800" b="1" dirty="0" err="1" smtClean="0"/>
              <a:t>anthracis</a:t>
            </a:r>
            <a:r>
              <a:rPr lang="cs-CZ" sz="2800" b="1" dirty="0" smtClean="0"/>
              <a:t>  </a:t>
            </a:r>
            <a:endParaRPr lang="cs-CZ" sz="2800" b="1" dirty="0"/>
          </a:p>
        </p:txBody>
      </p:sp>
      <p:sp>
        <p:nvSpPr>
          <p:cNvPr id="700420" name="Text Box 4"/>
          <p:cNvSpPr txBox="1">
            <a:spLocks noChangeArrowheads="1"/>
          </p:cNvSpPr>
          <p:nvPr/>
        </p:nvSpPr>
        <p:spPr bwMode="auto">
          <a:xfrm>
            <a:off x="323850" y="908050"/>
            <a:ext cx="8569325" cy="5170646"/>
          </a:xfrm>
          <a:prstGeom prst="rect">
            <a:avLst/>
          </a:prstGeom>
          <a:solidFill>
            <a:schemeClr val="bg1"/>
          </a:solidFill>
          <a:ln w="9525">
            <a:solidFill>
              <a:schemeClr val="tx1"/>
            </a:solidFill>
            <a:miter lim="800000"/>
            <a:headEnd/>
            <a:tailEnd/>
          </a:ln>
          <a:effectLst/>
        </p:spPr>
        <p:txBody>
          <a:bodyPr>
            <a:spAutoFit/>
          </a:bodyPr>
          <a:lstStyle/>
          <a:p>
            <a:r>
              <a:rPr lang="cs-CZ" b="1" dirty="0" err="1"/>
              <a:t>Pathogenesis</a:t>
            </a:r>
            <a:endParaRPr lang="cs-CZ" b="1" dirty="0"/>
          </a:p>
          <a:p>
            <a:r>
              <a:rPr lang="cs-CZ" dirty="0" err="1"/>
              <a:t>The</a:t>
            </a:r>
            <a:r>
              <a:rPr lang="cs-CZ" dirty="0"/>
              <a:t> virulence </a:t>
            </a:r>
            <a:r>
              <a:rPr lang="cs-CZ" dirty="0" err="1"/>
              <a:t>factors</a:t>
            </a:r>
            <a:r>
              <a:rPr lang="cs-CZ" dirty="0"/>
              <a:t> </a:t>
            </a:r>
            <a:r>
              <a:rPr lang="cs-CZ" dirty="0" err="1"/>
              <a:t>of</a:t>
            </a:r>
            <a:r>
              <a:rPr lang="cs-CZ" dirty="0"/>
              <a:t> </a:t>
            </a:r>
            <a:r>
              <a:rPr lang="cs-CZ" i="1" dirty="0"/>
              <a:t>B </a:t>
            </a:r>
            <a:r>
              <a:rPr lang="cs-CZ" i="1" dirty="0" err="1"/>
              <a:t>anthracis</a:t>
            </a:r>
            <a:r>
              <a:rPr lang="cs-CZ" dirty="0"/>
              <a:t> are </a:t>
            </a:r>
            <a:r>
              <a:rPr lang="cs-CZ" dirty="0" err="1"/>
              <a:t>its</a:t>
            </a:r>
            <a:r>
              <a:rPr lang="cs-CZ" dirty="0"/>
              <a:t> </a:t>
            </a:r>
            <a:r>
              <a:rPr lang="cs-CZ" dirty="0" err="1"/>
              <a:t>capsule</a:t>
            </a:r>
            <a:r>
              <a:rPr lang="cs-CZ" dirty="0"/>
              <a:t> and </a:t>
            </a:r>
            <a:r>
              <a:rPr lang="cs-CZ" dirty="0" err="1"/>
              <a:t>three-component</a:t>
            </a:r>
            <a:r>
              <a:rPr lang="cs-CZ" dirty="0"/>
              <a:t> toxin, </a:t>
            </a:r>
            <a:r>
              <a:rPr lang="cs-CZ" dirty="0" err="1"/>
              <a:t>both</a:t>
            </a:r>
            <a:r>
              <a:rPr lang="cs-CZ" dirty="0"/>
              <a:t> </a:t>
            </a:r>
            <a:r>
              <a:rPr lang="cs-CZ" dirty="0" err="1"/>
              <a:t>encoded</a:t>
            </a:r>
            <a:r>
              <a:rPr lang="cs-CZ" dirty="0"/>
              <a:t> on </a:t>
            </a:r>
            <a:r>
              <a:rPr lang="cs-CZ" dirty="0" err="1"/>
              <a:t>plasmids</a:t>
            </a:r>
            <a:r>
              <a:rPr lang="cs-CZ" dirty="0"/>
              <a:t>. </a:t>
            </a:r>
            <a:endParaRPr lang="cs-CZ" dirty="0" smtClean="0"/>
          </a:p>
          <a:p>
            <a:endParaRPr lang="cs-CZ" b="1" dirty="0" smtClean="0"/>
          </a:p>
          <a:p>
            <a:r>
              <a:rPr lang="en-US" b="1" dirty="0" smtClean="0"/>
              <a:t>Host </a:t>
            </a:r>
            <a:r>
              <a:rPr lang="en-US" b="1" dirty="0"/>
              <a:t>Defenses</a:t>
            </a:r>
          </a:p>
          <a:p>
            <a:r>
              <a:rPr lang="en-US" dirty="0"/>
              <a:t>The reasons for marked differences in susceptibility to anthrax among different animal species are not known. The protective actions of the live-spore animal vaccine or the human chemical vaccines are based on induction of humoral and cell-mediated immunity to the protective antigen component of anthrax toxin.</a:t>
            </a:r>
          </a:p>
          <a:p>
            <a:endParaRPr lang="cs-CZ" b="1" dirty="0" smtClean="0"/>
          </a:p>
          <a:p>
            <a:r>
              <a:rPr lang="en-US" b="1" dirty="0" smtClean="0"/>
              <a:t>Epidemiology</a:t>
            </a:r>
            <a:endParaRPr lang="en-US" b="1" dirty="0"/>
          </a:p>
          <a:p>
            <a:r>
              <a:rPr lang="en-US" dirty="0"/>
              <a:t>Individuals at risk for anthrax include those in contact with infected animals or animal products.</a:t>
            </a:r>
          </a:p>
          <a:p>
            <a:endParaRPr lang="en-US" dirty="0"/>
          </a:p>
          <a:p>
            <a:pPr algn="l">
              <a:spcBef>
                <a:spcPct val="50000"/>
              </a:spcBef>
            </a:pPr>
            <a:endParaRPr lang="cs-CZ" dirty="0"/>
          </a:p>
        </p:txBody>
      </p:sp>
    </p:spTree>
    <p:extLst>
      <p:ext uri="{BB962C8B-B14F-4D97-AF65-F5344CB8AC3E}">
        <p14:creationId xmlns:p14="http://schemas.microsoft.com/office/powerpoint/2010/main" val="1230000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92696"/>
            <a:ext cx="7174578" cy="5424328"/>
          </a:xfrm>
          <a:prstGeom prst="rect">
            <a:avLst/>
          </a:prstGeom>
        </p:spPr>
      </p:pic>
      <p:sp>
        <p:nvSpPr>
          <p:cNvPr id="5" name="Text Box 3"/>
          <p:cNvSpPr txBox="1">
            <a:spLocks noChangeArrowheads="1"/>
          </p:cNvSpPr>
          <p:nvPr/>
        </p:nvSpPr>
        <p:spPr bwMode="auto">
          <a:xfrm>
            <a:off x="323528" y="116632"/>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Anthrax</a:t>
            </a:r>
            <a:r>
              <a:rPr lang="cs-CZ" sz="2800" b="1" dirty="0" smtClean="0"/>
              <a:t> epidemiology</a:t>
            </a:r>
            <a:endParaRPr lang="cs-CZ" sz="2800" b="1" dirty="0"/>
          </a:p>
        </p:txBody>
      </p:sp>
      <p:sp>
        <p:nvSpPr>
          <p:cNvPr id="6" name="Obdélník 5"/>
          <p:cNvSpPr/>
          <p:nvPr/>
        </p:nvSpPr>
        <p:spPr>
          <a:xfrm>
            <a:off x="323528" y="6309320"/>
            <a:ext cx="8281293" cy="400110"/>
          </a:xfrm>
          <a:prstGeom prst="rect">
            <a:avLst/>
          </a:prstGeom>
        </p:spPr>
        <p:txBody>
          <a:bodyPr wrap="square">
            <a:spAutoFit/>
          </a:bodyPr>
          <a:lstStyle/>
          <a:p>
            <a:pPr algn="l"/>
            <a:r>
              <a:rPr lang="cs-CZ" i="1" dirty="0" err="1" smtClean="0"/>
              <a:t>References</a:t>
            </a:r>
            <a:r>
              <a:rPr lang="cs-CZ" i="1" dirty="0" smtClean="0"/>
              <a:t>: https</a:t>
            </a:r>
            <a:r>
              <a:rPr lang="cs-CZ" i="1" dirty="0"/>
              <a:t>://www.cdc.gov/anthrax/basics/index.html</a:t>
            </a:r>
          </a:p>
        </p:txBody>
      </p:sp>
    </p:spTree>
    <p:extLst>
      <p:ext uri="{BB962C8B-B14F-4D97-AF65-F5344CB8AC3E}">
        <p14:creationId xmlns:p14="http://schemas.microsoft.com/office/powerpoint/2010/main" val="2345868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23850" y="836712"/>
            <a:ext cx="8565984" cy="5863144"/>
          </a:xfrm>
          <a:prstGeom prst="rect">
            <a:avLst/>
          </a:prstGeom>
          <a:solidFill>
            <a:schemeClr val="bg1"/>
          </a:solidFill>
          <a:ln>
            <a:solidFill>
              <a:schemeClr val="tx1"/>
            </a:solidFill>
          </a:ln>
        </p:spPr>
        <p:txBody>
          <a:bodyPr wrap="square">
            <a:spAutoFit/>
          </a:bodyPr>
          <a:lstStyle/>
          <a:p>
            <a:pPr algn="l"/>
            <a:r>
              <a:rPr lang="en-US" sz="2500" i="1" dirty="0" smtClean="0"/>
              <a:t>Bacillus</a:t>
            </a:r>
            <a:r>
              <a:rPr lang="en-US" sz="2500" dirty="0"/>
              <a:t> species are </a:t>
            </a:r>
            <a:r>
              <a:rPr lang="en-US" sz="2500" b="1" dirty="0"/>
              <a:t>rod-shaped</a:t>
            </a:r>
            <a:r>
              <a:rPr lang="en-US" sz="2500" dirty="0"/>
              <a:t>, </a:t>
            </a:r>
            <a:r>
              <a:rPr lang="en-US" sz="2500" b="1" dirty="0"/>
              <a:t>endospore-forming</a:t>
            </a:r>
            <a:r>
              <a:rPr lang="en-US" sz="2500" dirty="0"/>
              <a:t> aerobic or </a:t>
            </a:r>
            <a:r>
              <a:rPr lang="en-US" sz="2500" dirty="0" err="1"/>
              <a:t>facultatively</a:t>
            </a:r>
            <a:r>
              <a:rPr lang="en-US" sz="2500" dirty="0"/>
              <a:t> anaerobic, </a:t>
            </a:r>
            <a:r>
              <a:rPr lang="en-US" sz="2500" b="1" dirty="0"/>
              <a:t>Gram-positive</a:t>
            </a:r>
            <a:r>
              <a:rPr lang="en-US" sz="2500" dirty="0"/>
              <a:t> bacteria; in some species cultures may turn Gram-negative with age. The many species of the genus exhibit a wide range of physiologic abilities that allow them to live in every natural environment. Only one endospore is formed per cell. The spores are resistant to heat, cold, radiation, desiccation, and disinfectants. </a:t>
            </a:r>
            <a:r>
              <a:rPr lang="en-US" sz="2500" i="1" dirty="0"/>
              <a:t>Bacillus </a:t>
            </a:r>
            <a:r>
              <a:rPr lang="en-US" sz="2500" i="1" dirty="0" err="1"/>
              <a:t>anthracis</a:t>
            </a:r>
            <a:r>
              <a:rPr lang="en-US" sz="2500" dirty="0"/>
              <a:t> needs oxygen to </a:t>
            </a:r>
            <a:r>
              <a:rPr lang="en-US" sz="2500" dirty="0" err="1"/>
              <a:t>sporulate</a:t>
            </a:r>
            <a:r>
              <a:rPr lang="en-US" sz="2500" dirty="0"/>
              <a:t>; this constraint has important consequences for epidemiology and control. In vivo, </a:t>
            </a:r>
            <a:r>
              <a:rPr lang="en-US" sz="2500" i="1" dirty="0"/>
              <a:t>B </a:t>
            </a:r>
            <a:r>
              <a:rPr lang="en-US" sz="2500" i="1" dirty="0" err="1"/>
              <a:t>anthracis</a:t>
            </a:r>
            <a:r>
              <a:rPr lang="en-US" sz="2500" dirty="0"/>
              <a:t> produces a polypeptide (</a:t>
            </a:r>
            <a:r>
              <a:rPr lang="en-US" sz="2500" dirty="0" err="1"/>
              <a:t>polyglutamic</a:t>
            </a:r>
            <a:r>
              <a:rPr lang="en-US" sz="2500" dirty="0"/>
              <a:t> acid) capsule that protects it from phagocytosis. </a:t>
            </a:r>
            <a:endParaRPr lang="cs-CZ" sz="2500" dirty="0" smtClean="0"/>
          </a:p>
          <a:p>
            <a:pPr algn="l"/>
            <a:r>
              <a:rPr lang="en-US" sz="2500" dirty="0" smtClean="0"/>
              <a:t>The</a:t>
            </a:r>
            <a:r>
              <a:rPr lang="cs-CZ" sz="2500" dirty="0" smtClean="0"/>
              <a:t> </a:t>
            </a:r>
            <a:r>
              <a:rPr lang="en-US" sz="2500" dirty="0"/>
              <a:t>genera </a:t>
            </a:r>
            <a:r>
              <a:rPr lang="en-US" sz="2500" i="1" dirty="0"/>
              <a:t>Bacillus</a:t>
            </a:r>
            <a:r>
              <a:rPr lang="en-US" sz="2500" dirty="0"/>
              <a:t> and </a:t>
            </a:r>
            <a:r>
              <a:rPr lang="en-US" sz="2500" i="1" dirty="0"/>
              <a:t>Clostridium</a:t>
            </a:r>
            <a:r>
              <a:rPr lang="en-US" sz="2500" dirty="0"/>
              <a:t> constitute the family </a:t>
            </a:r>
            <a:r>
              <a:rPr lang="en-US" sz="2500" dirty="0" err="1"/>
              <a:t>Bacillaceae</a:t>
            </a:r>
            <a:r>
              <a:rPr lang="en-US" sz="2500" dirty="0"/>
              <a:t>. Species are identified by using morphologic and biochemical criteria</a:t>
            </a:r>
            <a:r>
              <a:rPr lang="en-US" sz="2500" dirty="0" smtClean="0"/>
              <a:t>.</a:t>
            </a:r>
            <a:endParaRPr lang="en-US" sz="2500" dirty="0"/>
          </a:p>
        </p:txBody>
      </p:sp>
      <p:sp>
        <p:nvSpPr>
          <p:cNvPr id="5"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Structure</a:t>
            </a:r>
            <a:r>
              <a:rPr lang="cs-CZ" sz="2800" b="1" dirty="0" smtClean="0"/>
              <a:t> and </a:t>
            </a:r>
            <a:r>
              <a:rPr lang="cs-CZ" sz="2800" b="1" dirty="0" err="1" smtClean="0"/>
              <a:t>classification</a:t>
            </a:r>
            <a:endParaRPr lang="cs-CZ" sz="2800" b="1" dirty="0"/>
          </a:p>
        </p:txBody>
      </p:sp>
    </p:spTree>
    <p:extLst>
      <p:ext uri="{BB962C8B-B14F-4D97-AF65-F5344CB8AC3E}">
        <p14:creationId xmlns:p14="http://schemas.microsoft.com/office/powerpoint/2010/main" val="1228778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468313" y="6165850"/>
            <a:ext cx="8496300" cy="396875"/>
          </a:xfrm>
          <a:prstGeom prst="rect">
            <a:avLst/>
          </a:prstGeom>
          <a:noFill/>
          <a:ln w="9525">
            <a:noFill/>
            <a:miter lim="800000"/>
            <a:headEnd/>
            <a:tailEnd/>
          </a:ln>
          <a:effectLst/>
        </p:spPr>
        <p:txBody>
          <a:bodyPr>
            <a:spAutoFit/>
          </a:bodyPr>
          <a:lstStyle/>
          <a:p>
            <a:pPr algn="l">
              <a:spcBef>
                <a:spcPct val="50000"/>
              </a:spcBef>
            </a:pPr>
            <a:endParaRPr lang="cs-CZ"/>
          </a:p>
        </p:txBody>
      </p:sp>
      <p:sp>
        <p:nvSpPr>
          <p:cNvPr id="700419" name="Text Box 3"/>
          <p:cNvSpPr txBox="1">
            <a:spLocks noChangeArrowheads="1"/>
          </p:cNvSpPr>
          <p:nvPr/>
        </p:nvSpPr>
        <p:spPr bwMode="auto">
          <a:xfrm>
            <a:off x="323850" y="260350"/>
            <a:ext cx="8569325" cy="5286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2800" b="1" dirty="0" err="1" smtClean="0"/>
              <a:t>Bacillus</a:t>
            </a:r>
            <a:r>
              <a:rPr lang="cs-CZ" sz="2800" b="1" dirty="0" smtClean="0"/>
              <a:t> </a:t>
            </a:r>
            <a:r>
              <a:rPr lang="cs-CZ" sz="2800" b="1" dirty="0" err="1" smtClean="0"/>
              <a:t>anthracis</a:t>
            </a:r>
            <a:r>
              <a:rPr lang="cs-CZ" sz="2800" b="1" dirty="0" smtClean="0"/>
              <a:t>  </a:t>
            </a:r>
            <a:endParaRPr lang="cs-CZ" sz="2800" b="1" dirty="0"/>
          </a:p>
        </p:txBody>
      </p:sp>
      <p:sp>
        <p:nvSpPr>
          <p:cNvPr id="700420" name="Text Box 4"/>
          <p:cNvSpPr txBox="1">
            <a:spLocks noChangeArrowheads="1"/>
          </p:cNvSpPr>
          <p:nvPr/>
        </p:nvSpPr>
        <p:spPr bwMode="auto">
          <a:xfrm>
            <a:off x="323850" y="908050"/>
            <a:ext cx="8569325" cy="5847755"/>
          </a:xfrm>
          <a:prstGeom prst="rect">
            <a:avLst/>
          </a:prstGeom>
          <a:solidFill>
            <a:schemeClr val="bg1"/>
          </a:solidFill>
          <a:ln w="9525">
            <a:solidFill>
              <a:schemeClr val="tx1"/>
            </a:solidFill>
            <a:miter lim="800000"/>
            <a:headEnd/>
            <a:tailEnd/>
          </a:ln>
          <a:effectLst/>
        </p:spPr>
        <p:txBody>
          <a:bodyPr>
            <a:spAutoFit/>
          </a:bodyPr>
          <a:lstStyle/>
          <a:p>
            <a:r>
              <a:rPr lang="en-US" sz="1700" b="1" dirty="0"/>
              <a:t>Anthrax</a:t>
            </a:r>
          </a:p>
          <a:p>
            <a:r>
              <a:rPr lang="en-US" sz="1700" dirty="0"/>
              <a:t>Anthrax is primarily a disease of herbivores. Humans acquire it as a result of contact with infected animals or animal products. In humans the disease takes one of three forms, depending on the route of infection. Cutaneous anthrax, which accounts for more than 95 percent of cases worldwide, results from infection through skin lesions; intestinal anthrax results from ingestion of spores, usually in infected meat; and pulmonary anthrax results from inhalation of spores.</a:t>
            </a:r>
          </a:p>
          <a:p>
            <a:r>
              <a:rPr lang="en-US" sz="1700" dirty="0"/>
              <a:t>Cutaneous anthrax usually occurs through contamination of a cut or abrasion, although in some countries biting flies may also transmit the disease. After a 2- to 3-day incubation period, a small pimple or papule appears at the inoculation site. A surrounding ring of vesicles develops. Over the next few days, the central papule ulcerates, dries, and blackens to form the characteristic eschar (</a:t>
            </a:r>
            <a:r>
              <a:rPr lang="en-US" sz="1700" dirty="0">
                <a:hlinkClick r:id="rId3"/>
              </a:rPr>
              <a:t>Fig. 15-1</a:t>
            </a:r>
            <a:r>
              <a:rPr lang="en-US" sz="1700" dirty="0"/>
              <a:t>). The lesion is painless and is surrounded by marked edema that may extend for some distance. Pus and pain appear only if the lesion becomes infected by a pyogenic organism. Similarly, marked </a:t>
            </a:r>
            <a:r>
              <a:rPr lang="en-US" sz="1700" dirty="0" err="1"/>
              <a:t>lymphangitis</a:t>
            </a:r>
            <a:r>
              <a:rPr lang="en-US" sz="1700" dirty="0"/>
              <a:t> and fever usually point to a secondary infection. In most cases the disease remains limited to the initial lesion and resolves spontaneously. The main dangers are that a lesion on the face or neck may swell to occlude the airway or may give rise to secondary meningitis. If host defenses fail to contain the infection, however, fulminating septicemia develops. Approximately 20 percent of untreated cases of cutaneous anthrax progress to fatal septicemia. However, </a:t>
            </a:r>
            <a:r>
              <a:rPr lang="en-US" sz="1700" i="1" dirty="0"/>
              <a:t>B </a:t>
            </a:r>
            <a:r>
              <a:rPr lang="en-US" sz="1700" i="1" dirty="0" err="1"/>
              <a:t>anthracis</a:t>
            </a:r>
            <a:r>
              <a:rPr lang="en-US" sz="1700" dirty="0"/>
              <a:t> is susceptible to penicillin and other common antibiotics, so effective treatment is almost always available</a:t>
            </a:r>
            <a:r>
              <a:rPr lang="en-US" sz="1700" dirty="0" smtClean="0"/>
              <a:t>.</a:t>
            </a:r>
            <a:endParaRPr lang="en-US" sz="1700" dirty="0"/>
          </a:p>
        </p:txBody>
      </p:sp>
    </p:spTree>
    <p:extLst>
      <p:ext uri="{BB962C8B-B14F-4D97-AF65-F5344CB8AC3E}">
        <p14:creationId xmlns:p14="http://schemas.microsoft.com/office/powerpoint/2010/main" val="1249834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gure 15-1. Evolution of an anthrax eschar in a 4-year-old 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97072"/>
            <a:ext cx="4792659" cy="635626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932040" y="620688"/>
            <a:ext cx="3960440" cy="3477875"/>
          </a:xfrm>
          <a:prstGeom prst="rect">
            <a:avLst/>
          </a:prstGeom>
        </p:spPr>
        <p:txBody>
          <a:bodyPr wrap="square">
            <a:spAutoFit/>
          </a:bodyPr>
          <a:lstStyle/>
          <a:p>
            <a:r>
              <a:rPr lang="cs-CZ" dirty="0" smtClean="0">
                <a:solidFill>
                  <a:srgbClr val="000000"/>
                </a:solidFill>
                <a:latin typeface="Times New Roman" panose="02020603050405020304" pitchFamily="18" charset="0"/>
              </a:rPr>
              <a:t>4 </a:t>
            </a:r>
            <a:r>
              <a:rPr lang="cs-CZ" dirty="0" err="1" smtClean="0">
                <a:solidFill>
                  <a:srgbClr val="000000"/>
                </a:solidFill>
                <a:latin typeface="Times New Roman" panose="02020603050405020304" pitchFamily="18" charset="0"/>
              </a:rPr>
              <a:t>year</a:t>
            </a:r>
            <a:r>
              <a:rPr lang="cs-CZ" dirty="0" smtClean="0">
                <a:solidFill>
                  <a:srgbClr val="000000"/>
                </a:solidFill>
                <a:latin typeface="Times New Roman" panose="02020603050405020304" pitchFamily="18" charset="0"/>
              </a:rPr>
              <a:t> </a:t>
            </a:r>
            <a:r>
              <a:rPr lang="cs-CZ" dirty="0" err="1" smtClean="0">
                <a:solidFill>
                  <a:srgbClr val="000000"/>
                </a:solidFill>
                <a:latin typeface="Times New Roman" panose="02020603050405020304" pitchFamily="18" charset="0"/>
              </a:rPr>
              <a:t>old</a:t>
            </a:r>
            <a:r>
              <a:rPr lang="cs-CZ" dirty="0" smtClean="0">
                <a:solidFill>
                  <a:srgbClr val="000000"/>
                </a:solidFill>
                <a:latin typeface="Times New Roman" panose="02020603050405020304" pitchFamily="18" charset="0"/>
              </a:rPr>
              <a:t> boy. </a:t>
            </a:r>
            <a:r>
              <a:rPr lang="en-US" dirty="0" smtClean="0">
                <a:solidFill>
                  <a:srgbClr val="000000"/>
                </a:solidFill>
                <a:latin typeface="Times New Roman" panose="02020603050405020304" pitchFamily="18" charset="0"/>
              </a:rPr>
              <a:t>(A&amp;B</a:t>
            </a:r>
            <a:r>
              <a:rPr lang="en-US" dirty="0">
                <a:solidFill>
                  <a:srgbClr val="000000"/>
                </a:solidFill>
                <a:latin typeface="Times New Roman" panose="02020603050405020304" pitchFamily="18" charset="0"/>
              </a:rPr>
              <a:t>) the lesion when first seen (day 0). Note the arm swollen from the characteristic edema. (C) Day 6. (D) Day 10. (E) Day 15. Although penicillin treatment was begun immediately and the lesion was sterile by about 24 hours, it continued to evolve and resolve as seen</a:t>
            </a:r>
            <a:r>
              <a:rPr lang="en-US" dirty="0" smtClean="0">
                <a:solidFill>
                  <a:srgbClr val="000000"/>
                </a:solidFill>
                <a:latin typeface="Times New Roman" panose="02020603050405020304" pitchFamily="18" charset="0"/>
              </a:rPr>
              <a:t>.</a:t>
            </a:r>
            <a:r>
              <a:rPr lang="cs-CZ" dirty="0" smtClean="0">
                <a:solidFill>
                  <a:srgbClr val="000000"/>
                </a:solidFill>
                <a:latin typeface="Times New Roman" panose="02020603050405020304" pitchFamily="18" charset="0"/>
              </a:rPr>
              <a:t> (</a:t>
            </a:r>
            <a:r>
              <a:rPr lang="cs-CZ" dirty="0" err="1" smtClean="0">
                <a:solidFill>
                  <a:srgbClr val="000000"/>
                </a:solidFill>
                <a:latin typeface="Times New Roman" panose="02020603050405020304" pitchFamily="18" charset="0"/>
              </a:rPr>
              <a:t>Turnbull</a:t>
            </a:r>
            <a:r>
              <a:rPr lang="cs-CZ" dirty="0" smtClean="0">
                <a:solidFill>
                  <a:srgbClr val="000000"/>
                </a:solidFill>
                <a:latin typeface="Times New Roman" panose="02020603050405020304" pitchFamily="18" charset="0"/>
              </a:rPr>
              <a:t>, </a:t>
            </a:r>
            <a:r>
              <a:rPr lang="cs-CZ" dirty="0" err="1"/>
              <a:t>Medical</a:t>
            </a:r>
            <a:r>
              <a:rPr lang="cs-CZ" dirty="0"/>
              <a:t> </a:t>
            </a:r>
            <a:r>
              <a:rPr lang="cs-CZ" dirty="0" err="1"/>
              <a:t>Microbiology</a:t>
            </a:r>
            <a:r>
              <a:rPr lang="cs-CZ" dirty="0"/>
              <a:t>. 4th </a:t>
            </a:r>
            <a:r>
              <a:rPr lang="cs-CZ" dirty="0" err="1" smtClean="0"/>
              <a:t>edition</a:t>
            </a:r>
            <a:r>
              <a:rPr lang="cs-CZ" dirty="0"/>
              <a:t>)</a:t>
            </a:r>
          </a:p>
          <a:p>
            <a:r>
              <a:rPr lang="en-US" dirty="0">
                <a:solidFill>
                  <a:srgbClr val="000000"/>
                </a:solidFill>
                <a:latin typeface="Times New Roman" panose="02020603050405020304" pitchFamily="18" charset="0"/>
              </a:rPr>
              <a:t> </a:t>
            </a:r>
            <a:endParaRPr lang="cs-CZ" dirty="0"/>
          </a:p>
        </p:txBody>
      </p:sp>
    </p:spTree>
    <p:extLst>
      <p:ext uri="{BB962C8B-B14F-4D97-AF65-F5344CB8AC3E}">
        <p14:creationId xmlns:p14="http://schemas.microsoft.com/office/powerpoint/2010/main" val="2378996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76672"/>
            <a:ext cx="8568952" cy="5909310"/>
          </a:xfrm>
          <a:prstGeom prst="rect">
            <a:avLst/>
          </a:prstGeom>
        </p:spPr>
        <p:txBody>
          <a:bodyPr wrap="square">
            <a:spAutoFit/>
          </a:bodyPr>
          <a:lstStyle/>
          <a:p>
            <a:pPr algn="l"/>
            <a:r>
              <a:rPr lang="en-US" sz="1800" b="1" dirty="0">
                <a:solidFill>
                  <a:srgbClr val="000000"/>
                </a:solidFill>
                <a:latin typeface="Times New Roman" panose="02020603050405020304" pitchFamily="18" charset="0"/>
              </a:rPr>
              <a:t>Intestinal anthrax </a:t>
            </a:r>
            <a:r>
              <a:rPr lang="en-US" sz="1800" dirty="0">
                <a:solidFill>
                  <a:srgbClr val="000000"/>
                </a:solidFill>
                <a:latin typeface="Times New Roman" panose="02020603050405020304" pitchFamily="18" charset="0"/>
              </a:rPr>
              <a:t>is analogous to cutaneous anthrax but occurs on the intestinal mucosa. As in cutaneous anthrax, the organisms probably invade the mucosa through a preexisting lesion. Generalized disease develops when the organisms spread from the mucosal lesion to the lymphatic system. In pulmonary anthrax, inhaled spores are transported by alveolar macrophages to the mediastinal lymph nodes, where they germinate and multiply to initiate systemic disease. Gastrointestinal and pulmonary anthrax are both more dangerous than the cutaneous form because they are usually identified too late for treatment to be effective.</a:t>
            </a:r>
          </a:p>
          <a:p>
            <a:pPr algn="l"/>
            <a:r>
              <a:rPr lang="en-US" sz="1800" b="1" dirty="0">
                <a:solidFill>
                  <a:srgbClr val="000000"/>
                </a:solidFill>
                <a:latin typeface="Times New Roman" panose="02020603050405020304" pitchFamily="18" charset="0"/>
              </a:rPr>
              <a:t>Herbivorous animals</a:t>
            </a:r>
            <a:r>
              <a:rPr lang="en-US" sz="1800" dirty="0">
                <a:solidFill>
                  <a:srgbClr val="000000"/>
                </a:solidFill>
                <a:latin typeface="Times New Roman" panose="02020603050405020304" pitchFamily="18" charset="0"/>
              </a:rPr>
              <a:t>, the primary hosts of </a:t>
            </a:r>
            <a:r>
              <a:rPr lang="en-US" sz="1800" i="1" dirty="0">
                <a:solidFill>
                  <a:srgbClr val="000000"/>
                </a:solidFill>
                <a:latin typeface="Times New Roman" panose="02020603050405020304" pitchFamily="18" charset="0"/>
              </a:rPr>
              <a:t>B </a:t>
            </a:r>
            <a:r>
              <a:rPr lang="en-US" sz="1800" i="1" dirty="0" err="1">
                <a:solidFill>
                  <a:srgbClr val="000000"/>
                </a:solidFill>
                <a:latin typeface="Times New Roman" panose="02020603050405020304" pitchFamily="18" charset="0"/>
              </a:rPr>
              <a:t>anthracis</a:t>
            </a:r>
            <a:r>
              <a:rPr lang="en-US" sz="1800" dirty="0">
                <a:solidFill>
                  <a:srgbClr val="000000"/>
                </a:solidFill>
                <a:latin typeface="Times New Roman" panose="02020603050405020304" pitchFamily="18" charset="0"/>
              </a:rPr>
              <a:t>, contract the infection by ingesting spores on forage plants; the spores are derived from soil or dust or are deposited on leaves by flies after feeding on an anthrax-infected carcass. If the spores enter a lesion in the gastrointestinal mucosa, they germinate and are taken into the bloodstream and lymphatics, finally producing systemic anthrax, which is usually fatal.</a:t>
            </a:r>
          </a:p>
          <a:p>
            <a:pPr algn="l"/>
            <a:r>
              <a:rPr lang="en-US" sz="1800" b="1" dirty="0">
                <a:solidFill>
                  <a:srgbClr val="000000"/>
                </a:solidFill>
                <a:latin typeface="Times New Roman" panose="02020603050405020304" pitchFamily="18" charset="0"/>
              </a:rPr>
              <a:t>Symptoms prior to fulminant systemic anthrax </a:t>
            </a:r>
            <a:r>
              <a:rPr lang="en-US" sz="1800" dirty="0">
                <a:solidFill>
                  <a:srgbClr val="000000"/>
                </a:solidFill>
                <a:latin typeface="Times New Roman" panose="02020603050405020304" pitchFamily="18" charset="0"/>
              </a:rPr>
              <a:t>may be absent or mild, consisting, for example, of malaise, low fever, and mild gastrointestinal symptoms in the case of gastrointestinal disease. During this phase the organism is multiplying and producing toxin in the regional lymph nodes and spleen. Released toxin causes breakdown of these organs probably of the spleen in particular. This causes the sudden onset of </a:t>
            </a:r>
            <a:r>
              <a:rPr lang="en-US" sz="1800" dirty="0" err="1">
                <a:solidFill>
                  <a:srgbClr val="000000"/>
                </a:solidFill>
                <a:latin typeface="Times New Roman" panose="02020603050405020304" pitchFamily="18" charset="0"/>
              </a:rPr>
              <a:t>hyperacute</a:t>
            </a:r>
            <a:r>
              <a:rPr lang="en-US" sz="1800" dirty="0">
                <a:solidFill>
                  <a:srgbClr val="000000"/>
                </a:solidFill>
                <a:latin typeface="Times New Roman" panose="02020603050405020304" pitchFamily="18" charset="0"/>
              </a:rPr>
              <a:t> illness with dyspnea, cyanosis, high fever, and disorientation, which progress in a few hours to shock, coma, and death. Although symptoms vary somewhat with the host species, this final acute phase is marked by a high-grade bacteremia. In humans, blood cultures are not always positive</a:t>
            </a:r>
            <a:r>
              <a:rPr lang="en-US" sz="1800" dirty="0" smtClean="0">
                <a:solidFill>
                  <a:srgbClr val="000000"/>
                </a:solidFill>
                <a:latin typeface="Times New Roman" panose="02020603050405020304" pitchFamily="18" charset="0"/>
              </a:rPr>
              <a:t>.</a:t>
            </a:r>
            <a:endParaRPr lang="cs-CZ" sz="1800"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12463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76672"/>
            <a:ext cx="8568952" cy="5632311"/>
          </a:xfrm>
          <a:prstGeom prst="rect">
            <a:avLst/>
          </a:prstGeom>
        </p:spPr>
        <p:txBody>
          <a:bodyPr wrap="square">
            <a:spAutoFit/>
          </a:bodyPr>
          <a:lstStyle/>
          <a:p>
            <a:pPr algn="l"/>
            <a:r>
              <a:rPr lang="en-US" sz="1800" b="1" dirty="0" smtClean="0"/>
              <a:t>The </a:t>
            </a:r>
            <a:r>
              <a:rPr lang="en-US" sz="1800" b="1" dirty="0"/>
              <a:t>clinical diagnosis </a:t>
            </a:r>
            <a:r>
              <a:rPr lang="en-US" sz="1800" dirty="0"/>
              <a:t>of anthrax is </a:t>
            </a:r>
            <a:r>
              <a:rPr lang="en-US" sz="1800" b="1" dirty="0"/>
              <a:t>confirmed by directly visualizing or culturing the anthrax bacilli. </a:t>
            </a:r>
            <a:r>
              <a:rPr lang="en-US" sz="1800" dirty="0"/>
              <a:t>Fresh </a:t>
            </a:r>
            <a:r>
              <a:rPr lang="en-US" sz="1800" b="1" dirty="0"/>
              <a:t>smears</a:t>
            </a:r>
            <a:r>
              <a:rPr lang="en-US" sz="1800" dirty="0"/>
              <a:t> of vesicular fluid, fluid from under the eschar, blood, lymph node or spleen aspirates, or (in </a:t>
            </a:r>
            <a:r>
              <a:rPr lang="en-US" sz="1800" dirty="0" err="1"/>
              <a:t>meningitic</a:t>
            </a:r>
            <a:r>
              <a:rPr lang="en-US" sz="1800" dirty="0"/>
              <a:t> cases) cerebrospinal fluid are stained with polychrome methylene blue (</a:t>
            </a:r>
            <a:r>
              <a:rPr lang="en-US" sz="1800" dirty="0" err="1"/>
              <a:t>M'Fadyean's</a:t>
            </a:r>
            <a:r>
              <a:rPr lang="en-US" sz="1800" dirty="0"/>
              <a:t> stain) and examined for the characteristic square-ended, blue-black bacilli surrounded by a pink </a:t>
            </a:r>
            <a:r>
              <a:rPr lang="en-US" sz="1800" dirty="0" smtClean="0"/>
              <a:t>capsule</a:t>
            </a:r>
            <a:r>
              <a:rPr lang="cs-CZ" sz="1800" dirty="0" smtClean="0"/>
              <a:t>. </a:t>
            </a:r>
            <a:r>
              <a:rPr lang="en-US" sz="1800" dirty="0" smtClean="0"/>
              <a:t>(It </a:t>
            </a:r>
            <a:r>
              <a:rPr lang="en-US" sz="1800" dirty="0"/>
              <a:t>should be remembered that </a:t>
            </a:r>
            <a:r>
              <a:rPr lang="en-US" sz="1800" i="1" dirty="0"/>
              <a:t>B </a:t>
            </a:r>
            <a:r>
              <a:rPr lang="en-US" sz="1800" i="1" dirty="0" err="1"/>
              <a:t>anthracis</a:t>
            </a:r>
            <a:r>
              <a:rPr lang="en-US" sz="1800" dirty="0"/>
              <a:t> organisms are not invariably detected in stained blood smears of humans dying of anthrax.) Alternatively, the bacilli may be cultured from these specimens and checked for sensitivity to the anthrax gamma phage, for penicillin sensitivity, and for </a:t>
            </a:r>
            <a:r>
              <a:rPr lang="en-US" sz="1800" b="1" dirty="0"/>
              <a:t>capsule formation</a:t>
            </a:r>
            <a:r>
              <a:rPr lang="en-US" sz="1800" dirty="0"/>
              <a:t>. Colonies </a:t>
            </a:r>
            <a:r>
              <a:rPr lang="en-US" sz="1800" b="1" dirty="0"/>
              <a:t>grown overnight at 37°C on blood agar </a:t>
            </a:r>
            <a:r>
              <a:rPr lang="en-US" sz="1800" dirty="0"/>
              <a:t>are </a:t>
            </a:r>
            <a:r>
              <a:rPr lang="en-US" sz="1800" b="1" dirty="0"/>
              <a:t>gray or white, </a:t>
            </a:r>
            <a:r>
              <a:rPr lang="en-US" sz="1800" b="1" dirty="0" err="1"/>
              <a:t>nonhemolytic</a:t>
            </a:r>
            <a:r>
              <a:rPr lang="en-US" sz="1800" dirty="0"/>
              <a:t>, with a </a:t>
            </a:r>
            <a:r>
              <a:rPr lang="en-US" sz="1800" b="1" dirty="0"/>
              <a:t>dry</a:t>
            </a:r>
            <a:r>
              <a:rPr lang="en-US" sz="1800" dirty="0"/>
              <a:t>, ground-glass appearance; they are at least 3 mm in diameter and sometimes have </a:t>
            </a:r>
            <a:r>
              <a:rPr lang="en-US" sz="1800" dirty="0" smtClean="0"/>
              <a:t>tails. </a:t>
            </a:r>
            <a:r>
              <a:rPr lang="en-US" sz="1800" dirty="0"/>
              <a:t>Capsules can be seen in polychrome methylene blue-stained smears of cultures grown on nutrient agar containing 0.7 percent sodium bicarbonate and incubated overnight under CO</a:t>
            </a:r>
            <a:r>
              <a:rPr lang="en-US" sz="1800" baseline="-25000" dirty="0"/>
              <a:t>2</a:t>
            </a:r>
            <a:r>
              <a:rPr lang="en-US" sz="1800" dirty="0"/>
              <a:t> (e.g., in a candle jar); encapsulated colonies are mucoid. Alternatively, 2 ml of blood (such as commercial </a:t>
            </a:r>
            <a:r>
              <a:rPr lang="en-US" sz="1800" dirty="0" err="1"/>
              <a:t>defibrinated</a:t>
            </a:r>
            <a:r>
              <a:rPr lang="en-US" sz="1800" dirty="0"/>
              <a:t> horse blood) inoculated with a pinhead quantity of material from a suspected colony and incubated at 37°C yields readily demonstrable encapsulated bacilli in 6 hours. Culturing may be unsuccessful if the patient has been treated with antibiotics</a:t>
            </a:r>
            <a:r>
              <a:rPr lang="en-US" sz="1800" dirty="0" smtClean="0"/>
              <a:t>.</a:t>
            </a:r>
            <a:endParaRPr lang="cs-CZ" sz="1800" dirty="0" smtClean="0"/>
          </a:p>
          <a:p>
            <a:pPr algn="l"/>
            <a:r>
              <a:rPr lang="cs-CZ" sz="1800" b="1" dirty="0" smtClean="0">
                <a:solidFill>
                  <a:srgbClr val="000000"/>
                </a:solidFill>
                <a:latin typeface="Times New Roman" panose="02020603050405020304" pitchFamily="18" charset="0"/>
              </a:rPr>
              <a:t>PCR</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is</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valuable</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from</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local</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affection</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or</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venous</a:t>
            </a:r>
            <a:r>
              <a:rPr lang="cs-CZ" sz="1800" dirty="0" smtClean="0">
                <a:solidFill>
                  <a:srgbClr val="000000"/>
                </a:solidFill>
                <a:latin typeface="Times New Roman" panose="02020603050405020304" pitchFamily="18" charset="0"/>
              </a:rPr>
              <a:t> </a:t>
            </a:r>
            <a:r>
              <a:rPr lang="cs-CZ" sz="1800" dirty="0" err="1" smtClean="0">
                <a:solidFill>
                  <a:srgbClr val="000000"/>
                </a:solidFill>
                <a:latin typeface="Times New Roman" panose="02020603050405020304" pitchFamily="18" charset="0"/>
              </a:rPr>
              <a:t>blood</a:t>
            </a:r>
            <a:r>
              <a:rPr lang="cs-CZ" sz="1800" dirty="0" smtClean="0">
                <a:solidFill>
                  <a:srgbClr val="000000"/>
                </a:solidFill>
                <a:latin typeface="Times New Roman" panose="02020603050405020304" pitchFamily="18" charset="0"/>
              </a:rPr>
              <a:t>.</a:t>
            </a:r>
            <a:endParaRPr lang="en-US" sz="1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2139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142875" y="260350"/>
            <a:ext cx="8893175" cy="5889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Rickettsiosses</a:t>
            </a:r>
            <a:endParaRPr lang="cs-CZ" sz="3200" b="1" dirty="0"/>
          </a:p>
        </p:txBody>
      </p:sp>
      <p:sp>
        <p:nvSpPr>
          <p:cNvPr id="587779" name="Text Box 3"/>
          <p:cNvSpPr txBox="1">
            <a:spLocks noChangeArrowheads="1"/>
          </p:cNvSpPr>
          <p:nvPr/>
        </p:nvSpPr>
        <p:spPr bwMode="auto">
          <a:xfrm>
            <a:off x="142875" y="981075"/>
            <a:ext cx="8893175" cy="5786199"/>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buFont typeface="Symbol" pitchFamily="18" charset="2"/>
              <a:buChar char="·"/>
            </a:pPr>
            <a:r>
              <a:rPr lang="cs-CZ" b="1" dirty="0"/>
              <a:t> </a:t>
            </a:r>
            <a:r>
              <a:rPr lang="cs-CZ" b="1" dirty="0" err="1"/>
              <a:t>T</a:t>
            </a:r>
            <a:r>
              <a:rPr lang="cs-CZ" b="1" dirty="0" err="1" smtClean="0"/>
              <a:t>yphus</a:t>
            </a:r>
            <a:r>
              <a:rPr lang="cs-CZ" b="1" dirty="0" smtClean="0"/>
              <a:t> </a:t>
            </a:r>
            <a:r>
              <a:rPr lang="cs-CZ" b="1" dirty="0" err="1" smtClean="0"/>
              <a:t>group</a:t>
            </a:r>
            <a:r>
              <a:rPr lang="cs-CZ" b="1" dirty="0"/>
              <a:t> </a:t>
            </a:r>
            <a:r>
              <a:rPr lang="cs-CZ" b="1" dirty="0" smtClean="0"/>
              <a:t>– </a:t>
            </a:r>
            <a:r>
              <a:rPr lang="cs-CZ" b="1" dirty="0" err="1" smtClean="0"/>
              <a:t>epidemic</a:t>
            </a:r>
            <a:r>
              <a:rPr lang="cs-CZ" b="1" dirty="0" smtClean="0"/>
              <a:t> </a:t>
            </a:r>
            <a:r>
              <a:rPr lang="cs-CZ" b="1" dirty="0" err="1" smtClean="0"/>
              <a:t>typhus</a:t>
            </a:r>
            <a:r>
              <a:rPr lang="cs-CZ" b="1" dirty="0" smtClean="0"/>
              <a:t> (</a:t>
            </a:r>
            <a:r>
              <a:rPr lang="cs-CZ" b="1" i="1" dirty="0" err="1" smtClean="0"/>
              <a:t>Rickettsia</a:t>
            </a:r>
            <a:r>
              <a:rPr lang="cs-CZ" b="1" i="1" dirty="0" smtClean="0"/>
              <a:t> </a:t>
            </a:r>
            <a:r>
              <a:rPr lang="cs-CZ" b="1" i="1" dirty="0" err="1"/>
              <a:t>prowazeki</a:t>
            </a:r>
            <a:r>
              <a:rPr lang="cs-CZ" b="1" dirty="0"/>
              <a:t>), </a:t>
            </a:r>
            <a:r>
              <a:rPr lang="cs-CZ" dirty="0" err="1" smtClean="0"/>
              <a:t>murine</a:t>
            </a:r>
            <a:r>
              <a:rPr lang="cs-CZ" dirty="0" smtClean="0"/>
              <a:t> </a:t>
            </a:r>
            <a:r>
              <a:rPr lang="cs-CZ" dirty="0" err="1" smtClean="0"/>
              <a:t>typhus</a:t>
            </a:r>
            <a:r>
              <a:rPr lang="cs-CZ" dirty="0" smtClean="0"/>
              <a:t> (</a:t>
            </a:r>
            <a:r>
              <a:rPr lang="cs-CZ" i="1" dirty="0" smtClean="0"/>
              <a:t>R</a:t>
            </a:r>
            <a:r>
              <a:rPr lang="cs-CZ" i="1" dirty="0"/>
              <a:t>. </a:t>
            </a:r>
            <a:r>
              <a:rPr lang="cs-CZ" i="1" dirty="0" err="1"/>
              <a:t>typhi</a:t>
            </a:r>
            <a:r>
              <a:rPr lang="cs-CZ" dirty="0"/>
              <a:t>), </a:t>
            </a:r>
            <a:r>
              <a:rPr lang="cs-CZ" dirty="0" err="1" smtClean="0"/>
              <a:t>cat-flea</a:t>
            </a:r>
            <a:r>
              <a:rPr lang="cs-CZ" dirty="0" smtClean="0"/>
              <a:t> </a:t>
            </a:r>
            <a:r>
              <a:rPr lang="cs-CZ" dirty="0" err="1" smtClean="0"/>
              <a:t>typhus</a:t>
            </a:r>
            <a:r>
              <a:rPr lang="cs-CZ" dirty="0" smtClean="0"/>
              <a:t> (</a:t>
            </a:r>
            <a:r>
              <a:rPr lang="cs-CZ" i="1" dirty="0" smtClean="0"/>
              <a:t>R</a:t>
            </a:r>
            <a:r>
              <a:rPr lang="cs-CZ" i="1" dirty="0"/>
              <a:t>. </a:t>
            </a:r>
            <a:r>
              <a:rPr lang="cs-CZ" i="1" dirty="0" err="1"/>
              <a:t>felis</a:t>
            </a:r>
            <a:r>
              <a:rPr lang="cs-CZ" dirty="0"/>
              <a:t>), </a:t>
            </a:r>
            <a:r>
              <a:rPr lang="cs-CZ" dirty="0" err="1" smtClean="0"/>
              <a:t>susceptible</a:t>
            </a:r>
            <a:r>
              <a:rPr lang="cs-CZ" dirty="0" smtClean="0"/>
              <a:t> to </a:t>
            </a:r>
            <a:r>
              <a:rPr lang="cs-CZ" dirty="0" err="1" smtClean="0"/>
              <a:t>environmental</a:t>
            </a:r>
            <a:r>
              <a:rPr lang="cs-CZ" dirty="0" smtClean="0"/>
              <a:t> </a:t>
            </a:r>
            <a:r>
              <a:rPr lang="cs-CZ" dirty="0" err="1" smtClean="0"/>
              <a:t>conditions</a:t>
            </a:r>
            <a:r>
              <a:rPr lang="cs-CZ" dirty="0" smtClean="0"/>
              <a:t> (</a:t>
            </a:r>
            <a:r>
              <a:rPr lang="cs-CZ" dirty="0" err="1" smtClean="0"/>
              <a:t>exception</a:t>
            </a:r>
            <a:r>
              <a:rPr lang="cs-CZ" dirty="0" smtClean="0"/>
              <a:t> </a:t>
            </a:r>
            <a:r>
              <a:rPr lang="cs-CZ" i="1" dirty="0"/>
              <a:t>R. </a:t>
            </a:r>
            <a:r>
              <a:rPr lang="cs-CZ" i="1" dirty="0" err="1"/>
              <a:t>prowazeki</a:t>
            </a:r>
            <a:r>
              <a:rPr lang="cs-CZ" i="1" dirty="0"/>
              <a:t> </a:t>
            </a:r>
            <a:r>
              <a:rPr lang="cs-CZ" dirty="0"/>
              <a:t>– </a:t>
            </a:r>
            <a:r>
              <a:rPr lang="cs-CZ" dirty="0" err="1" smtClean="0"/>
              <a:t>survive</a:t>
            </a:r>
            <a:r>
              <a:rPr lang="cs-CZ" dirty="0" smtClean="0"/>
              <a:t> </a:t>
            </a:r>
            <a:r>
              <a:rPr lang="cs-CZ" dirty="0" err="1" smtClean="0"/>
              <a:t>for</a:t>
            </a:r>
            <a:r>
              <a:rPr lang="cs-CZ" dirty="0" smtClean="0"/>
              <a:t> </a:t>
            </a:r>
            <a:r>
              <a:rPr lang="cs-CZ" dirty="0" err="1" smtClean="0"/>
              <a:t>months</a:t>
            </a:r>
            <a:r>
              <a:rPr lang="cs-CZ" dirty="0" smtClean="0"/>
              <a:t> in </a:t>
            </a:r>
            <a:r>
              <a:rPr lang="cs-CZ" dirty="0" err="1" smtClean="0"/>
              <a:t>lice</a:t>
            </a:r>
            <a:r>
              <a:rPr lang="cs-CZ" dirty="0" smtClean="0"/>
              <a:t> </a:t>
            </a:r>
            <a:r>
              <a:rPr lang="cs-CZ" dirty="0" err="1" smtClean="0"/>
              <a:t>excrements</a:t>
            </a:r>
            <a:r>
              <a:rPr lang="cs-CZ" dirty="0" smtClean="0"/>
              <a:t>)</a:t>
            </a:r>
            <a:r>
              <a:rPr lang="cs-CZ" b="1" dirty="0" smtClean="0"/>
              <a:t> </a:t>
            </a:r>
            <a:endParaRPr lang="cs-CZ" b="1" dirty="0"/>
          </a:p>
          <a:p>
            <a:pPr algn="l">
              <a:spcBef>
                <a:spcPct val="50000"/>
              </a:spcBef>
              <a:buFont typeface="Symbol" pitchFamily="18" charset="2"/>
              <a:buChar char="·"/>
            </a:pPr>
            <a:r>
              <a:rPr lang="cs-CZ" b="1" dirty="0"/>
              <a:t> </a:t>
            </a:r>
            <a:r>
              <a:rPr lang="cs-CZ" b="1" dirty="0" err="1" smtClean="0"/>
              <a:t>Spotted</a:t>
            </a:r>
            <a:r>
              <a:rPr lang="cs-CZ" b="1" dirty="0" smtClean="0"/>
              <a:t> </a:t>
            </a:r>
            <a:r>
              <a:rPr lang="cs-CZ" b="1" dirty="0" err="1"/>
              <a:t>fever</a:t>
            </a:r>
            <a:r>
              <a:rPr lang="cs-CZ" b="1" dirty="0"/>
              <a:t> </a:t>
            </a:r>
            <a:r>
              <a:rPr lang="cs-CZ" b="1" dirty="0" err="1" smtClean="0"/>
              <a:t>group</a:t>
            </a:r>
            <a:r>
              <a:rPr lang="cs-CZ" b="1" dirty="0"/>
              <a:t> </a:t>
            </a:r>
            <a:r>
              <a:rPr lang="cs-CZ" b="1" dirty="0" smtClean="0"/>
              <a:t>– </a:t>
            </a:r>
            <a:r>
              <a:rPr lang="cs-CZ" b="1" dirty="0" err="1" smtClean="0"/>
              <a:t>other</a:t>
            </a:r>
            <a:r>
              <a:rPr lang="cs-CZ" b="1" dirty="0" smtClean="0"/>
              <a:t> </a:t>
            </a:r>
            <a:r>
              <a:rPr lang="cs-CZ" b="1" dirty="0" err="1" smtClean="0"/>
              <a:t>rickettsial</a:t>
            </a:r>
            <a:r>
              <a:rPr lang="cs-CZ" b="1" dirty="0" smtClean="0"/>
              <a:t> </a:t>
            </a:r>
            <a:r>
              <a:rPr lang="cs-CZ" b="1" dirty="0" err="1" smtClean="0"/>
              <a:t>agents</a:t>
            </a:r>
            <a:r>
              <a:rPr lang="cs-CZ" b="1" dirty="0" smtClean="0"/>
              <a:t> </a:t>
            </a:r>
            <a:r>
              <a:rPr lang="cs-CZ" dirty="0" smtClean="0"/>
              <a:t>(</a:t>
            </a:r>
            <a:r>
              <a:rPr lang="cs-CZ" dirty="0" err="1" smtClean="0"/>
              <a:t>e.g</a:t>
            </a:r>
            <a:r>
              <a:rPr lang="cs-CZ" dirty="0" smtClean="0"/>
              <a:t>. </a:t>
            </a:r>
            <a:r>
              <a:rPr lang="cs-CZ" i="1" dirty="0" smtClean="0"/>
              <a:t>R. rickettsii</a:t>
            </a:r>
            <a:r>
              <a:rPr lang="cs-CZ" dirty="0" smtClean="0"/>
              <a:t> </a:t>
            </a:r>
            <a:r>
              <a:rPr lang="cs-CZ" dirty="0" err="1" smtClean="0"/>
              <a:t>causing</a:t>
            </a:r>
            <a:r>
              <a:rPr lang="cs-CZ" dirty="0" smtClean="0"/>
              <a:t> Rocky </a:t>
            </a:r>
            <a:r>
              <a:rPr lang="cs-CZ" dirty="0" err="1" smtClean="0"/>
              <a:t>Mountain</a:t>
            </a:r>
            <a:r>
              <a:rPr lang="cs-CZ" dirty="0" smtClean="0"/>
              <a:t> </a:t>
            </a:r>
            <a:r>
              <a:rPr lang="cs-CZ" dirty="0" err="1" smtClean="0"/>
              <a:t>spotted</a:t>
            </a:r>
            <a:r>
              <a:rPr lang="cs-CZ" dirty="0" smtClean="0"/>
              <a:t> </a:t>
            </a:r>
            <a:r>
              <a:rPr lang="cs-CZ" err="1" smtClean="0"/>
              <a:t>fever</a:t>
            </a:r>
            <a:r>
              <a:rPr lang="cs-CZ" smtClean="0"/>
              <a:t>)</a:t>
            </a:r>
          </a:p>
          <a:p>
            <a:pPr algn="l">
              <a:spcBef>
                <a:spcPct val="50000"/>
              </a:spcBef>
              <a:buFont typeface="Symbol" pitchFamily="18" charset="2"/>
              <a:buChar char="·"/>
            </a:pPr>
            <a:r>
              <a:rPr lang="cs-CZ"/>
              <a:t> </a:t>
            </a:r>
            <a:r>
              <a:rPr lang="cs-CZ" b="1" smtClean="0"/>
              <a:t>Scrub typhus group </a:t>
            </a:r>
            <a:r>
              <a:rPr lang="cs-CZ" smtClean="0"/>
              <a:t>– </a:t>
            </a:r>
            <a:r>
              <a:rPr lang="cs-CZ" i="1" smtClean="0"/>
              <a:t>Orentia tsutsugamushi</a:t>
            </a:r>
            <a:r>
              <a:rPr lang="cs-CZ" smtClean="0"/>
              <a:t>, transmitted by mites, symptoms – fever, headache, inoculation eschar, lymphadenopathy, multiple-organ dysfuction sy (fatality 3-60%)</a:t>
            </a:r>
            <a:endParaRPr lang="cs-CZ" dirty="0"/>
          </a:p>
          <a:p>
            <a:pPr algn="l">
              <a:spcBef>
                <a:spcPct val="50000"/>
              </a:spcBef>
              <a:buFont typeface="Symbol" pitchFamily="18" charset="2"/>
              <a:buChar char="·"/>
            </a:pPr>
            <a:r>
              <a:rPr lang="cs-CZ" dirty="0"/>
              <a:t> </a:t>
            </a:r>
            <a:r>
              <a:rPr lang="cs-CZ" b="1" dirty="0" smtClean="0"/>
              <a:t>Epidemiology </a:t>
            </a:r>
            <a:r>
              <a:rPr lang="cs-CZ" dirty="0" smtClean="0"/>
              <a:t>– animal </a:t>
            </a:r>
            <a:r>
              <a:rPr lang="cs-CZ" b="1" dirty="0" err="1" smtClean="0"/>
              <a:t>hosts</a:t>
            </a:r>
            <a:r>
              <a:rPr lang="cs-CZ" dirty="0" smtClean="0"/>
              <a:t> (man), </a:t>
            </a:r>
            <a:r>
              <a:rPr lang="cs-CZ" b="1" dirty="0" err="1" smtClean="0"/>
              <a:t>vectors</a:t>
            </a:r>
            <a:r>
              <a:rPr lang="cs-CZ" dirty="0" smtClean="0"/>
              <a:t> </a:t>
            </a:r>
            <a:r>
              <a:rPr lang="cs-CZ" dirty="0"/>
              <a:t>– </a:t>
            </a:r>
            <a:r>
              <a:rPr lang="cs-CZ" dirty="0" err="1" smtClean="0"/>
              <a:t>arthropods</a:t>
            </a:r>
            <a:endParaRPr lang="cs-CZ" dirty="0"/>
          </a:p>
          <a:p>
            <a:pPr algn="l">
              <a:spcBef>
                <a:spcPct val="50000"/>
              </a:spcBef>
              <a:buFont typeface="Symbol" pitchFamily="18" charset="2"/>
              <a:buChar char="·"/>
            </a:pPr>
            <a:r>
              <a:rPr lang="cs-CZ" dirty="0"/>
              <a:t> </a:t>
            </a:r>
            <a:r>
              <a:rPr lang="cs-CZ" b="1" dirty="0" err="1" smtClean="0"/>
              <a:t>Patogenesis</a:t>
            </a:r>
            <a:r>
              <a:rPr lang="cs-CZ" dirty="0" smtClean="0"/>
              <a:t> </a:t>
            </a:r>
            <a:r>
              <a:rPr lang="cs-CZ" dirty="0"/>
              <a:t>– </a:t>
            </a:r>
            <a:r>
              <a:rPr lang="cs-CZ" dirty="0" err="1" smtClean="0"/>
              <a:t>affinity</a:t>
            </a:r>
            <a:r>
              <a:rPr lang="cs-CZ" dirty="0" smtClean="0"/>
              <a:t> to </a:t>
            </a:r>
            <a:r>
              <a:rPr lang="cs-CZ" dirty="0" err="1" smtClean="0"/>
              <a:t>vessel</a:t>
            </a:r>
            <a:r>
              <a:rPr lang="cs-CZ" dirty="0" smtClean="0"/>
              <a:t> endotel – </a:t>
            </a:r>
            <a:r>
              <a:rPr lang="cs-CZ" dirty="0" err="1" smtClean="0"/>
              <a:t>vasculitis</a:t>
            </a:r>
            <a:r>
              <a:rPr lang="cs-CZ" dirty="0" smtClean="0"/>
              <a:t> (skin/</a:t>
            </a:r>
            <a:r>
              <a:rPr lang="cs-CZ" dirty="0" err="1" smtClean="0"/>
              <a:t>exantema</a:t>
            </a:r>
            <a:r>
              <a:rPr lang="cs-CZ" dirty="0" smtClean="0"/>
              <a:t>, </a:t>
            </a:r>
            <a:r>
              <a:rPr lang="cs-CZ" dirty="0" err="1" smtClean="0"/>
              <a:t>organs</a:t>
            </a:r>
            <a:r>
              <a:rPr lang="cs-CZ" dirty="0" smtClean="0"/>
              <a:t>/</a:t>
            </a:r>
            <a:r>
              <a:rPr lang="cs-CZ" dirty="0" err="1" smtClean="0"/>
              <a:t>meningoencefalitis</a:t>
            </a:r>
            <a:r>
              <a:rPr lang="cs-CZ" dirty="0"/>
              <a:t>, </a:t>
            </a:r>
            <a:r>
              <a:rPr lang="cs-CZ" dirty="0" err="1" smtClean="0"/>
              <a:t>intersticial</a:t>
            </a:r>
            <a:r>
              <a:rPr lang="cs-CZ" dirty="0" smtClean="0"/>
              <a:t> </a:t>
            </a:r>
            <a:r>
              <a:rPr lang="cs-CZ" dirty="0" err="1" smtClean="0"/>
              <a:t>pneumonitis</a:t>
            </a:r>
            <a:r>
              <a:rPr lang="cs-CZ" dirty="0" smtClean="0"/>
              <a:t>, </a:t>
            </a:r>
            <a:r>
              <a:rPr lang="cs-CZ" dirty="0" err="1" smtClean="0"/>
              <a:t>pericarditis</a:t>
            </a:r>
            <a:r>
              <a:rPr lang="cs-CZ" dirty="0" smtClean="0"/>
              <a:t>), </a:t>
            </a:r>
            <a:r>
              <a:rPr lang="cs-CZ" dirty="0" err="1" smtClean="0"/>
              <a:t>using</a:t>
            </a:r>
            <a:r>
              <a:rPr lang="cs-CZ" dirty="0" smtClean="0"/>
              <a:t> </a:t>
            </a:r>
            <a:r>
              <a:rPr lang="cs-CZ" dirty="0" err="1" smtClean="0"/>
              <a:t>phospholipase</a:t>
            </a:r>
            <a:r>
              <a:rPr lang="cs-CZ" dirty="0"/>
              <a:t> </a:t>
            </a:r>
            <a:r>
              <a:rPr lang="cs-CZ" dirty="0" smtClean="0"/>
              <a:t>– </a:t>
            </a:r>
            <a:r>
              <a:rPr lang="cs-CZ" dirty="0" err="1" smtClean="0"/>
              <a:t>relased</a:t>
            </a:r>
            <a:r>
              <a:rPr lang="cs-CZ" dirty="0" smtClean="0"/>
              <a:t> </a:t>
            </a:r>
            <a:r>
              <a:rPr lang="cs-CZ" dirty="0" err="1" smtClean="0"/>
              <a:t>from</a:t>
            </a:r>
            <a:r>
              <a:rPr lang="cs-CZ" dirty="0"/>
              <a:t>  </a:t>
            </a:r>
            <a:r>
              <a:rPr lang="cs-CZ" dirty="0" err="1"/>
              <a:t>phagolysosome</a:t>
            </a:r>
            <a:r>
              <a:rPr lang="cs-CZ" dirty="0"/>
              <a:t> </a:t>
            </a:r>
            <a:r>
              <a:rPr lang="cs-CZ" smtClean="0"/>
              <a:t>to cytoplasm, direct cell injury – vascular permeability – edema, hypotension…</a:t>
            </a:r>
            <a:endParaRPr lang="cs-CZ" dirty="0"/>
          </a:p>
          <a:p>
            <a:pPr algn="l">
              <a:spcBef>
                <a:spcPct val="50000"/>
              </a:spcBef>
              <a:buFont typeface="Symbol" pitchFamily="18" charset="2"/>
              <a:buChar char="·"/>
            </a:pPr>
            <a:r>
              <a:rPr lang="cs-CZ" b="1" dirty="0"/>
              <a:t> </a:t>
            </a:r>
            <a:r>
              <a:rPr lang="cs-CZ" b="1" dirty="0" err="1" smtClean="0"/>
              <a:t>Symptomy</a:t>
            </a:r>
            <a:r>
              <a:rPr lang="cs-CZ" b="1" dirty="0" err="1"/>
              <a:t>s</a:t>
            </a:r>
            <a:r>
              <a:rPr lang="cs-CZ" dirty="0" smtClean="0"/>
              <a:t>– </a:t>
            </a:r>
            <a:r>
              <a:rPr lang="cs-CZ" b="1" dirty="0" err="1" smtClean="0"/>
              <a:t>fever</a:t>
            </a:r>
            <a:r>
              <a:rPr lang="cs-CZ" dirty="0" smtClean="0"/>
              <a:t>, </a:t>
            </a:r>
            <a:r>
              <a:rPr lang="cs-CZ" b="1" dirty="0" smtClean="0"/>
              <a:t>skin </a:t>
            </a:r>
            <a:r>
              <a:rPr lang="cs-CZ" b="1" dirty="0" err="1" smtClean="0"/>
              <a:t>eflorescences</a:t>
            </a:r>
            <a:r>
              <a:rPr lang="cs-CZ" b="1" dirty="0" smtClean="0"/>
              <a:t> </a:t>
            </a:r>
            <a:r>
              <a:rPr lang="cs-CZ" dirty="0" smtClean="0"/>
              <a:t>(</a:t>
            </a:r>
            <a:r>
              <a:rPr lang="cs-CZ" dirty="0" err="1" smtClean="0"/>
              <a:t>hemorrhagic</a:t>
            </a:r>
            <a:r>
              <a:rPr lang="cs-CZ" dirty="0" smtClean="0"/>
              <a:t> </a:t>
            </a:r>
            <a:r>
              <a:rPr lang="cs-CZ" dirty="0" err="1" smtClean="0"/>
              <a:t>maculopapular</a:t>
            </a:r>
            <a:r>
              <a:rPr lang="cs-CZ" dirty="0" smtClean="0"/>
              <a:t> </a:t>
            </a:r>
            <a:r>
              <a:rPr lang="cs-CZ" dirty="0" err="1" smtClean="0"/>
              <a:t>exanthema</a:t>
            </a:r>
            <a:r>
              <a:rPr lang="cs-CZ" dirty="0" smtClean="0"/>
              <a:t>), </a:t>
            </a:r>
            <a:r>
              <a:rPr lang="cs-CZ" dirty="0"/>
              <a:t>(</a:t>
            </a:r>
            <a:r>
              <a:rPr lang="cs-CZ" dirty="0" err="1" smtClean="0"/>
              <a:t>regional</a:t>
            </a:r>
            <a:r>
              <a:rPr lang="cs-CZ" dirty="0" smtClean="0"/>
              <a:t> </a:t>
            </a:r>
            <a:r>
              <a:rPr lang="cs-CZ" dirty="0" err="1" smtClean="0"/>
              <a:t>lymfadenitis</a:t>
            </a:r>
            <a:r>
              <a:rPr lang="cs-CZ" dirty="0" smtClean="0"/>
              <a:t> </a:t>
            </a:r>
            <a:r>
              <a:rPr lang="cs-CZ" dirty="0" err="1" smtClean="0"/>
              <a:t>close</a:t>
            </a:r>
            <a:r>
              <a:rPr lang="cs-CZ" dirty="0" smtClean="0"/>
              <a:t>  to </a:t>
            </a:r>
            <a:r>
              <a:rPr lang="cs-CZ" dirty="0" err="1" smtClean="0"/>
              <a:t>infestation</a:t>
            </a:r>
            <a:r>
              <a:rPr lang="cs-CZ" dirty="0" smtClean="0"/>
              <a:t> </a:t>
            </a:r>
            <a:r>
              <a:rPr lang="cs-CZ" dirty="0" err="1" smtClean="0"/>
              <a:t>site</a:t>
            </a:r>
            <a:r>
              <a:rPr lang="cs-CZ" dirty="0" smtClean="0"/>
              <a:t>), </a:t>
            </a:r>
            <a:r>
              <a:rPr lang="cs-CZ" dirty="0" err="1" smtClean="0"/>
              <a:t>neuropsychic</a:t>
            </a:r>
            <a:r>
              <a:rPr lang="cs-CZ" dirty="0" smtClean="0"/>
              <a:t> </a:t>
            </a:r>
            <a:r>
              <a:rPr lang="cs-CZ" dirty="0" err="1" smtClean="0"/>
              <a:t>symptoms</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142875" y="260350"/>
            <a:ext cx="8893175" cy="5889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Rickettsial</a:t>
            </a:r>
            <a:r>
              <a:rPr lang="cs-CZ" sz="3200" b="1" dirty="0" smtClean="0"/>
              <a:t> </a:t>
            </a:r>
            <a:r>
              <a:rPr lang="cs-CZ" sz="3200" b="1" dirty="0" err="1" smtClean="0"/>
              <a:t>infections</a:t>
            </a:r>
            <a:endParaRPr lang="cs-CZ" sz="3200" b="1" dirty="0"/>
          </a:p>
        </p:txBody>
      </p:sp>
      <p:sp>
        <p:nvSpPr>
          <p:cNvPr id="589827" name="Text Box 3"/>
          <p:cNvSpPr txBox="1">
            <a:spLocks noChangeArrowheads="1"/>
          </p:cNvSpPr>
          <p:nvPr/>
        </p:nvSpPr>
        <p:spPr bwMode="auto">
          <a:xfrm>
            <a:off x="142875" y="981075"/>
            <a:ext cx="8893175" cy="4154984"/>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buFont typeface="Symbol" pitchFamily="18" charset="2"/>
              <a:buChar char="·"/>
            </a:pPr>
            <a:r>
              <a:rPr lang="cs-CZ" sz="2400" b="1" dirty="0"/>
              <a:t> </a:t>
            </a:r>
            <a:r>
              <a:rPr lang="cs-CZ" sz="2400" b="1" dirty="0" err="1" smtClean="0"/>
              <a:t>Diagnosis</a:t>
            </a:r>
            <a:r>
              <a:rPr lang="cs-CZ" sz="2400" b="1" dirty="0" smtClean="0"/>
              <a:t> </a:t>
            </a:r>
            <a:r>
              <a:rPr lang="cs-CZ" sz="2400" b="1" dirty="0"/>
              <a:t>– </a:t>
            </a:r>
            <a:r>
              <a:rPr lang="cs-CZ" sz="2400" u="sng" dirty="0" err="1" smtClean="0"/>
              <a:t>anamnesis</a:t>
            </a:r>
            <a:r>
              <a:rPr lang="cs-CZ" sz="2400" dirty="0" smtClean="0"/>
              <a:t>, </a:t>
            </a:r>
            <a:r>
              <a:rPr lang="cs-CZ" sz="2400" u="sng" dirty="0" smtClean="0"/>
              <a:t>epidemiology</a:t>
            </a:r>
            <a:r>
              <a:rPr lang="cs-CZ" sz="2400" dirty="0" smtClean="0"/>
              <a:t>, </a:t>
            </a:r>
            <a:r>
              <a:rPr lang="cs-CZ" sz="2400" dirty="0" err="1" smtClean="0"/>
              <a:t>symptomatology</a:t>
            </a:r>
            <a:endParaRPr lang="cs-CZ" sz="2400" dirty="0"/>
          </a:p>
          <a:p>
            <a:pPr algn="l">
              <a:spcBef>
                <a:spcPct val="50000"/>
              </a:spcBef>
              <a:buFont typeface="Symbol" pitchFamily="18" charset="2"/>
              <a:buChar char="·"/>
            </a:pPr>
            <a:r>
              <a:rPr lang="cs-CZ" sz="2400" dirty="0"/>
              <a:t> </a:t>
            </a:r>
            <a:r>
              <a:rPr lang="cs-CZ" sz="2400" b="1" dirty="0" err="1" smtClean="0"/>
              <a:t>Microbiological</a:t>
            </a:r>
            <a:r>
              <a:rPr lang="cs-CZ" sz="2400" b="1" dirty="0" smtClean="0"/>
              <a:t> </a:t>
            </a:r>
            <a:r>
              <a:rPr lang="cs-CZ" sz="2400" b="1" dirty="0" err="1" smtClean="0"/>
              <a:t>diagnosis</a:t>
            </a:r>
            <a:endParaRPr lang="cs-CZ" sz="2400" b="1" dirty="0"/>
          </a:p>
          <a:p>
            <a:pPr algn="l">
              <a:spcBef>
                <a:spcPct val="50000"/>
              </a:spcBef>
              <a:buFont typeface="Symbol" pitchFamily="18" charset="2"/>
              <a:buNone/>
            </a:pPr>
            <a:r>
              <a:rPr lang="cs-CZ" sz="2400" b="1" dirty="0" smtClean="0"/>
              <a:t>Direct </a:t>
            </a:r>
            <a:r>
              <a:rPr lang="cs-CZ" sz="2400" b="1" dirty="0" err="1" smtClean="0"/>
              <a:t>detection</a:t>
            </a:r>
            <a:r>
              <a:rPr lang="cs-CZ" sz="2400" b="1" dirty="0" smtClean="0"/>
              <a:t> </a:t>
            </a:r>
            <a:r>
              <a:rPr lang="cs-CZ" sz="2400" b="1" dirty="0" err="1" smtClean="0"/>
              <a:t>blood</a:t>
            </a:r>
            <a:r>
              <a:rPr lang="cs-CZ" sz="2400" b="1" dirty="0" smtClean="0"/>
              <a:t> - </a:t>
            </a:r>
            <a:r>
              <a:rPr lang="cs-CZ" sz="2400" dirty="0" err="1" smtClean="0"/>
              <a:t>rare</a:t>
            </a:r>
            <a:r>
              <a:rPr lang="cs-CZ" sz="2400" dirty="0" smtClean="0"/>
              <a:t>, </a:t>
            </a:r>
            <a:r>
              <a:rPr lang="cs-CZ" sz="2400" dirty="0" err="1" smtClean="0"/>
              <a:t>cultivation</a:t>
            </a:r>
            <a:r>
              <a:rPr lang="cs-CZ" sz="2400" dirty="0" smtClean="0"/>
              <a:t> </a:t>
            </a:r>
            <a:r>
              <a:rPr lang="cs-CZ" sz="2400" dirty="0"/>
              <a:t>(</a:t>
            </a:r>
            <a:r>
              <a:rPr lang="cs-CZ" sz="2400" dirty="0" err="1" smtClean="0"/>
              <a:t>egg</a:t>
            </a:r>
            <a:r>
              <a:rPr lang="cs-CZ" sz="2400" dirty="0" smtClean="0"/>
              <a:t> </a:t>
            </a:r>
            <a:r>
              <a:rPr lang="cs-CZ" sz="2400" dirty="0" err="1" smtClean="0"/>
              <a:t>yolk</a:t>
            </a:r>
            <a:r>
              <a:rPr lang="cs-CZ" sz="2400" dirty="0"/>
              <a:t>), </a:t>
            </a:r>
            <a:r>
              <a:rPr lang="cs-CZ" sz="2400" dirty="0" err="1" smtClean="0"/>
              <a:t>amplification</a:t>
            </a:r>
            <a:r>
              <a:rPr lang="cs-CZ" sz="2400" dirty="0" smtClean="0"/>
              <a:t> </a:t>
            </a:r>
            <a:r>
              <a:rPr lang="cs-CZ" sz="2400" dirty="0" err="1" smtClean="0"/>
              <a:t>using</a:t>
            </a:r>
            <a:r>
              <a:rPr lang="cs-CZ" sz="2400" dirty="0" smtClean="0"/>
              <a:t> PCR</a:t>
            </a:r>
            <a:endParaRPr lang="cs-CZ" sz="2400" dirty="0"/>
          </a:p>
          <a:p>
            <a:pPr algn="l">
              <a:spcBef>
                <a:spcPct val="50000"/>
              </a:spcBef>
              <a:buFont typeface="Symbol" pitchFamily="18" charset="2"/>
              <a:buNone/>
            </a:pPr>
            <a:r>
              <a:rPr lang="cs-CZ" sz="2400" b="1" dirty="0" err="1" smtClean="0"/>
              <a:t>Serologic</a:t>
            </a:r>
            <a:r>
              <a:rPr lang="cs-CZ" sz="2400" b="1" dirty="0" smtClean="0"/>
              <a:t> </a:t>
            </a:r>
            <a:r>
              <a:rPr lang="cs-CZ" sz="2400" b="1" dirty="0" err="1" smtClean="0"/>
              <a:t>diagnosis</a:t>
            </a:r>
            <a:r>
              <a:rPr lang="cs-CZ" sz="2400" dirty="0" smtClean="0"/>
              <a:t> </a:t>
            </a:r>
            <a:r>
              <a:rPr lang="cs-CZ" sz="2400" dirty="0"/>
              <a:t>– </a:t>
            </a:r>
            <a:r>
              <a:rPr lang="cs-CZ" sz="2400" dirty="0" err="1" smtClean="0"/>
              <a:t>significant</a:t>
            </a:r>
            <a:r>
              <a:rPr lang="cs-CZ" sz="2400" dirty="0" smtClean="0"/>
              <a:t> </a:t>
            </a:r>
            <a:r>
              <a:rPr lang="cs-CZ" sz="2400" dirty="0" err="1" smtClean="0"/>
              <a:t>for</a:t>
            </a:r>
            <a:r>
              <a:rPr lang="cs-CZ" sz="2400" dirty="0" smtClean="0"/>
              <a:t> dg </a:t>
            </a:r>
            <a:r>
              <a:rPr lang="cs-CZ" sz="2400" dirty="0" err="1" smtClean="0"/>
              <a:t>of</a:t>
            </a:r>
            <a:r>
              <a:rPr lang="cs-CZ" sz="2400" dirty="0" smtClean="0"/>
              <a:t> </a:t>
            </a:r>
            <a:r>
              <a:rPr lang="cs-CZ" sz="2400" dirty="0" err="1" smtClean="0"/>
              <a:t>rickettsial</a:t>
            </a:r>
            <a:r>
              <a:rPr lang="cs-CZ" sz="2400" dirty="0" smtClean="0"/>
              <a:t> </a:t>
            </a:r>
            <a:r>
              <a:rPr lang="cs-CZ" sz="2400" dirty="0" err="1" smtClean="0"/>
              <a:t>infections</a:t>
            </a:r>
            <a:r>
              <a:rPr lang="cs-CZ" sz="2400" dirty="0" smtClean="0"/>
              <a:t>, </a:t>
            </a:r>
            <a:r>
              <a:rPr lang="cs-CZ" sz="2400" dirty="0"/>
              <a:t>C</a:t>
            </a:r>
            <a:r>
              <a:rPr lang="cs-CZ" sz="2400" dirty="0" smtClean="0"/>
              <a:t>FR </a:t>
            </a:r>
            <a:r>
              <a:rPr lang="cs-CZ" sz="2400" dirty="0" err="1" smtClean="0"/>
              <a:t>or</a:t>
            </a:r>
            <a:r>
              <a:rPr lang="cs-CZ" sz="2400" dirty="0" smtClean="0"/>
              <a:t> </a:t>
            </a:r>
            <a:r>
              <a:rPr lang="cs-CZ" sz="2400" dirty="0" err="1" smtClean="0"/>
              <a:t>Weil</a:t>
            </a:r>
            <a:r>
              <a:rPr lang="cs-CZ" sz="2400" dirty="0" smtClean="0"/>
              <a:t>-Felix </a:t>
            </a:r>
            <a:r>
              <a:rPr lang="cs-CZ" sz="2400" dirty="0" err="1" smtClean="0"/>
              <a:t>reaction</a:t>
            </a:r>
            <a:r>
              <a:rPr lang="cs-CZ" sz="2400" dirty="0" smtClean="0"/>
              <a:t> </a:t>
            </a:r>
            <a:r>
              <a:rPr lang="cs-CZ" sz="2400" dirty="0"/>
              <a:t>(</a:t>
            </a:r>
            <a:r>
              <a:rPr lang="cs-CZ" sz="2400" dirty="0" err="1" smtClean="0"/>
              <a:t>reaction</a:t>
            </a:r>
            <a:r>
              <a:rPr lang="cs-CZ" sz="2400" dirty="0" smtClean="0"/>
              <a:t> </a:t>
            </a:r>
            <a:r>
              <a:rPr lang="cs-CZ" sz="2400" dirty="0" err="1" smtClean="0"/>
              <a:t>with</a:t>
            </a:r>
            <a:r>
              <a:rPr lang="cs-CZ" sz="2400" dirty="0" smtClean="0"/>
              <a:t> </a:t>
            </a:r>
            <a:r>
              <a:rPr lang="cs-CZ" sz="2400" dirty="0"/>
              <a:t>O </a:t>
            </a:r>
            <a:r>
              <a:rPr lang="cs-CZ" sz="2400" dirty="0" err="1" smtClean="0"/>
              <a:t>antigens</a:t>
            </a:r>
            <a:r>
              <a:rPr lang="cs-CZ" sz="2400" dirty="0" smtClean="0"/>
              <a:t> </a:t>
            </a:r>
            <a:r>
              <a:rPr lang="cs-CZ" sz="2400" dirty="0" err="1" smtClean="0"/>
              <a:t>of</a:t>
            </a:r>
            <a:r>
              <a:rPr lang="cs-CZ" sz="2400" dirty="0" smtClean="0"/>
              <a:t> </a:t>
            </a:r>
            <a:r>
              <a:rPr lang="cs-CZ" sz="2400" i="1" dirty="0"/>
              <a:t>Proteus </a:t>
            </a:r>
            <a:r>
              <a:rPr lang="cs-CZ" sz="2400" i="1" dirty="0" err="1"/>
              <a:t>vulgaris</a:t>
            </a:r>
            <a:r>
              <a:rPr lang="cs-CZ" sz="2400" i="1" dirty="0"/>
              <a:t>)</a:t>
            </a:r>
          </a:p>
          <a:p>
            <a:pPr algn="l">
              <a:spcBef>
                <a:spcPct val="50000"/>
              </a:spcBef>
              <a:buFont typeface="Symbol" pitchFamily="18" charset="2"/>
              <a:buNone/>
            </a:pPr>
            <a:r>
              <a:rPr lang="cs-CZ" sz="2400" b="1" dirty="0" err="1" smtClean="0"/>
              <a:t>Therapy</a:t>
            </a:r>
            <a:r>
              <a:rPr lang="cs-CZ" sz="2400" b="1" dirty="0" smtClean="0"/>
              <a:t> – </a:t>
            </a:r>
            <a:r>
              <a:rPr lang="cs-CZ" sz="2400" b="1" dirty="0" err="1" smtClean="0"/>
              <a:t>tetracyclines</a:t>
            </a:r>
            <a:r>
              <a:rPr lang="cs-CZ" sz="2400" dirty="0" smtClean="0"/>
              <a:t> </a:t>
            </a:r>
            <a:r>
              <a:rPr lang="cs-CZ" sz="2400" dirty="0"/>
              <a:t>(</a:t>
            </a:r>
            <a:r>
              <a:rPr lang="cs-CZ" sz="2400" dirty="0" err="1" smtClean="0"/>
              <a:t>doxycycline</a:t>
            </a:r>
            <a:r>
              <a:rPr lang="cs-CZ" sz="2400" dirty="0" smtClean="0"/>
              <a:t>) </a:t>
            </a:r>
            <a:r>
              <a:rPr lang="cs-CZ" sz="2400" dirty="0"/>
              <a:t>7-14 d, (</a:t>
            </a:r>
            <a:r>
              <a:rPr lang="cs-CZ" sz="2400" dirty="0" err="1" smtClean="0"/>
              <a:t>macrolides</a:t>
            </a:r>
            <a:r>
              <a:rPr lang="cs-CZ" sz="2400" dirty="0" smtClean="0"/>
              <a:t>, </a:t>
            </a:r>
            <a:r>
              <a:rPr lang="cs-CZ" sz="2400" dirty="0" err="1" smtClean="0"/>
              <a:t>fluorochinolones</a:t>
            </a:r>
            <a:r>
              <a:rPr lang="cs-CZ" sz="2400" dirty="0" smtClean="0"/>
              <a:t>, </a:t>
            </a:r>
            <a:r>
              <a:rPr lang="cs-CZ" sz="2400" dirty="0" err="1" smtClean="0"/>
              <a:t>chloramphenicol</a:t>
            </a:r>
            <a:r>
              <a:rPr lang="cs-CZ" sz="24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142875" y="115888"/>
            <a:ext cx="8893175" cy="588962"/>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Epidemic</a:t>
            </a:r>
            <a:r>
              <a:rPr lang="cs-CZ" sz="3200" b="1" dirty="0" smtClean="0"/>
              <a:t> </a:t>
            </a:r>
            <a:r>
              <a:rPr lang="cs-CZ" sz="3200" b="1" dirty="0" err="1" smtClean="0"/>
              <a:t>typhus</a:t>
            </a:r>
            <a:endParaRPr lang="cs-CZ" sz="3200" b="1" dirty="0"/>
          </a:p>
        </p:txBody>
      </p:sp>
      <p:sp>
        <p:nvSpPr>
          <p:cNvPr id="591875" name="Text Box 3"/>
          <p:cNvSpPr txBox="1">
            <a:spLocks noChangeArrowheads="1"/>
          </p:cNvSpPr>
          <p:nvPr/>
        </p:nvSpPr>
        <p:spPr bwMode="auto">
          <a:xfrm>
            <a:off x="142875" y="836613"/>
            <a:ext cx="8893175" cy="5324535"/>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buFont typeface="Symbol" pitchFamily="18" charset="2"/>
              <a:buChar char="·"/>
            </a:pPr>
            <a:r>
              <a:rPr lang="cs-CZ" sz="2200" b="1" dirty="0"/>
              <a:t> </a:t>
            </a:r>
            <a:r>
              <a:rPr lang="cs-CZ" sz="2200" dirty="0"/>
              <a:t> </a:t>
            </a:r>
            <a:r>
              <a:rPr lang="cs-CZ" sz="2200" b="1" dirty="0" err="1"/>
              <a:t>S</a:t>
            </a:r>
            <a:r>
              <a:rPr lang="cs-CZ" sz="2200" b="1" dirty="0" err="1" smtClean="0"/>
              <a:t>ynonyms</a:t>
            </a:r>
            <a:r>
              <a:rPr lang="cs-CZ" sz="2200" b="1" dirty="0" smtClean="0"/>
              <a:t> </a:t>
            </a:r>
            <a:r>
              <a:rPr lang="cs-CZ" sz="2200" dirty="0"/>
              <a:t>- </a:t>
            </a:r>
            <a:r>
              <a:rPr lang="cs-CZ" sz="2200" dirty="0" err="1"/>
              <a:t>typhus</a:t>
            </a:r>
            <a:r>
              <a:rPr lang="cs-CZ" sz="2200" dirty="0"/>
              <a:t> </a:t>
            </a:r>
            <a:r>
              <a:rPr lang="cs-CZ" sz="2200" dirty="0" err="1" smtClean="0"/>
              <a:t>exanthematicus</a:t>
            </a:r>
            <a:endParaRPr lang="cs-CZ" sz="2200" dirty="0"/>
          </a:p>
          <a:p>
            <a:pPr algn="l">
              <a:spcBef>
                <a:spcPct val="50000"/>
              </a:spcBef>
              <a:buFont typeface="Symbol" pitchFamily="18" charset="2"/>
              <a:buChar char="·"/>
            </a:pPr>
            <a:r>
              <a:rPr lang="cs-CZ" sz="2200" b="1" dirty="0"/>
              <a:t> A</a:t>
            </a:r>
            <a:r>
              <a:rPr lang="cs-CZ" sz="2200" b="1" dirty="0" smtClean="0"/>
              <a:t>gent – </a:t>
            </a:r>
            <a:r>
              <a:rPr lang="cs-CZ" sz="2200" b="1" dirty="0"/>
              <a:t>R. </a:t>
            </a:r>
            <a:r>
              <a:rPr lang="cs-CZ" sz="2200" b="1" dirty="0" err="1"/>
              <a:t>prowazeki</a:t>
            </a:r>
            <a:r>
              <a:rPr lang="cs-CZ" sz="2200" b="1" dirty="0"/>
              <a:t> </a:t>
            </a:r>
            <a:r>
              <a:rPr lang="cs-CZ" sz="2200" dirty="0"/>
              <a:t>(1913 – </a:t>
            </a:r>
            <a:r>
              <a:rPr lang="cs-CZ" sz="2200" dirty="0" err="1" smtClean="0"/>
              <a:t>described</a:t>
            </a:r>
            <a:r>
              <a:rPr lang="cs-CZ" sz="2200" dirty="0" smtClean="0"/>
              <a:t> by Stanislav </a:t>
            </a:r>
            <a:r>
              <a:rPr lang="cs-CZ" sz="2200" dirty="0" err="1"/>
              <a:t>Prowazek</a:t>
            </a:r>
            <a:r>
              <a:rPr lang="cs-CZ" sz="2200" dirty="0" smtClean="0"/>
              <a:t>)</a:t>
            </a:r>
          </a:p>
          <a:p>
            <a:pPr algn="l">
              <a:spcBef>
                <a:spcPct val="50000"/>
              </a:spcBef>
              <a:buFont typeface="Symbol" pitchFamily="18" charset="2"/>
              <a:buChar char="·"/>
            </a:pPr>
            <a:r>
              <a:rPr lang="cs-CZ" sz="2200" dirty="0" smtClean="0"/>
              <a:t> </a:t>
            </a:r>
            <a:r>
              <a:rPr lang="cs-CZ" sz="2200" b="1" dirty="0" err="1"/>
              <a:t>P</a:t>
            </a:r>
            <a:r>
              <a:rPr lang="cs-CZ" sz="2200" b="1" dirty="0" err="1" smtClean="0"/>
              <a:t>athogenesis</a:t>
            </a:r>
            <a:r>
              <a:rPr lang="cs-CZ" sz="2200" b="1" dirty="0" smtClean="0"/>
              <a:t> </a:t>
            </a:r>
            <a:r>
              <a:rPr lang="cs-CZ" sz="2200" dirty="0" smtClean="0"/>
              <a:t>- </a:t>
            </a:r>
            <a:r>
              <a:rPr lang="cs-CZ" sz="2200" dirty="0" err="1" smtClean="0"/>
              <a:t>rickettsia</a:t>
            </a:r>
            <a:r>
              <a:rPr lang="cs-CZ" sz="2200" dirty="0" smtClean="0"/>
              <a:t> </a:t>
            </a:r>
            <a:r>
              <a:rPr lang="en-US" sz="2200" b="1" dirty="0"/>
              <a:t>lives in the alimentary tract of the louse</a:t>
            </a:r>
            <a:r>
              <a:rPr lang="en-US" sz="2200" dirty="0"/>
              <a:t>. </a:t>
            </a:r>
            <a:r>
              <a:rPr lang="cs-CZ" sz="2200" b="1" dirty="0" smtClean="0"/>
              <a:t>L</a:t>
            </a:r>
            <a:r>
              <a:rPr lang="en-US" sz="2200" b="1" dirty="0" err="1" smtClean="0"/>
              <a:t>ouse</a:t>
            </a:r>
            <a:r>
              <a:rPr lang="en-US" sz="2200" b="1" dirty="0" smtClean="0"/>
              <a:t> bites </a:t>
            </a:r>
            <a:r>
              <a:rPr lang="en-US" sz="2200" dirty="0" smtClean="0"/>
              <a:t>harboring</a:t>
            </a:r>
            <a:r>
              <a:rPr lang="cs-CZ" sz="2200" dirty="0" smtClean="0"/>
              <a:t> </a:t>
            </a:r>
            <a:r>
              <a:rPr lang="en-US" sz="2200" dirty="0" err="1" smtClean="0"/>
              <a:t>Rickettsia</a:t>
            </a:r>
            <a:r>
              <a:rPr lang="cs-CZ" sz="2200" dirty="0" smtClean="0"/>
              <a:t> </a:t>
            </a:r>
            <a:r>
              <a:rPr lang="en-US" sz="2200" dirty="0" smtClean="0"/>
              <a:t>causes </a:t>
            </a:r>
            <a:r>
              <a:rPr lang="en-US" sz="2200" dirty="0"/>
              <a:t>a </a:t>
            </a:r>
            <a:r>
              <a:rPr lang="en-US" sz="2200" b="1" dirty="0"/>
              <a:t>pruritic reaction </a:t>
            </a:r>
            <a:r>
              <a:rPr lang="en-US" sz="2200" dirty="0"/>
              <a:t>on the host's skin. The </a:t>
            </a:r>
            <a:r>
              <a:rPr lang="en-US" sz="2200" b="1" dirty="0"/>
              <a:t>louse defecates </a:t>
            </a:r>
            <a:r>
              <a:rPr lang="en-US" sz="2200" dirty="0"/>
              <a:t>as it eats; </a:t>
            </a:r>
            <a:r>
              <a:rPr lang="en-US" sz="2200" b="1" dirty="0"/>
              <a:t>when the host scratches </a:t>
            </a:r>
            <a:r>
              <a:rPr lang="en-US" sz="2200" dirty="0"/>
              <a:t>the site, the </a:t>
            </a:r>
            <a:r>
              <a:rPr lang="en-US" sz="2200" b="1" dirty="0"/>
              <a:t>lice are crushed</a:t>
            </a:r>
            <a:r>
              <a:rPr lang="en-US" sz="2200" dirty="0"/>
              <a:t>, and </a:t>
            </a:r>
            <a:r>
              <a:rPr lang="en-US" sz="2200"/>
              <a:t>the </a:t>
            </a:r>
            <a:r>
              <a:rPr lang="cs-CZ" sz="2200" b="1" dirty="0"/>
              <a:t>r</a:t>
            </a:r>
            <a:r>
              <a:rPr lang="en-US" sz="2200" b="1" smtClean="0"/>
              <a:t>ickettsia- </a:t>
            </a:r>
            <a:r>
              <a:rPr lang="en-US" sz="2200" b="1" dirty="0"/>
              <a:t>laden excrement is inoculated into the bite wound</a:t>
            </a:r>
            <a:r>
              <a:rPr lang="en-US" sz="2200" dirty="0"/>
              <a:t>. </a:t>
            </a:r>
            <a:endParaRPr lang="cs-CZ" sz="2200" dirty="0" smtClean="0"/>
          </a:p>
          <a:p>
            <a:pPr algn="l">
              <a:spcBef>
                <a:spcPct val="50000"/>
              </a:spcBef>
              <a:buFont typeface="Symbol" pitchFamily="18" charset="2"/>
              <a:buChar char="·"/>
            </a:pPr>
            <a:r>
              <a:rPr lang="cs-CZ" sz="2200" dirty="0" smtClean="0"/>
              <a:t> </a:t>
            </a:r>
            <a:r>
              <a:rPr lang="en-US" sz="2400" dirty="0" smtClean="0"/>
              <a:t>Lice infected with </a:t>
            </a:r>
            <a:r>
              <a:rPr lang="en-US" sz="2400" i="1" dirty="0" smtClean="0"/>
              <a:t>R. </a:t>
            </a:r>
            <a:r>
              <a:rPr lang="en-US" sz="2400" i="1" dirty="0" err="1" smtClean="0"/>
              <a:t>prowazeki</a:t>
            </a:r>
            <a:r>
              <a:rPr lang="cs-CZ" sz="2400" i="1" dirty="0" smtClean="0"/>
              <a:t> </a:t>
            </a:r>
            <a:r>
              <a:rPr lang="en-US" sz="2400" dirty="0" smtClean="0"/>
              <a:t>excrete organisms in the feces after 2 to 6 days and die prematurely within 2 weeks. Bacteria can survive in the feces and the dead lice for weeks. </a:t>
            </a:r>
            <a:endParaRPr lang="cs-CZ" sz="2400" dirty="0" smtClean="0"/>
          </a:p>
          <a:p>
            <a:pPr algn="l">
              <a:spcBef>
                <a:spcPct val="50000"/>
              </a:spcBef>
              <a:buFont typeface="Symbol" pitchFamily="18" charset="2"/>
              <a:buChar char="·"/>
            </a:pPr>
            <a:r>
              <a:rPr lang="cs-CZ" sz="2400" dirty="0" smtClean="0"/>
              <a:t> </a:t>
            </a:r>
            <a:r>
              <a:rPr lang="en-US" sz="2200" dirty="0" smtClean="0"/>
              <a:t>The </a:t>
            </a:r>
            <a:r>
              <a:rPr lang="en-US" sz="2200" dirty="0"/>
              <a:t>Rickettsia travel to the bloodstream and </a:t>
            </a:r>
            <a:r>
              <a:rPr lang="en-US" sz="2200" b="1" dirty="0" err="1"/>
              <a:t>rickettsemia</a:t>
            </a:r>
            <a:r>
              <a:rPr lang="en-US" sz="2200" dirty="0"/>
              <a:t> develops. </a:t>
            </a:r>
            <a:r>
              <a:rPr lang="cs-CZ" sz="2200" dirty="0" err="1" smtClean="0"/>
              <a:t>Affected</a:t>
            </a:r>
            <a:r>
              <a:rPr lang="cs-CZ" sz="2200" dirty="0" smtClean="0"/>
              <a:t> brain (encefalitis), </a:t>
            </a:r>
            <a:r>
              <a:rPr lang="cs-CZ" sz="2200" dirty="0" err="1" smtClean="0"/>
              <a:t>heart</a:t>
            </a:r>
            <a:r>
              <a:rPr lang="cs-CZ" sz="2200" dirty="0" smtClean="0"/>
              <a:t> (</a:t>
            </a:r>
            <a:r>
              <a:rPr lang="cs-CZ" sz="2200" dirty="0" err="1" smtClean="0"/>
              <a:t>myocarditis</a:t>
            </a:r>
            <a:r>
              <a:rPr lang="cs-CZ" sz="2200" dirty="0" smtClean="0"/>
              <a:t>), </a:t>
            </a:r>
            <a:r>
              <a:rPr lang="cs-CZ" sz="2200" b="1" dirty="0" smtClean="0"/>
              <a:t>source </a:t>
            </a:r>
            <a:r>
              <a:rPr lang="cs-CZ" sz="2200" dirty="0" smtClean="0"/>
              <a:t>– man, </a:t>
            </a:r>
            <a:r>
              <a:rPr lang="cs-CZ" sz="2200" b="1" dirty="0" err="1" smtClean="0"/>
              <a:t>vector</a:t>
            </a:r>
            <a:r>
              <a:rPr lang="cs-CZ" sz="2200" dirty="0" smtClean="0"/>
              <a:t> </a:t>
            </a:r>
            <a:r>
              <a:rPr lang="cs-CZ" sz="2200" dirty="0"/>
              <a:t>– </a:t>
            </a:r>
            <a:r>
              <a:rPr lang="cs-CZ" sz="2200" dirty="0" err="1" smtClean="0"/>
              <a:t>louse</a:t>
            </a:r>
            <a:r>
              <a:rPr lang="cs-CZ" sz="2200" dirty="0"/>
              <a:t> (</a:t>
            </a:r>
            <a:r>
              <a:rPr lang="cs-CZ" sz="2200" i="1" dirty="0" err="1"/>
              <a:t>Pediculus</a:t>
            </a:r>
            <a:r>
              <a:rPr lang="cs-CZ" sz="2200" i="1" dirty="0"/>
              <a:t> </a:t>
            </a:r>
            <a:r>
              <a:rPr lang="cs-CZ" sz="2200" i="1" dirty="0" err="1"/>
              <a:t>humanus</a:t>
            </a:r>
            <a:r>
              <a:rPr lang="cs-CZ" sz="2200" dirty="0"/>
              <a:t>) </a:t>
            </a:r>
            <a:endParaRPr lang="cs-CZ" sz="2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142875" y="115888"/>
            <a:ext cx="8893175" cy="588962"/>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Epidemic</a:t>
            </a:r>
            <a:r>
              <a:rPr lang="cs-CZ" sz="3200" b="1" dirty="0" smtClean="0"/>
              <a:t> </a:t>
            </a:r>
            <a:r>
              <a:rPr lang="cs-CZ" sz="3200" b="1" dirty="0" err="1" smtClean="0"/>
              <a:t>typhus</a:t>
            </a:r>
            <a:endParaRPr lang="cs-CZ" sz="3200" b="1" dirty="0"/>
          </a:p>
        </p:txBody>
      </p:sp>
      <p:sp>
        <p:nvSpPr>
          <p:cNvPr id="591875" name="Text Box 3"/>
          <p:cNvSpPr txBox="1">
            <a:spLocks noChangeArrowheads="1"/>
          </p:cNvSpPr>
          <p:nvPr/>
        </p:nvSpPr>
        <p:spPr bwMode="auto">
          <a:xfrm>
            <a:off x="142875" y="836613"/>
            <a:ext cx="8893175" cy="5339923"/>
          </a:xfrm>
          <a:prstGeom prst="rect">
            <a:avLst/>
          </a:prstGeom>
          <a:solidFill>
            <a:schemeClr val="bg1"/>
          </a:solidFill>
          <a:ln w="9525">
            <a:solidFill>
              <a:schemeClr val="tx1"/>
            </a:solidFill>
            <a:miter lim="800000"/>
            <a:headEnd/>
            <a:tailEnd/>
          </a:ln>
          <a:effectLst/>
        </p:spPr>
        <p:txBody>
          <a:bodyPr>
            <a:spAutoFit/>
          </a:bodyPr>
          <a:lstStyle/>
          <a:p>
            <a:pPr algn="l">
              <a:spcBef>
                <a:spcPct val="50000"/>
              </a:spcBef>
              <a:buFont typeface="Symbol" pitchFamily="18" charset="2"/>
              <a:buChar char="·"/>
            </a:pPr>
            <a:r>
              <a:rPr lang="cs-CZ" sz="2200" b="1" dirty="0" smtClean="0"/>
              <a:t> </a:t>
            </a:r>
            <a:r>
              <a:rPr lang="cs-CZ" sz="2200" b="1" dirty="0" err="1" smtClean="0"/>
              <a:t>Symptoms</a:t>
            </a:r>
            <a:r>
              <a:rPr lang="cs-CZ" sz="2200" b="1" dirty="0" smtClean="0"/>
              <a:t> </a:t>
            </a:r>
            <a:r>
              <a:rPr lang="cs-CZ" sz="2200" b="1" dirty="0"/>
              <a:t>– </a:t>
            </a:r>
            <a:r>
              <a:rPr lang="cs-CZ" sz="2200" dirty="0" err="1" smtClean="0"/>
              <a:t>fever</a:t>
            </a:r>
            <a:r>
              <a:rPr lang="cs-CZ" sz="2200" dirty="0" smtClean="0"/>
              <a:t>, </a:t>
            </a:r>
            <a:r>
              <a:rPr lang="cs-CZ" sz="2200" dirty="0" err="1" smtClean="0"/>
              <a:t>neuropsychic</a:t>
            </a:r>
            <a:r>
              <a:rPr lang="cs-CZ" sz="2200" dirty="0" smtClean="0"/>
              <a:t> </a:t>
            </a:r>
            <a:r>
              <a:rPr lang="cs-CZ" sz="2200" dirty="0" err="1" smtClean="0"/>
              <a:t>symptoms</a:t>
            </a:r>
            <a:r>
              <a:rPr lang="cs-CZ" sz="2200" dirty="0" smtClean="0"/>
              <a:t>, skin – </a:t>
            </a:r>
            <a:r>
              <a:rPr lang="cs-CZ" sz="2200" dirty="0" err="1" smtClean="0"/>
              <a:t>rash</a:t>
            </a:r>
            <a:r>
              <a:rPr lang="cs-CZ" sz="2200" dirty="0" smtClean="0"/>
              <a:t>, more on trunk, </a:t>
            </a:r>
            <a:r>
              <a:rPr lang="cs-CZ" sz="2200" dirty="0" err="1" smtClean="0"/>
              <a:t>cardiologic</a:t>
            </a:r>
            <a:r>
              <a:rPr lang="cs-CZ" sz="2200" dirty="0" smtClean="0"/>
              <a:t>, </a:t>
            </a:r>
            <a:r>
              <a:rPr lang="cs-CZ" sz="2200" dirty="0" err="1" smtClean="0"/>
              <a:t>fever</a:t>
            </a:r>
            <a:r>
              <a:rPr lang="cs-CZ" sz="2200" dirty="0" smtClean="0"/>
              <a:t> </a:t>
            </a:r>
            <a:r>
              <a:rPr lang="cs-CZ" sz="2200" dirty="0" err="1" smtClean="0"/>
              <a:t>begins</a:t>
            </a:r>
            <a:r>
              <a:rPr lang="cs-CZ" sz="2200" dirty="0" smtClean="0"/>
              <a:t> </a:t>
            </a:r>
            <a:r>
              <a:rPr lang="cs-CZ" sz="2200" dirty="0" err="1" smtClean="0"/>
              <a:t>with</a:t>
            </a:r>
            <a:r>
              <a:rPr lang="cs-CZ" sz="2200" dirty="0" smtClean="0"/>
              <a:t> </a:t>
            </a:r>
            <a:r>
              <a:rPr lang="cs-CZ" sz="2200" dirty="0" err="1" smtClean="0"/>
              <a:t>chill</a:t>
            </a:r>
            <a:r>
              <a:rPr lang="cs-CZ" sz="2200" dirty="0" smtClean="0"/>
              <a:t> (40 </a:t>
            </a:r>
            <a:r>
              <a:rPr lang="cs-CZ" sz="2200" dirty="0"/>
              <a:t>C), </a:t>
            </a:r>
            <a:r>
              <a:rPr lang="cs-CZ" sz="2200" dirty="0" err="1" smtClean="0"/>
              <a:t>strong</a:t>
            </a:r>
            <a:r>
              <a:rPr lang="cs-CZ" sz="2200" dirty="0" smtClean="0"/>
              <a:t> </a:t>
            </a:r>
            <a:r>
              <a:rPr lang="cs-CZ" sz="2200" dirty="0" err="1" smtClean="0"/>
              <a:t>head</a:t>
            </a:r>
            <a:r>
              <a:rPr lang="cs-CZ" sz="2200" dirty="0" smtClean="0"/>
              <a:t> and body </a:t>
            </a:r>
            <a:r>
              <a:rPr lang="cs-CZ" sz="2200" dirty="0" err="1" smtClean="0"/>
              <a:t>pain</a:t>
            </a:r>
            <a:r>
              <a:rPr lang="cs-CZ" sz="2200" dirty="0" smtClean="0"/>
              <a:t>, </a:t>
            </a:r>
            <a:r>
              <a:rPr lang="cs-CZ" sz="2200" dirty="0" err="1" smtClean="0"/>
              <a:t>tachycardia</a:t>
            </a:r>
            <a:r>
              <a:rPr lang="cs-CZ" sz="2200" dirty="0" smtClean="0"/>
              <a:t>, </a:t>
            </a:r>
            <a:r>
              <a:rPr lang="cs-CZ" sz="2200" dirty="0" err="1" smtClean="0"/>
              <a:t>spasms</a:t>
            </a:r>
            <a:r>
              <a:rPr lang="cs-CZ" sz="2200" dirty="0" smtClean="0"/>
              <a:t>, </a:t>
            </a:r>
            <a:r>
              <a:rPr lang="cs-CZ" sz="2200" dirty="0" err="1" smtClean="0"/>
              <a:t>paralysis</a:t>
            </a:r>
            <a:r>
              <a:rPr lang="cs-CZ" sz="2200" dirty="0" smtClean="0"/>
              <a:t>, </a:t>
            </a:r>
            <a:r>
              <a:rPr lang="cs-CZ" sz="2200" dirty="0" err="1" smtClean="0"/>
              <a:t>rash</a:t>
            </a:r>
            <a:r>
              <a:rPr lang="cs-CZ" sz="2200" dirty="0" smtClean="0"/>
              <a:t> 3-7d</a:t>
            </a:r>
            <a:r>
              <a:rPr lang="cs-CZ" sz="2200" dirty="0"/>
              <a:t>, </a:t>
            </a:r>
            <a:r>
              <a:rPr lang="cs-CZ" sz="2200" dirty="0" err="1" smtClean="0"/>
              <a:t>typically</a:t>
            </a:r>
            <a:r>
              <a:rPr lang="cs-CZ" sz="2200" dirty="0" smtClean="0"/>
              <a:t> – </a:t>
            </a:r>
            <a:r>
              <a:rPr lang="cs-CZ" sz="2200" dirty="0" err="1" smtClean="0"/>
              <a:t>after</a:t>
            </a:r>
            <a:r>
              <a:rPr lang="cs-CZ" sz="2200" dirty="0" smtClean="0"/>
              <a:t> 2 </a:t>
            </a:r>
            <a:r>
              <a:rPr lang="cs-CZ" sz="2200" dirty="0" err="1" smtClean="0"/>
              <a:t>weeks</a:t>
            </a:r>
            <a:r>
              <a:rPr lang="cs-CZ" sz="2200" dirty="0" smtClean="0"/>
              <a:t> </a:t>
            </a:r>
            <a:r>
              <a:rPr lang="cs-CZ" sz="2200" dirty="0" err="1" smtClean="0"/>
              <a:t>recovery</a:t>
            </a:r>
            <a:r>
              <a:rPr lang="cs-CZ" sz="2200" dirty="0" smtClean="0"/>
              <a:t>, </a:t>
            </a:r>
            <a:r>
              <a:rPr lang="cs-CZ" sz="2200" dirty="0" err="1" smtClean="0"/>
              <a:t>complications</a:t>
            </a:r>
            <a:r>
              <a:rPr lang="cs-CZ" sz="2200" dirty="0" smtClean="0"/>
              <a:t> </a:t>
            </a:r>
            <a:r>
              <a:rPr lang="cs-CZ" sz="2200" dirty="0"/>
              <a:t>– </a:t>
            </a:r>
            <a:r>
              <a:rPr lang="cs-CZ" sz="2200" dirty="0" err="1" smtClean="0"/>
              <a:t>superinfections</a:t>
            </a:r>
            <a:r>
              <a:rPr lang="cs-CZ" sz="2200" dirty="0" smtClean="0"/>
              <a:t> </a:t>
            </a:r>
            <a:r>
              <a:rPr lang="cs-CZ" sz="2200" dirty="0" err="1" smtClean="0"/>
              <a:t>with</a:t>
            </a:r>
            <a:r>
              <a:rPr lang="cs-CZ" sz="2200" dirty="0" smtClean="0"/>
              <a:t> </a:t>
            </a:r>
            <a:r>
              <a:rPr lang="cs-CZ" sz="2200" dirty="0" err="1" smtClean="0"/>
              <a:t>other</a:t>
            </a:r>
            <a:r>
              <a:rPr lang="cs-CZ" sz="2200" dirty="0" smtClean="0"/>
              <a:t> </a:t>
            </a:r>
            <a:r>
              <a:rPr lang="cs-CZ" sz="2200" dirty="0" err="1" smtClean="0"/>
              <a:t>bacteria</a:t>
            </a:r>
            <a:r>
              <a:rPr lang="cs-CZ" sz="2200" dirty="0" smtClean="0"/>
              <a:t> </a:t>
            </a:r>
            <a:r>
              <a:rPr lang="cs-CZ" sz="2200" dirty="0" err="1" smtClean="0"/>
              <a:t>and</a:t>
            </a:r>
            <a:r>
              <a:rPr lang="cs-CZ" sz="2200" dirty="0" smtClean="0"/>
              <a:t> </a:t>
            </a:r>
            <a:r>
              <a:rPr lang="cs-CZ" sz="2200" dirty="0" err="1" smtClean="0"/>
              <a:t>sepsis</a:t>
            </a:r>
            <a:endParaRPr lang="cs-CZ" sz="2200" dirty="0" smtClean="0"/>
          </a:p>
          <a:p>
            <a:pPr algn="l">
              <a:spcBef>
                <a:spcPct val="50000"/>
              </a:spcBef>
              <a:buFont typeface="Symbol" pitchFamily="18" charset="2"/>
              <a:buChar char="·"/>
            </a:pPr>
            <a:r>
              <a:rPr lang="cs-CZ" sz="2200" dirty="0" smtClean="0"/>
              <a:t> </a:t>
            </a:r>
            <a:r>
              <a:rPr lang="cs-CZ" sz="2200" b="1" dirty="0" err="1" smtClean="0"/>
              <a:t>Brill</a:t>
            </a:r>
            <a:r>
              <a:rPr lang="cs-CZ" sz="2200" b="1" dirty="0" smtClean="0"/>
              <a:t>-</a:t>
            </a:r>
            <a:r>
              <a:rPr lang="cs-CZ" sz="2200" b="1" dirty="0" err="1" smtClean="0"/>
              <a:t>Zinsser</a:t>
            </a:r>
            <a:r>
              <a:rPr lang="cs-CZ" sz="2200" b="1" dirty="0" smtClean="0"/>
              <a:t> </a:t>
            </a:r>
            <a:r>
              <a:rPr lang="cs-CZ" sz="2200" b="1" dirty="0" err="1" smtClean="0"/>
              <a:t>disease</a:t>
            </a:r>
            <a:r>
              <a:rPr lang="cs-CZ" sz="2200" b="1" dirty="0" smtClean="0"/>
              <a:t> </a:t>
            </a:r>
            <a:r>
              <a:rPr lang="cs-CZ" sz="2200" dirty="0" smtClean="0"/>
              <a:t>(</a:t>
            </a:r>
            <a:r>
              <a:rPr lang="cs-CZ" sz="2200" dirty="0" err="1" smtClean="0"/>
              <a:t>recrudescent</a:t>
            </a:r>
            <a:r>
              <a:rPr lang="cs-CZ" sz="2200" dirty="0" smtClean="0"/>
              <a:t> </a:t>
            </a:r>
            <a:r>
              <a:rPr lang="cs-CZ" sz="2200" dirty="0" err="1" smtClean="0"/>
              <a:t>typhus</a:t>
            </a:r>
            <a:r>
              <a:rPr lang="cs-CZ" sz="2200" dirty="0" smtClean="0"/>
              <a:t>) – </a:t>
            </a:r>
            <a:r>
              <a:rPr lang="cs-CZ" sz="2200" dirty="0" err="1" smtClean="0"/>
              <a:t>milder</a:t>
            </a:r>
            <a:r>
              <a:rPr lang="cs-CZ" sz="2200" dirty="0" smtClean="0"/>
              <a:t> </a:t>
            </a:r>
            <a:r>
              <a:rPr lang="cs-CZ" sz="2200" dirty="0" err="1" smtClean="0"/>
              <a:t>form</a:t>
            </a:r>
            <a:r>
              <a:rPr lang="cs-CZ" sz="2200" dirty="0" smtClean="0"/>
              <a:t>, 10-40 </a:t>
            </a:r>
            <a:r>
              <a:rPr lang="cs-CZ" sz="2200" dirty="0" err="1" smtClean="0"/>
              <a:t>years</a:t>
            </a:r>
            <a:r>
              <a:rPr lang="cs-CZ" sz="2200" dirty="0" smtClean="0"/>
              <a:t> </a:t>
            </a:r>
            <a:r>
              <a:rPr lang="cs-CZ" sz="2200" dirty="0" err="1" smtClean="0"/>
              <a:t>after</a:t>
            </a:r>
            <a:r>
              <a:rPr lang="cs-CZ" sz="2200" dirty="0" smtClean="0"/>
              <a:t> </a:t>
            </a:r>
            <a:r>
              <a:rPr lang="cs-CZ" sz="2200" dirty="0" err="1" smtClean="0"/>
              <a:t>primary</a:t>
            </a:r>
            <a:r>
              <a:rPr lang="cs-CZ" sz="2200" dirty="0" smtClean="0"/>
              <a:t> </a:t>
            </a:r>
            <a:r>
              <a:rPr lang="cs-CZ" sz="2200" dirty="0" err="1" smtClean="0"/>
              <a:t>infection</a:t>
            </a:r>
            <a:r>
              <a:rPr lang="cs-CZ" sz="2200" dirty="0" smtClean="0"/>
              <a:t>, </a:t>
            </a:r>
            <a:r>
              <a:rPr lang="cs-CZ" sz="2200" dirty="0" err="1" smtClean="0"/>
              <a:t>maintained</a:t>
            </a:r>
            <a:r>
              <a:rPr lang="cs-CZ" sz="2200" dirty="0" smtClean="0"/>
              <a:t> in </a:t>
            </a:r>
            <a:r>
              <a:rPr lang="cs-CZ" sz="2200" dirty="0" err="1" smtClean="0"/>
              <a:t>reticuloendothelial</a:t>
            </a:r>
            <a:r>
              <a:rPr lang="cs-CZ" sz="2200" dirty="0" smtClean="0"/>
              <a:t> </a:t>
            </a:r>
            <a:r>
              <a:rPr lang="cs-CZ" sz="2200" dirty="0" err="1" smtClean="0"/>
              <a:t>system</a:t>
            </a:r>
            <a:r>
              <a:rPr lang="cs-CZ" sz="2200" dirty="0" smtClean="0"/>
              <a:t>, </a:t>
            </a:r>
            <a:r>
              <a:rPr lang="cs-CZ" sz="2200" b="1" dirty="0" err="1" smtClean="0"/>
              <a:t>serves</a:t>
            </a:r>
            <a:r>
              <a:rPr lang="cs-CZ" sz="2200" b="1" dirty="0" smtClean="0"/>
              <a:t> as a </a:t>
            </a:r>
            <a:r>
              <a:rPr lang="cs-CZ" sz="2200" b="1" dirty="0" err="1" smtClean="0"/>
              <a:t>reservoir</a:t>
            </a:r>
            <a:r>
              <a:rPr lang="cs-CZ" sz="2200" b="1" dirty="0" smtClean="0"/>
              <a:t> </a:t>
            </a:r>
            <a:r>
              <a:rPr lang="cs-CZ" sz="2200" b="1" dirty="0" err="1" smtClean="0"/>
              <a:t>for</a:t>
            </a:r>
            <a:r>
              <a:rPr lang="cs-CZ" sz="2200" b="1" dirty="0" smtClean="0"/>
              <a:t> </a:t>
            </a:r>
            <a:r>
              <a:rPr lang="cs-CZ" sz="2200" b="1" dirty="0" err="1" smtClean="0"/>
              <a:t>the</a:t>
            </a:r>
            <a:r>
              <a:rPr lang="cs-CZ" sz="2200" b="1" dirty="0" smtClean="0"/>
              <a:t> </a:t>
            </a:r>
            <a:r>
              <a:rPr lang="cs-CZ" sz="2200" b="1" dirty="0" err="1" smtClean="0"/>
              <a:t>organisms</a:t>
            </a:r>
            <a:r>
              <a:rPr lang="cs-CZ" sz="2200" b="1" dirty="0" smtClean="0"/>
              <a:t> in </a:t>
            </a:r>
            <a:r>
              <a:rPr lang="cs-CZ" sz="2200" b="1" dirty="0" err="1" smtClean="0"/>
              <a:t>interepidemic</a:t>
            </a:r>
            <a:r>
              <a:rPr lang="cs-CZ" sz="2200" b="1" dirty="0" smtClean="0"/>
              <a:t> period</a:t>
            </a:r>
          </a:p>
          <a:p>
            <a:pPr algn="l">
              <a:spcBef>
                <a:spcPct val="50000"/>
              </a:spcBef>
              <a:buFont typeface="Symbol" pitchFamily="18" charset="2"/>
              <a:buChar char="·"/>
            </a:pPr>
            <a:r>
              <a:rPr lang="cs-CZ" sz="2200" b="1" dirty="0" smtClean="0"/>
              <a:t> </a:t>
            </a:r>
            <a:r>
              <a:rPr lang="en-US" sz="2200" dirty="0" smtClean="0"/>
              <a:t>The overall case fatality rate for untreated infections is 10 to 40%; the mortality rate increases with age. Infections are rarely fatal in children less than 10 years old; in people over 50 years old, the  mortality rate can be as high as 60% without   treatment. </a:t>
            </a:r>
            <a:endParaRPr lang="cs-CZ" sz="2200" dirty="0" smtClean="0"/>
          </a:p>
          <a:p>
            <a:pPr algn="l">
              <a:spcBef>
                <a:spcPct val="50000"/>
              </a:spcBef>
              <a:buFont typeface="Symbol" pitchFamily="18" charset="2"/>
              <a:buChar char="·"/>
            </a:pPr>
            <a:r>
              <a:rPr lang="cs-CZ" sz="2200" b="1" dirty="0" err="1" smtClean="0"/>
              <a:t>Diagnosis</a:t>
            </a:r>
            <a:r>
              <a:rPr lang="cs-CZ" sz="2200" b="1" dirty="0" smtClean="0"/>
              <a:t> – </a:t>
            </a:r>
            <a:r>
              <a:rPr lang="cs-CZ" sz="2200" dirty="0" err="1" smtClean="0"/>
              <a:t>significant</a:t>
            </a:r>
            <a:r>
              <a:rPr lang="cs-CZ" sz="2200" dirty="0"/>
              <a:t> </a:t>
            </a:r>
            <a:r>
              <a:rPr lang="cs-CZ" sz="2200" dirty="0" err="1" smtClean="0"/>
              <a:t>anamnesis</a:t>
            </a:r>
            <a:r>
              <a:rPr lang="cs-CZ" sz="2200" dirty="0" smtClean="0"/>
              <a:t>, epidemiology (</a:t>
            </a:r>
            <a:r>
              <a:rPr lang="cs-CZ" sz="2200" dirty="0" err="1" smtClean="0"/>
              <a:t>war</a:t>
            </a:r>
            <a:r>
              <a:rPr lang="cs-CZ" sz="2200" dirty="0" smtClean="0"/>
              <a:t> </a:t>
            </a:r>
            <a:r>
              <a:rPr lang="cs-CZ" sz="2200" dirty="0" err="1" smtClean="0"/>
              <a:t>conflicts</a:t>
            </a:r>
            <a:r>
              <a:rPr lang="cs-CZ" sz="2200" dirty="0" smtClean="0"/>
              <a:t> – </a:t>
            </a:r>
            <a:r>
              <a:rPr lang="cs-CZ" sz="2200" dirty="0" err="1" smtClean="0"/>
              <a:t>lice</a:t>
            </a:r>
            <a:r>
              <a:rPr lang="cs-CZ" sz="2200" dirty="0" smtClean="0"/>
              <a:t> </a:t>
            </a:r>
            <a:r>
              <a:rPr lang="cs-CZ" sz="2200" dirty="0" err="1" smtClean="0"/>
              <a:t>infestation</a:t>
            </a:r>
            <a:r>
              <a:rPr lang="cs-CZ" sz="2200" dirty="0" smtClean="0"/>
              <a:t>), </a:t>
            </a:r>
            <a:r>
              <a:rPr lang="cs-CZ" sz="2200" dirty="0" err="1" smtClean="0"/>
              <a:t>symptomatology</a:t>
            </a:r>
            <a:endParaRPr lang="cs-CZ" sz="2200" dirty="0"/>
          </a:p>
        </p:txBody>
      </p:sp>
    </p:spTree>
    <p:extLst>
      <p:ext uri="{BB962C8B-B14F-4D97-AF65-F5344CB8AC3E}">
        <p14:creationId xmlns:p14="http://schemas.microsoft.com/office/powerpoint/2010/main" val="772054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2051720" y="980728"/>
            <a:ext cx="5312035" cy="5616624"/>
          </a:xfrm>
          <a:prstGeom prst="rect">
            <a:avLst/>
          </a:prstGeom>
        </p:spPr>
      </p:pic>
      <p:sp>
        <p:nvSpPr>
          <p:cNvPr id="6" name="Text Box 2"/>
          <p:cNvSpPr txBox="1">
            <a:spLocks noChangeArrowheads="1"/>
          </p:cNvSpPr>
          <p:nvPr/>
        </p:nvSpPr>
        <p:spPr bwMode="auto">
          <a:xfrm>
            <a:off x="142875" y="115888"/>
            <a:ext cx="8893175" cy="588962"/>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cs-CZ" sz="3200" b="1" dirty="0" err="1" smtClean="0"/>
              <a:t>Epidemic</a:t>
            </a:r>
            <a:r>
              <a:rPr lang="cs-CZ" sz="3200" b="1" dirty="0" smtClean="0"/>
              <a:t> </a:t>
            </a:r>
            <a:r>
              <a:rPr lang="cs-CZ" sz="3200" b="1" dirty="0" err="1" smtClean="0"/>
              <a:t>typhus</a:t>
            </a:r>
            <a:r>
              <a:rPr lang="cs-CZ" sz="3200" b="1" dirty="0" smtClean="0"/>
              <a:t> epidemiology</a:t>
            </a:r>
            <a:endParaRPr lang="cs-CZ" sz="3200" b="1" dirty="0"/>
          </a:p>
        </p:txBody>
      </p:sp>
    </p:spTree>
    <p:extLst>
      <p:ext uri="{BB962C8B-B14F-4D97-AF65-F5344CB8AC3E}">
        <p14:creationId xmlns:p14="http://schemas.microsoft.com/office/powerpoint/2010/main" val="12382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381083"/>
            <a:ext cx="2748818" cy="1845635"/>
          </a:xfrm>
          <a:prstGeom prst="rect">
            <a:avLst/>
          </a:prstGeom>
        </p:spPr>
      </p:pic>
      <p:sp>
        <p:nvSpPr>
          <p:cNvPr id="5" name="TextovéPole 4"/>
          <p:cNvSpPr txBox="1"/>
          <p:nvPr/>
        </p:nvSpPr>
        <p:spPr>
          <a:xfrm>
            <a:off x="1810239" y="243880"/>
            <a:ext cx="5790387" cy="584775"/>
          </a:xfrm>
          <a:prstGeom prst="rect">
            <a:avLst/>
          </a:prstGeom>
          <a:solidFill>
            <a:schemeClr val="bg1"/>
          </a:solidFill>
          <a:ln>
            <a:solidFill>
              <a:schemeClr val="tx1"/>
            </a:solidFill>
          </a:ln>
        </p:spPr>
        <p:txBody>
          <a:bodyPr wrap="square" rtlCol="0">
            <a:spAutoFit/>
          </a:bodyPr>
          <a:lstStyle/>
          <a:p>
            <a:r>
              <a:rPr lang="cs-CZ" sz="3200" dirty="0" err="1" smtClean="0"/>
              <a:t>Usual</a:t>
            </a:r>
            <a:r>
              <a:rPr lang="cs-CZ" sz="3200" dirty="0" smtClean="0"/>
              <a:t> </a:t>
            </a:r>
            <a:r>
              <a:rPr lang="cs-CZ" sz="3200" i="1" dirty="0" smtClean="0"/>
              <a:t>R. </a:t>
            </a:r>
            <a:r>
              <a:rPr lang="cs-CZ" sz="3200" i="1" dirty="0" err="1" smtClean="0"/>
              <a:t>prowazekii</a:t>
            </a:r>
            <a:r>
              <a:rPr lang="cs-CZ" sz="3200" i="1" dirty="0" smtClean="0"/>
              <a:t> </a:t>
            </a:r>
            <a:r>
              <a:rPr lang="cs-CZ" sz="3200" dirty="0" err="1" smtClean="0"/>
              <a:t>cycle</a:t>
            </a:r>
            <a:endParaRPr lang="cs-CZ" sz="3200" dirty="0"/>
          </a:p>
        </p:txBody>
      </p:sp>
      <p:pic>
        <p:nvPicPr>
          <p:cNvPr id="6" name="Obrázek 5"/>
          <p:cNvPicPr>
            <a:picLocks noChangeAspect="1"/>
          </p:cNvPicPr>
          <p:nvPr/>
        </p:nvPicPr>
        <p:blipFill>
          <a:blip r:embed="rId3"/>
          <a:stretch>
            <a:fillRect/>
          </a:stretch>
        </p:blipFill>
        <p:spPr>
          <a:xfrm>
            <a:off x="4697380" y="1268760"/>
            <a:ext cx="1276350" cy="3771900"/>
          </a:xfrm>
          <a:prstGeom prst="rect">
            <a:avLst/>
          </a:prstGeom>
        </p:spPr>
      </p:pic>
      <p:sp>
        <p:nvSpPr>
          <p:cNvPr id="7" name="Šipka doprava 6"/>
          <p:cNvSpPr/>
          <p:nvPr/>
        </p:nvSpPr>
        <p:spPr bwMode="auto">
          <a:xfrm>
            <a:off x="4139952" y="2042797"/>
            <a:ext cx="432048"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pitchFamily="34" charset="0"/>
            </a:endParaRPr>
          </a:p>
        </p:txBody>
      </p:sp>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433" y="5085184"/>
            <a:ext cx="1268297" cy="851571"/>
          </a:xfrm>
          <a:prstGeom prst="rect">
            <a:avLst/>
          </a:prstGeom>
        </p:spPr>
      </p:pic>
      <p:pic>
        <p:nvPicPr>
          <p:cNvPr id="9" name="Obrázek 8"/>
          <p:cNvPicPr>
            <a:picLocks noChangeAspect="1"/>
          </p:cNvPicPr>
          <p:nvPr/>
        </p:nvPicPr>
        <p:blipFill>
          <a:blip r:embed="rId3"/>
          <a:stretch>
            <a:fillRect/>
          </a:stretch>
        </p:blipFill>
        <p:spPr>
          <a:xfrm>
            <a:off x="6734668" y="1268760"/>
            <a:ext cx="1276350" cy="3771900"/>
          </a:xfrm>
          <a:prstGeom prst="rect">
            <a:avLst/>
          </a:prstGeom>
        </p:spPr>
      </p:pic>
      <p:sp>
        <p:nvSpPr>
          <p:cNvPr id="10" name="Šipka doprava 9"/>
          <p:cNvSpPr/>
          <p:nvPr/>
        </p:nvSpPr>
        <p:spPr bwMode="auto">
          <a:xfrm>
            <a:off x="6177240" y="2042797"/>
            <a:ext cx="432048"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pitchFamily="34" charset="0"/>
            </a:endParaRPr>
          </a:p>
        </p:txBody>
      </p:sp>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2721" y="5085184"/>
            <a:ext cx="1268297" cy="851571"/>
          </a:xfrm>
          <a:prstGeom prst="rect">
            <a:avLst/>
          </a:prstGeom>
        </p:spPr>
      </p:pic>
      <p:sp>
        <p:nvSpPr>
          <p:cNvPr id="12" name="Šipka doprava 11"/>
          <p:cNvSpPr/>
          <p:nvPr/>
        </p:nvSpPr>
        <p:spPr bwMode="auto">
          <a:xfrm>
            <a:off x="8244408" y="2010821"/>
            <a:ext cx="432048"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pitchFamily="34" charset="0"/>
            </a:endParaRPr>
          </a:p>
        </p:txBody>
      </p:sp>
      <p:sp>
        <p:nvSpPr>
          <p:cNvPr id="13" name="TextovéPole 12"/>
          <p:cNvSpPr txBox="1"/>
          <p:nvPr/>
        </p:nvSpPr>
        <p:spPr>
          <a:xfrm>
            <a:off x="1187624" y="3271242"/>
            <a:ext cx="2748818" cy="400110"/>
          </a:xfrm>
          <a:prstGeom prst="rect">
            <a:avLst/>
          </a:prstGeom>
          <a:noFill/>
        </p:spPr>
        <p:txBody>
          <a:bodyPr wrap="square" rtlCol="0">
            <a:spAutoFit/>
          </a:bodyPr>
          <a:lstStyle/>
          <a:p>
            <a:r>
              <a:rPr lang="cs-CZ" i="1" dirty="0"/>
              <a:t>R. </a:t>
            </a:r>
            <a:r>
              <a:rPr lang="cs-CZ" i="1" dirty="0" err="1"/>
              <a:t>prowazekii</a:t>
            </a:r>
            <a:endParaRPr lang="cs-CZ" dirty="0"/>
          </a:p>
        </p:txBody>
      </p:sp>
      <p:sp>
        <p:nvSpPr>
          <p:cNvPr id="14" name="TextovéPole 13"/>
          <p:cNvSpPr txBox="1"/>
          <p:nvPr/>
        </p:nvSpPr>
        <p:spPr>
          <a:xfrm>
            <a:off x="205038" y="6145516"/>
            <a:ext cx="8733924" cy="646331"/>
          </a:xfrm>
          <a:prstGeom prst="rect">
            <a:avLst/>
          </a:prstGeom>
          <a:noFill/>
        </p:spPr>
        <p:txBody>
          <a:bodyPr wrap="square" rtlCol="0">
            <a:spAutoFit/>
          </a:bodyPr>
          <a:lstStyle/>
          <a:p>
            <a:r>
              <a:rPr lang="cs-CZ" sz="1800" i="1" dirty="0" err="1" smtClean="0"/>
              <a:t>Note</a:t>
            </a:r>
            <a:r>
              <a:rPr lang="cs-CZ" sz="1800" i="1" dirty="0" smtClean="0"/>
              <a:t>: </a:t>
            </a:r>
            <a:r>
              <a:rPr lang="cs-CZ" sz="1800" i="1" dirty="0" err="1" smtClean="0"/>
              <a:t>Could</a:t>
            </a:r>
            <a:r>
              <a:rPr lang="cs-CZ" sz="1800" i="1" dirty="0" smtClean="0"/>
              <a:t> </a:t>
            </a:r>
            <a:r>
              <a:rPr lang="cs-CZ" sz="1800" i="1" dirty="0" err="1" smtClean="0"/>
              <a:t>be</a:t>
            </a:r>
            <a:r>
              <a:rPr lang="cs-CZ" sz="1800" i="1" dirty="0" smtClean="0"/>
              <a:t> </a:t>
            </a:r>
            <a:r>
              <a:rPr lang="cs-CZ" sz="1800" i="1" dirty="0" err="1" smtClean="0"/>
              <a:t>also</a:t>
            </a:r>
            <a:r>
              <a:rPr lang="cs-CZ" sz="1800" i="1" dirty="0" smtClean="0"/>
              <a:t> </a:t>
            </a:r>
            <a:r>
              <a:rPr lang="cs-CZ" sz="1800" i="1" dirty="0" err="1" smtClean="0"/>
              <a:t>sylvatic</a:t>
            </a:r>
            <a:r>
              <a:rPr lang="cs-CZ" sz="1800" i="1" dirty="0" smtClean="0"/>
              <a:t> </a:t>
            </a:r>
            <a:r>
              <a:rPr lang="cs-CZ" sz="1800" i="1" dirty="0" err="1" smtClean="0"/>
              <a:t>cycle</a:t>
            </a:r>
            <a:r>
              <a:rPr lang="cs-CZ" sz="1800" i="1" dirty="0" smtClean="0"/>
              <a:t> </a:t>
            </a:r>
            <a:r>
              <a:rPr lang="cs-CZ" sz="1800" i="1" dirty="0" err="1" smtClean="0"/>
              <a:t>of</a:t>
            </a:r>
            <a:r>
              <a:rPr lang="cs-CZ" sz="1800" i="1" dirty="0" smtClean="0"/>
              <a:t> </a:t>
            </a:r>
            <a:r>
              <a:rPr lang="cs-CZ" sz="1800" i="1" dirty="0" err="1" smtClean="0"/>
              <a:t>typhus</a:t>
            </a:r>
            <a:r>
              <a:rPr lang="cs-CZ" sz="1800" i="1" dirty="0" smtClean="0"/>
              <a:t> </a:t>
            </a:r>
            <a:r>
              <a:rPr lang="cs-CZ" sz="1800" i="1" dirty="0" err="1" smtClean="0"/>
              <a:t>after</a:t>
            </a:r>
            <a:r>
              <a:rPr lang="cs-CZ" sz="1800" i="1" dirty="0" smtClean="0"/>
              <a:t> </a:t>
            </a:r>
            <a:r>
              <a:rPr lang="cs-CZ" sz="1800" i="1" dirty="0" err="1" smtClean="0"/>
              <a:t>contact</a:t>
            </a:r>
            <a:r>
              <a:rPr lang="cs-CZ" sz="1800" i="1" dirty="0" smtClean="0"/>
              <a:t> </a:t>
            </a:r>
            <a:r>
              <a:rPr lang="cs-CZ" sz="1800" i="1" dirty="0" err="1" smtClean="0"/>
              <a:t>with</a:t>
            </a:r>
            <a:r>
              <a:rPr lang="cs-CZ" sz="1800" i="1" dirty="0" smtClean="0"/>
              <a:t> </a:t>
            </a:r>
            <a:r>
              <a:rPr lang="cs-CZ" sz="1800" i="1" dirty="0" err="1" smtClean="0"/>
              <a:t>flying</a:t>
            </a:r>
            <a:r>
              <a:rPr lang="cs-CZ" sz="1800" i="1" dirty="0" smtClean="0"/>
              <a:t> </a:t>
            </a:r>
            <a:r>
              <a:rPr lang="cs-CZ" sz="1800" i="1" dirty="0" err="1" smtClean="0"/>
              <a:t>sqiurell</a:t>
            </a:r>
            <a:r>
              <a:rPr lang="cs-CZ" sz="1800" i="1" dirty="0" smtClean="0"/>
              <a:t> (source </a:t>
            </a:r>
            <a:r>
              <a:rPr lang="cs-CZ" sz="1800" i="1" dirty="0" err="1" smtClean="0"/>
              <a:t>of</a:t>
            </a:r>
            <a:r>
              <a:rPr lang="cs-CZ" sz="1800" i="1" dirty="0" smtClean="0"/>
              <a:t> </a:t>
            </a:r>
            <a:r>
              <a:rPr lang="cs-CZ" sz="1800" i="1" dirty="0" err="1" smtClean="0"/>
              <a:t>the</a:t>
            </a:r>
            <a:r>
              <a:rPr lang="cs-CZ" sz="1800" i="1" dirty="0" smtClean="0"/>
              <a:t> </a:t>
            </a:r>
            <a:r>
              <a:rPr lang="cs-CZ" sz="1800" i="1" dirty="0" err="1" smtClean="0"/>
              <a:t>infection</a:t>
            </a:r>
            <a:r>
              <a:rPr lang="cs-CZ" sz="1800" i="1" dirty="0" smtClean="0"/>
              <a:t> – </a:t>
            </a:r>
            <a:r>
              <a:rPr lang="cs-CZ" sz="1800" i="1" dirty="0" err="1" smtClean="0"/>
              <a:t>probably</a:t>
            </a:r>
            <a:r>
              <a:rPr lang="cs-CZ" sz="1800" i="1" dirty="0" smtClean="0"/>
              <a:t> aerosol </a:t>
            </a:r>
            <a:r>
              <a:rPr lang="cs-CZ" sz="1800" i="1" dirty="0" err="1" smtClean="0"/>
              <a:t>from</a:t>
            </a:r>
            <a:r>
              <a:rPr lang="cs-CZ" sz="1800" i="1" dirty="0" smtClean="0"/>
              <a:t> </a:t>
            </a:r>
            <a:r>
              <a:rPr lang="cs-CZ" sz="1800" i="1" dirty="0" err="1" smtClean="0"/>
              <a:t>infected</a:t>
            </a:r>
            <a:r>
              <a:rPr lang="cs-CZ" sz="1800" i="1" dirty="0" smtClean="0"/>
              <a:t> </a:t>
            </a:r>
            <a:r>
              <a:rPr lang="cs-CZ" sz="1800" i="1" dirty="0" err="1" smtClean="0"/>
              <a:t>ectoparasites</a:t>
            </a:r>
            <a:r>
              <a:rPr lang="cs-CZ" sz="1800" i="1" dirty="0" smtClean="0"/>
              <a:t>) </a:t>
            </a:r>
            <a:endParaRPr lang="cs-CZ" sz="1800" i="1" dirty="0"/>
          </a:p>
        </p:txBody>
      </p:sp>
    </p:spTree>
    <p:extLst>
      <p:ext uri="{BB962C8B-B14F-4D97-AF65-F5344CB8AC3E}">
        <p14:creationId xmlns:p14="http://schemas.microsoft.com/office/powerpoint/2010/main" val="453178321"/>
      </p:ext>
    </p:extLst>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7520</TotalTime>
  <Words>2532</Words>
  <Application>Microsoft Office PowerPoint</Application>
  <PresentationFormat>Předvádění na obrazovce (4:3)</PresentationFormat>
  <Paragraphs>208</Paragraphs>
  <Slides>38</Slides>
  <Notes>27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Arial Black</vt:lpstr>
      <vt:lpstr>Symbol</vt:lpstr>
      <vt:lpstr>Times New Roman</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Cell cycle of Anaplasma phagocytophilum  </vt:lpstr>
      <vt:lpstr>Acute infection, blood smear, Giemsa staining</vt:lpstr>
      <vt:lpstr>Prezentace aplikace PowerPoint</vt:lpstr>
      <vt:lpstr>Serological analysis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FN Motol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Gram-positive cocci</dc:title>
  <dc:creator>uzivatel</dc:creator>
  <cp:lastModifiedBy>Oto Melter 2721f</cp:lastModifiedBy>
  <cp:revision>238</cp:revision>
  <dcterms:created xsi:type="dcterms:W3CDTF">2009-10-08T14:51:03Z</dcterms:created>
  <dcterms:modified xsi:type="dcterms:W3CDTF">2023-05-16T14:01:52Z</dcterms:modified>
</cp:coreProperties>
</file>