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58" r:id="rId6"/>
    <p:sldId id="260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67BD6-AE87-4D79-BEAB-102BE86AF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F7973-0CAF-4B61-BB8B-914341DDB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C1679-D4FB-4A8E-ABE7-99630AF10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B388-828E-40DE-A952-39F84FD5C37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EF8EE-EA53-4B5E-89BD-3EBECDF9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A90B9-82E6-4F46-B6B4-17BBABA86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ADA8-E3A9-4D1F-8724-84B6EC7F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81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A2A-13D0-4EFE-A433-3FC6E9F0B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E11A6-F381-4F22-9654-0DEE317BF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9050A-CD18-4248-83C4-A93D08CC2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B388-828E-40DE-A952-39F84FD5C37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ABD13-CC63-4303-AF01-90C6AC7E5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D1C8F-B02B-4458-AC19-D8F0B520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ADA8-E3A9-4D1F-8724-84B6EC7F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55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0E5554-BF53-4F84-A36B-DD96A886C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47B87-60FC-4B4F-A183-7AA73D3E6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F964C-498F-45BC-B667-39765E9DA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B388-828E-40DE-A952-39F84FD5C37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D722C-3893-4677-959A-376EFB0BE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A9576-608A-4A78-9095-F20C95582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ADA8-E3A9-4D1F-8724-84B6EC7F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06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CCEFD-E73C-49A3-8DAC-C444F08D4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E67F9-E407-4F4A-824C-96DCECAB4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4EE6B-6855-423B-97C4-83851960C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B388-828E-40DE-A952-39F84FD5C37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57354-2DA3-4F88-8AD8-2F893313F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F76C4-EB83-4808-B2C6-1148D5B7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ADA8-E3A9-4D1F-8724-84B6EC7F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7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05A83-C336-4589-90DF-40B14932E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7A893-C043-473F-B2D1-533DEF666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D7275-1A52-471F-ADF6-71DE8995C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B388-828E-40DE-A952-39F84FD5C37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CA5B0-7A04-4B51-A44A-F3872CAA4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D9D87-E6DB-43A6-B529-FCA9645CD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ADA8-E3A9-4D1F-8724-84B6EC7F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47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C5C6-8FB7-482E-9370-664F4C7FE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3FF10-B3DB-467C-9480-889F3D6B5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E9967F-ABD5-49BA-8C62-DC8B50542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D45B6-F605-4184-AFC4-8E164E825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B388-828E-40DE-A952-39F84FD5C37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9EDF3-81E3-4D47-BD2B-BB198D8EE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3FB13-C8FC-4878-B3F0-FB502AF73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ADA8-E3A9-4D1F-8724-84B6EC7F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42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FCC48-5B94-45C4-9028-462FAF937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3BFC0-682C-4260-A850-BC630E3DA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B6CFF-BCE1-4D8C-A20C-DDBEFB19C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1824AD-7FFC-4928-B327-6C98C7CB4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B7F090-4410-486A-98FD-96F27B1B95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FE4200-35FB-42F0-8941-DBC37395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B388-828E-40DE-A952-39F84FD5C37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739929-1696-4BAD-AF0E-F006226FA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48A5EB-D79F-4012-8E24-DB394BD19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ADA8-E3A9-4D1F-8724-84B6EC7F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99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E352A-CAA6-4BAE-ACCA-026C6D909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F86E40-71FA-4DA5-B92A-9FDC40B3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B388-828E-40DE-A952-39F84FD5C37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DC11A-97AA-4605-A8A8-AFD067528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721A8-2003-4D70-885F-7EB7C8F43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ADA8-E3A9-4D1F-8724-84B6EC7F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24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CD74E-23A5-48B3-8751-C560D57AF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B388-828E-40DE-A952-39F84FD5C37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A23140-B16C-45DE-A2A9-2B440D67E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07C1A5-6327-4A3F-A73C-92A094B45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ADA8-E3A9-4D1F-8724-84B6EC7F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68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8EF9-2EEA-41DE-AF2D-0E5CD034B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0119B-E0A8-4DD6-9782-85C355C43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61C11-2815-408D-BA66-BCFF4207F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CAD7E-4507-490E-99AF-388627E58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B388-828E-40DE-A952-39F84FD5C37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978DD-CFA1-4101-A6C4-F9E01884D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DA174-0B43-4691-A572-7E7CB37A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ADA8-E3A9-4D1F-8724-84B6EC7F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65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603FA-A19B-4B6B-9417-409826AE5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124CD4-2B10-47B0-8B74-B1FEAE5D59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F282C-C81B-400E-BFDD-7389513DA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162F6-BEB8-41FF-9768-961606A89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B388-828E-40DE-A952-39F84FD5C37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8D758-8ACA-47D1-A223-6226A1254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BBE91-566B-4EC3-9E70-43A49613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ADA8-E3A9-4D1F-8724-84B6EC7F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05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BBC8D-1F14-40EE-82E4-B21D69E45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13785-BCEF-4190-8C70-F684227F0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D68E2-CC9C-4A7C-AD44-463F8AB14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9B388-828E-40DE-A952-39F84FD5C37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19536-F96C-4346-B1CC-FA33932DBA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73B10-118D-435A-AFE0-D2D00F65A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7ADA8-E3A9-4D1F-8724-84B6EC7F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0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7" Type="http://schemas.openxmlformats.org/officeDocument/2006/relationships/image" Target="../media/image30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emf"/><Relationship Id="rId5" Type="http://schemas.openxmlformats.org/officeDocument/2006/relationships/image" Target="../media/image29.png"/><Relationship Id="rId4" Type="http://schemas.openxmlformats.org/officeDocument/2006/relationships/image" Target="../media/image2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emf"/><Relationship Id="rId4" Type="http://schemas.openxmlformats.org/officeDocument/2006/relationships/image" Target="../media/image2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7" Type="http://schemas.openxmlformats.org/officeDocument/2006/relationships/image" Target="../media/image31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2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emf"/><Relationship Id="rId4" Type="http://schemas.openxmlformats.org/officeDocument/2006/relationships/image" Target="../media/image2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7" Type="http://schemas.openxmlformats.org/officeDocument/2006/relationships/image" Target="../media/image35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1.emf"/><Relationship Id="rId4" Type="http://schemas.openxmlformats.org/officeDocument/2006/relationships/image" Target="../media/image2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emf"/><Relationship Id="rId4" Type="http://schemas.openxmlformats.org/officeDocument/2006/relationships/image" Target="../media/image2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62F3A-9D6F-4D9C-A58D-4F2F61D28F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Element</a:t>
            </a:r>
            <a:r>
              <a:rPr lang="cs-CZ" dirty="0" err="1"/>
              <a:t>ární</a:t>
            </a:r>
            <a:r>
              <a:rPr lang="cs-CZ" dirty="0"/>
              <a:t> procesy a reakce v plazmatu: Cvičení I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0AFC5D-3842-4CCF-947C-D3D3E8AAF7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Popis plazmatu, klasifikace reakcí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96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F27F-80DE-42D3-B427-D4117BD07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477180-70DE-4941-A5AE-6A2E539BA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668" y="1522927"/>
            <a:ext cx="4146997" cy="19060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38F999-0542-4146-983E-B7A008B1E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411" y="959476"/>
            <a:ext cx="4198513" cy="11269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221D03-F5B5-4B25-BAEC-6AB96984E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8701" y="2285039"/>
            <a:ext cx="3760631" cy="14617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137F6A1-9663-4C8D-BDF0-823BFCA4041A}"/>
              </a:ext>
            </a:extLst>
          </p:cNvPr>
          <p:cNvSpPr txBox="1"/>
          <p:nvPr/>
        </p:nvSpPr>
        <p:spPr>
          <a:xfrm>
            <a:off x="497149" y="3746791"/>
            <a:ext cx="66815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2. Ionty Ar</a:t>
            </a:r>
            <a:r>
              <a:rPr lang="cs-CZ" baseline="30000" dirty="0"/>
              <a:t>+</a:t>
            </a:r>
            <a:r>
              <a:rPr lang="cs-CZ" dirty="0"/>
              <a:t> v</a:t>
            </a:r>
            <a:r>
              <a:rPr lang="en-GB" dirty="0"/>
              <a:t> </a:t>
            </a:r>
            <a:r>
              <a:rPr lang="en-GB" dirty="0" err="1"/>
              <a:t>aparatu</a:t>
            </a:r>
            <a:r>
              <a:rPr lang="cs-CZ" dirty="0"/>
              <a:t>ř</a:t>
            </a:r>
            <a:r>
              <a:rPr lang="en-GB" dirty="0"/>
              <a:t>e se </a:t>
            </a:r>
            <a:r>
              <a:rPr lang="en-GB" dirty="0" err="1"/>
              <a:t>stacion</a:t>
            </a:r>
            <a:r>
              <a:rPr lang="cs-CZ" dirty="0" err="1"/>
              <a:t>ární</a:t>
            </a:r>
            <a:r>
              <a:rPr lang="cs-CZ" dirty="0"/>
              <a:t> dohasínající plazmou odcházejí směrem ke stěně vlivem </a:t>
            </a:r>
            <a:r>
              <a:rPr lang="cs-CZ" dirty="0" err="1"/>
              <a:t>ambipolární</a:t>
            </a:r>
            <a:r>
              <a:rPr lang="cs-CZ" dirty="0"/>
              <a:t> difúze (</a:t>
            </a:r>
            <a:r>
              <a:rPr lang="el-GR" dirty="0"/>
              <a:t>τ</a:t>
            </a:r>
            <a:r>
              <a:rPr lang="cs-CZ" dirty="0"/>
              <a:t> = 5000 </a:t>
            </a:r>
            <a:r>
              <a:rPr lang="el-GR" dirty="0"/>
              <a:t>μ</a:t>
            </a:r>
            <a:r>
              <a:rPr lang="cs-CZ" dirty="0"/>
              <a:t>s). Zároveň je v aparatuře přítomen H</a:t>
            </a:r>
            <a:r>
              <a:rPr lang="cs-CZ" baseline="-25000" dirty="0"/>
              <a:t>2</a:t>
            </a:r>
            <a:r>
              <a:rPr lang="cs-CZ" dirty="0"/>
              <a:t> o koncentraci 10</a:t>
            </a:r>
            <a:r>
              <a:rPr lang="cs-CZ" baseline="30000" dirty="0"/>
              <a:t>13 </a:t>
            </a:r>
            <a:r>
              <a:rPr lang="cs-CZ" dirty="0"/>
              <a:t>cm</a:t>
            </a:r>
            <a:r>
              <a:rPr lang="cs-CZ" baseline="30000" dirty="0"/>
              <a:t>-3</a:t>
            </a:r>
            <a:r>
              <a:rPr lang="cs-CZ" dirty="0"/>
              <a:t> který s argonovými ionty reaguje s rychlostní konstantou </a:t>
            </a:r>
            <a:r>
              <a:rPr lang="cs-CZ" i="1" dirty="0"/>
              <a:t>k</a:t>
            </a:r>
            <a:r>
              <a:rPr lang="cs-CZ" dirty="0"/>
              <a:t> = 8.6×10</a:t>
            </a:r>
            <a:r>
              <a:rPr lang="cs-CZ" baseline="30000" dirty="0"/>
              <a:t>-10</a:t>
            </a:r>
            <a:r>
              <a:rPr lang="cs-CZ" dirty="0"/>
              <a:t> cm</a:t>
            </a:r>
            <a:r>
              <a:rPr lang="cs-CZ" baseline="30000" dirty="0"/>
              <a:t>3</a:t>
            </a:r>
            <a:r>
              <a:rPr lang="cs-CZ" dirty="0"/>
              <a:t>s</a:t>
            </a:r>
            <a:r>
              <a:rPr lang="cs-CZ" baseline="30000" dirty="0"/>
              <a:t>-1</a:t>
            </a:r>
            <a:r>
              <a:rPr lang="cs-CZ" dirty="0"/>
              <a:t> Vypočtěte za jak dlouho klesne jejich koncentrace na polovinu</a:t>
            </a:r>
            <a:r>
              <a:rPr lang="en-GB" dirty="0"/>
              <a:t> </a:t>
            </a:r>
            <a:r>
              <a:rPr lang="en-GB" dirty="0" err="1"/>
              <a:t>pokud</a:t>
            </a:r>
            <a:r>
              <a:rPr lang="cs-CZ" dirty="0"/>
              <a:t> byla na počátku rovna 2×10</a:t>
            </a:r>
            <a:r>
              <a:rPr lang="cs-CZ" baseline="30000" dirty="0"/>
              <a:t>10</a:t>
            </a:r>
            <a:r>
              <a:rPr lang="cs-CZ" dirty="0"/>
              <a:t> cm</a:t>
            </a:r>
            <a:r>
              <a:rPr lang="cs-CZ" baseline="30000" dirty="0"/>
              <a:t>-3</a:t>
            </a:r>
            <a:r>
              <a:rPr lang="cs-CZ" dirty="0"/>
              <a:t>. 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80340-BE1B-4FC6-99A1-1CE1FAF71786}"/>
                  </a:ext>
                </a:extLst>
              </p:cNvPr>
              <p:cNvSpPr txBox="1"/>
              <p:nvPr/>
            </p:nvSpPr>
            <p:spPr>
              <a:xfrm>
                <a:off x="693815" y="5667988"/>
                <a:ext cx="2767489" cy="4563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Sup>
                          <m:sSubSupPr>
                            <m:ctrlPr>
                              <a:rPr lang="en-GB" b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Ar</m:t>
                            </m:r>
                          </m:e>
                          <m:sub/>
                          <m:sup>
                            <m:r>
                              <a:rPr lang="en-GB" b="0" i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Ar</m:t>
                            </m:r>
                          </m:e>
                          <m:sub/>
                          <m:sup>
                            <m:r>
                              <a:rPr lang="en-GB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begChr m:val="["/>
                        <m:endChr m:val="]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Ar</m:t>
                            </m:r>
                          </m:e>
                          <m:sub/>
                          <m:sup>
                            <m:r>
                              <a:rPr lang="en-GB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</m:e>
                    </m: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80340-BE1B-4FC6-99A1-1CE1FAF71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15" y="5667988"/>
                <a:ext cx="2767489" cy="456343"/>
              </a:xfrm>
              <a:prstGeom prst="rect">
                <a:avLst/>
              </a:prstGeom>
              <a:blipFill>
                <a:blip r:embed="rId5"/>
                <a:stretch>
                  <a:fillRect l="-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17408DC-0F96-44E1-96FE-6E55AF4F59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8720" y="4745113"/>
            <a:ext cx="3379746" cy="6880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C97BB4-45C3-4785-80BC-073D839D70DB}"/>
                  </a:ext>
                </a:extLst>
              </p:cNvPr>
              <p:cNvSpPr txBox="1"/>
              <p:nvPr/>
            </p:nvSpPr>
            <p:spPr>
              <a:xfrm>
                <a:off x="4447711" y="5685235"/>
                <a:ext cx="3022942" cy="4297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</m:e>
                            <m:sub/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bSup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[</m:t>
                      </m:r>
                      <m:sSubSup>
                        <m:sSub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Ar</m:t>
                          </m:r>
                        </m:e>
                        <m:sub/>
                        <m:sup>
                          <m:r>
                            <a:rPr lang="en-GB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en-GB" i="1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=0)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den>
                              </m:f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C97BB4-45C3-4785-80BC-073D839D70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711" y="5685235"/>
                <a:ext cx="3022942" cy="4297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091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F27F-80DE-42D3-B427-D4117BD07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477180-70DE-4941-A5AE-6A2E539BA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668" y="1522927"/>
            <a:ext cx="4146997" cy="19060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38F999-0542-4146-983E-B7A008B1E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411" y="959476"/>
            <a:ext cx="4198513" cy="11269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221D03-F5B5-4B25-BAEC-6AB96984E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8701" y="2285039"/>
            <a:ext cx="3760631" cy="14617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137F6A1-9663-4C8D-BDF0-823BFCA4041A}"/>
              </a:ext>
            </a:extLst>
          </p:cNvPr>
          <p:cNvSpPr txBox="1"/>
          <p:nvPr/>
        </p:nvSpPr>
        <p:spPr>
          <a:xfrm>
            <a:off x="497149" y="3746791"/>
            <a:ext cx="66815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3. Ionty H</a:t>
            </a:r>
            <a:r>
              <a:rPr lang="cs-CZ" baseline="-25000" dirty="0"/>
              <a:t>3</a:t>
            </a:r>
            <a:r>
              <a:rPr lang="cs-CZ" baseline="30000" dirty="0"/>
              <a:t>+</a:t>
            </a:r>
            <a:r>
              <a:rPr lang="cs-CZ" dirty="0"/>
              <a:t> v</a:t>
            </a:r>
            <a:r>
              <a:rPr lang="en-GB" dirty="0"/>
              <a:t> </a:t>
            </a:r>
            <a:r>
              <a:rPr lang="en-GB" dirty="0" err="1"/>
              <a:t>aparatu</a:t>
            </a:r>
            <a:r>
              <a:rPr lang="cs-CZ" dirty="0"/>
              <a:t>ř</a:t>
            </a:r>
            <a:r>
              <a:rPr lang="en-GB" dirty="0"/>
              <a:t>e se </a:t>
            </a:r>
            <a:r>
              <a:rPr lang="en-GB" dirty="0" err="1"/>
              <a:t>stacion</a:t>
            </a:r>
            <a:r>
              <a:rPr lang="cs-CZ" dirty="0" err="1"/>
              <a:t>ární</a:t>
            </a:r>
            <a:r>
              <a:rPr lang="cs-CZ" dirty="0"/>
              <a:t> dohasínající plazmou rekombinují s elektrony s rychlostní konstantou </a:t>
            </a:r>
            <a:r>
              <a:rPr lang="el-GR" dirty="0"/>
              <a:t>α</a:t>
            </a:r>
            <a:r>
              <a:rPr lang="cs-CZ" dirty="0"/>
              <a:t> = 10</a:t>
            </a:r>
            <a:r>
              <a:rPr lang="cs-CZ" baseline="30000" dirty="0"/>
              <a:t>-7</a:t>
            </a:r>
            <a:r>
              <a:rPr lang="cs-CZ" dirty="0"/>
              <a:t> cm</a:t>
            </a:r>
            <a:r>
              <a:rPr lang="cs-CZ" baseline="30000" dirty="0"/>
              <a:t>3</a:t>
            </a:r>
            <a:r>
              <a:rPr lang="cs-CZ" dirty="0"/>
              <a:t>s</a:t>
            </a:r>
            <a:r>
              <a:rPr lang="cs-CZ" baseline="30000" dirty="0"/>
              <a:t>-1</a:t>
            </a:r>
            <a:r>
              <a:rPr lang="cs-CZ" dirty="0"/>
              <a:t>. Vypočtěte za jak dlouho klesne jejich koncentrace na polovinu</a:t>
            </a:r>
            <a:r>
              <a:rPr lang="en-GB" dirty="0"/>
              <a:t> </a:t>
            </a:r>
            <a:r>
              <a:rPr lang="en-GB" dirty="0" err="1"/>
              <a:t>pokud</a:t>
            </a:r>
            <a:r>
              <a:rPr lang="cs-CZ" dirty="0"/>
              <a:t> v experimentu nejsou přítomny žádné další ionty a na počátku byla rovna 2×10</a:t>
            </a:r>
            <a:r>
              <a:rPr lang="cs-CZ" baseline="30000" dirty="0"/>
              <a:t>10</a:t>
            </a:r>
            <a:r>
              <a:rPr lang="cs-CZ" dirty="0"/>
              <a:t> cm</a:t>
            </a:r>
            <a:r>
              <a:rPr lang="cs-CZ" baseline="30000" dirty="0"/>
              <a:t>-3</a:t>
            </a:r>
            <a:r>
              <a:rPr lang="cs-CZ" dirty="0"/>
              <a:t>. Zanedbejte difuzi.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43AD33-BCA6-4756-927E-8F7C45C575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3100" y="4739737"/>
            <a:ext cx="2762248" cy="60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008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F27F-80DE-42D3-B427-D4117BD07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477180-70DE-4941-A5AE-6A2E539BA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668" y="1522927"/>
            <a:ext cx="4146997" cy="19060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38F999-0542-4146-983E-B7A008B1E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411" y="959476"/>
            <a:ext cx="4198513" cy="11269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221D03-F5B5-4B25-BAEC-6AB96984E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8701" y="2285039"/>
            <a:ext cx="3760631" cy="14617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137F6A1-9663-4C8D-BDF0-823BFCA4041A}"/>
              </a:ext>
            </a:extLst>
          </p:cNvPr>
          <p:cNvSpPr txBox="1"/>
          <p:nvPr/>
        </p:nvSpPr>
        <p:spPr>
          <a:xfrm>
            <a:off x="497149" y="3746791"/>
            <a:ext cx="66815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3. Ionty H</a:t>
            </a:r>
            <a:r>
              <a:rPr lang="cs-CZ" baseline="-25000" dirty="0"/>
              <a:t>3</a:t>
            </a:r>
            <a:r>
              <a:rPr lang="cs-CZ" baseline="30000" dirty="0"/>
              <a:t>+</a:t>
            </a:r>
            <a:r>
              <a:rPr lang="cs-CZ" dirty="0"/>
              <a:t> v</a:t>
            </a:r>
            <a:r>
              <a:rPr lang="en-GB" dirty="0"/>
              <a:t> </a:t>
            </a:r>
            <a:r>
              <a:rPr lang="en-GB" dirty="0" err="1"/>
              <a:t>aparatu</a:t>
            </a:r>
            <a:r>
              <a:rPr lang="cs-CZ" dirty="0"/>
              <a:t>ř</a:t>
            </a:r>
            <a:r>
              <a:rPr lang="en-GB" dirty="0"/>
              <a:t>e se </a:t>
            </a:r>
            <a:r>
              <a:rPr lang="en-GB" dirty="0" err="1"/>
              <a:t>stacion</a:t>
            </a:r>
            <a:r>
              <a:rPr lang="cs-CZ" dirty="0" err="1"/>
              <a:t>ární</a:t>
            </a:r>
            <a:r>
              <a:rPr lang="cs-CZ" dirty="0"/>
              <a:t> dohasínající plazmou rekombinují s elektrony s rychlostní konstantou </a:t>
            </a:r>
            <a:r>
              <a:rPr lang="el-GR" dirty="0"/>
              <a:t>α</a:t>
            </a:r>
            <a:r>
              <a:rPr lang="cs-CZ" dirty="0"/>
              <a:t> = 10</a:t>
            </a:r>
            <a:r>
              <a:rPr lang="cs-CZ" baseline="30000" dirty="0"/>
              <a:t>-7</a:t>
            </a:r>
            <a:r>
              <a:rPr lang="cs-CZ" dirty="0"/>
              <a:t> cm</a:t>
            </a:r>
            <a:r>
              <a:rPr lang="cs-CZ" baseline="30000" dirty="0"/>
              <a:t>3</a:t>
            </a:r>
            <a:r>
              <a:rPr lang="cs-CZ" dirty="0"/>
              <a:t>s</a:t>
            </a:r>
            <a:r>
              <a:rPr lang="cs-CZ" baseline="30000" dirty="0"/>
              <a:t>-1</a:t>
            </a:r>
            <a:r>
              <a:rPr lang="cs-CZ" dirty="0"/>
              <a:t>. Vypočtěte za jak dlouho klesne jejich koncentrace na polovinu</a:t>
            </a:r>
            <a:r>
              <a:rPr lang="en-GB" dirty="0"/>
              <a:t> </a:t>
            </a:r>
            <a:r>
              <a:rPr lang="en-GB" dirty="0" err="1"/>
              <a:t>pokud</a:t>
            </a:r>
            <a:r>
              <a:rPr lang="cs-CZ" dirty="0"/>
              <a:t> v experimentu nejsou přítomny žádné další ionty a na počátku byla rovna 2×10</a:t>
            </a:r>
            <a:r>
              <a:rPr lang="cs-CZ" baseline="30000" dirty="0"/>
              <a:t>10</a:t>
            </a:r>
            <a:r>
              <a:rPr lang="cs-CZ" dirty="0"/>
              <a:t> cm</a:t>
            </a:r>
            <a:r>
              <a:rPr lang="cs-CZ" baseline="30000" dirty="0"/>
              <a:t>-3</a:t>
            </a:r>
            <a:r>
              <a:rPr lang="cs-CZ" dirty="0"/>
              <a:t>. Zanedbejte difuzi.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80340-BE1B-4FC6-99A1-1CE1FAF71786}"/>
                  </a:ext>
                </a:extLst>
              </p:cNvPr>
              <p:cNvSpPr txBox="1"/>
              <p:nvPr/>
            </p:nvSpPr>
            <p:spPr>
              <a:xfrm>
                <a:off x="693815" y="5667988"/>
                <a:ext cx="2104679" cy="5520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Sup>
                            <m:sSubSupPr>
                              <m:ctrlPr>
                                <a:rPr lang="en-GB" b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b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bSup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80340-BE1B-4FC6-99A1-1CE1FAF71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15" y="5667988"/>
                <a:ext cx="2104679" cy="5520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C97BB4-45C3-4785-80BC-073D839D70DB}"/>
                  </a:ext>
                </a:extLst>
              </p:cNvPr>
              <p:cNvSpPr txBox="1"/>
              <p:nvPr/>
            </p:nvSpPr>
            <p:spPr>
              <a:xfrm>
                <a:off x="4447711" y="5685235"/>
                <a:ext cx="3268395" cy="5816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GB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bSup>
                            </m:e>
                          </m:d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GB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bSup>
                            </m:e>
                          </m:d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d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C97BB4-45C3-4785-80BC-073D839D70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711" y="5685235"/>
                <a:ext cx="3268395" cy="5816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F61E9011-1DE3-43D6-B6D4-2E0E8CFC53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53100" y="4739737"/>
            <a:ext cx="2762248" cy="60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235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F27F-80DE-42D3-B427-D4117BD07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477180-70DE-4941-A5AE-6A2E539BA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668" y="1522927"/>
            <a:ext cx="4146997" cy="19060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38F999-0542-4146-983E-B7A008B1E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411" y="959476"/>
            <a:ext cx="4198513" cy="11269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221D03-F5B5-4B25-BAEC-6AB96984E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8701" y="2285039"/>
            <a:ext cx="3760631" cy="14617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137F6A1-9663-4C8D-BDF0-823BFCA4041A}"/>
              </a:ext>
            </a:extLst>
          </p:cNvPr>
          <p:cNvSpPr txBox="1"/>
          <p:nvPr/>
        </p:nvSpPr>
        <p:spPr>
          <a:xfrm>
            <a:off x="497149" y="3746791"/>
            <a:ext cx="66815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4. Ionty H</a:t>
            </a:r>
            <a:r>
              <a:rPr lang="cs-CZ" baseline="-25000" dirty="0"/>
              <a:t>3</a:t>
            </a:r>
            <a:r>
              <a:rPr lang="cs-CZ" baseline="30000" dirty="0"/>
              <a:t>+</a:t>
            </a:r>
            <a:r>
              <a:rPr lang="cs-CZ" dirty="0"/>
              <a:t> v</a:t>
            </a:r>
            <a:r>
              <a:rPr lang="en-GB" dirty="0"/>
              <a:t> </a:t>
            </a:r>
            <a:r>
              <a:rPr lang="en-GB" dirty="0" err="1"/>
              <a:t>aparatu</a:t>
            </a:r>
            <a:r>
              <a:rPr lang="cs-CZ" dirty="0"/>
              <a:t>ř</a:t>
            </a:r>
            <a:r>
              <a:rPr lang="en-GB" dirty="0"/>
              <a:t>e se </a:t>
            </a:r>
            <a:r>
              <a:rPr lang="en-GB" dirty="0" err="1"/>
              <a:t>stacion</a:t>
            </a:r>
            <a:r>
              <a:rPr lang="cs-CZ" dirty="0" err="1"/>
              <a:t>ární</a:t>
            </a:r>
            <a:r>
              <a:rPr lang="cs-CZ" dirty="0"/>
              <a:t> dohasínající plazmou rekombinují s elektrony s rychlostní konstantou </a:t>
            </a:r>
            <a:r>
              <a:rPr lang="el-GR" dirty="0"/>
              <a:t>α</a:t>
            </a:r>
            <a:r>
              <a:rPr lang="cs-CZ" dirty="0"/>
              <a:t> = 10</a:t>
            </a:r>
            <a:r>
              <a:rPr lang="cs-CZ" baseline="30000" dirty="0"/>
              <a:t>-7</a:t>
            </a:r>
            <a:r>
              <a:rPr lang="cs-CZ" dirty="0"/>
              <a:t> cm</a:t>
            </a:r>
            <a:r>
              <a:rPr lang="cs-CZ" baseline="30000" dirty="0"/>
              <a:t>3</a:t>
            </a:r>
            <a:r>
              <a:rPr lang="cs-CZ" dirty="0"/>
              <a:t>s</a:t>
            </a:r>
            <a:r>
              <a:rPr lang="cs-CZ" baseline="30000" dirty="0"/>
              <a:t>-1</a:t>
            </a:r>
            <a:r>
              <a:rPr lang="cs-CZ" dirty="0"/>
              <a:t>. Vypočtěte za jak dlouho klesne jejich koncentrace na polovinu</a:t>
            </a:r>
            <a:r>
              <a:rPr lang="en-GB" dirty="0"/>
              <a:t> </a:t>
            </a:r>
            <a:r>
              <a:rPr lang="en-GB" dirty="0" err="1"/>
              <a:t>pokud</a:t>
            </a:r>
            <a:r>
              <a:rPr lang="cs-CZ" dirty="0"/>
              <a:t> v experimentu nejsou přítomny žádné další ionty a na počátku byla rovna 2×10</a:t>
            </a:r>
            <a:r>
              <a:rPr lang="cs-CZ" baseline="30000" dirty="0"/>
              <a:t>10</a:t>
            </a:r>
            <a:r>
              <a:rPr lang="cs-CZ" dirty="0"/>
              <a:t> cm</a:t>
            </a:r>
            <a:r>
              <a:rPr lang="cs-CZ" baseline="30000" dirty="0"/>
              <a:t>-3</a:t>
            </a:r>
            <a:r>
              <a:rPr lang="cs-CZ" dirty="0"/>
              <a:t>. Charakteristická časová konstanta difúzních ztrát je 500 </a:t>
            </a:r>
            <a:r>
              <a:rPr lang="el-GR" dirty="0"/>
              <a:t>μ</a:t>
            </a:r>
            <a:r>
              <a:rPr lang="cs-CZ" dirty="0"/>
              <a:t>s. 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43AD33-BCA6-4756-927E-8F7C45C575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3100" y="4739737"/>
            <a:ext cx="2762248" cy="60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808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F27F-80DE-42D3-B427-D4117BD07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477180-70DE-4941-A5AE-6A2E539BA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668" y="1522927"/>
            <a:ext cx="4146997" cy="19060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38F999-0542-4146-983E-B7A008B1E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411" y="959476"/>
            <a:ext cx="4198513" cy="11269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221D03-F5B5-4B25-BAEC-6AB96984E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8701" y="2285039"/>
            <a:ext cx="3760631" cy="14617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137F6A1-9663-4C8D-BDF0-823BFCA4041A}"/>
              </a:ext>
            </a:extLst>
          </p:cNvPr>
          <p:cNvSpPr txBox="1"/>
          <p:nvPr/>
        </p:nvSpPr>
        <p:spPr>
          <a:xfrm>
            <a:off x="497149" y="3746791"/>
            <a:ext cx="66815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4. Ionty H</a:t>
            </a:r>
            <a:r>
              <a:rPr lang="cs-CZ" baseline="-25000" dirty="0"/>
              <a:t>3</a:t>
            </a:r>
            <a:r>
              <a:rPr lang="cs-CZ" baseline="30000" dirty="0"/>
              <a:t>+</a:t>
            </a:r>
            <a:r>
              <a:rPr lang="cs-CZ" dirty="0"/>
              <a:t> v</a:t>
            </a:r>
            <a:r>
              <a:rPr lang="en-GB" dirty="0"/>
              <a:t> </a:t>
            </a:r>
            <a:r>
              <a:rPr lang="en-GB" dirty="0" err="1"/>
              <a:t>aparatu</a:t>
            </a:r>
            <a:r>
              <a:rPr lang="cs-CZ" dirty="0"/>
              <a:t>ř</a:t>
            </a:r>
            <a:r>
              <a:rPr lang="en-GB" dirty="0"/>
              <a:t>e se </a:t>
            </a:r>
            <a:r>
              <a:rPr lang="en-GB" dirty="0" err="1"/>
              <a:t>stacion</a:t>
            </a:r>
            <a:r>
              <a:rPr lang="cs-CZ" dirty="0" err="1"/>
              <a:t>ární</a:t>
            </a:r>
            <a:r>
              <a:rPr lang="cs-CZ" dirty="0"/>
              <a:t> dohasínající plazmou rekombinují s elektrony s rychlostní konstantou </a:t>
            </a:r>
            <a:r>
              <a:rPr lang="el-GR" dirty="0"/>
              <a:t>α</a:t>
            </a:r>
            <a:r>
              <a:rPr lang="cs-CZ" dirty="0"/>
              <a:t> = 10</a:t>
            </a:r>
            <a:r>
              <a:rPr lang="cs-CZ" baseline="30000" dirty="0"/>
              <a:t>-7</a:t>
            </a:r>
            <a:r>
              <a:rPr lang="cs-CZ" dirty="0"/>
              <a:t> cm</a:t>
            </a:r>
            <a:r>
              <a:rPr lang="cs-CZ" baseline="30000" dirty="0"/>
              <a:t>3</a:t>
            </a:r>
            <a:r>
              <a:rPr lang="cs-CZ" dirty="0"/>
              <a:t>s</a:t>
            </a:r>
            <a:r>
              <a:rPr lang="cs-CZ" baseline="30000" dirty="0"/>
              <a:t>-1</a:t>
            </a:r>
            <a:r>
              <a:rPr lang="cs-CZ" dirty="0"/>
              <a:t>. Vypočtěte za jak dlouho klesne jejich koncentrace na polovinu</a:t>
            </a:r>
            <a:r>
              <a:rPr lang="en-GB" dirty="0"/>
              <a:t> </a:t>
            </a:r>
            <a:r>
              <a:rPr lang="en-GB" dirty="0" err="1"/>
              <a:t>pokud</a:t>
            </a:r>
            <a:r>
              <a:rPr lang="cs-CZ" dirty="0"/>
              <a:t> v experimentu nejsou přítomny žádné další ionty a na počátku byla rovna 2×10</a:t>
            </a:r>
            <a:r>
              <a:rPr lang="cs-CZ" baseline="30000" dirty="0"/>
              <a:t>10</a:t>
            </a:r>
            <a:r>
              <a:rPr lang="cs-CZ" dirty="0"/>
              <a:t> cm</a:t>
            </a:r>
            <a:r>
              <a:rPr lang="cs-CZ" baseline="30000" dirty="0"/>
              <a:t>-3</a:t>
            </a:r>
            <a:r>
              <a:rPr lang="cs-CZ" dirty="0"/>
              <a:t>. Charakteristická časová konstanta difúzních ztrát je 500 </a:t>
            </a:r>
            <a:r>
              <a:rPr lang="el-GR" dirty="0"/>
              <a:t>μ</a:t>
            </a:r>
            <a:r>
              <a:rPr lang="cs-CZ" dirty="0"/>
              <a:t>s. 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43AD33-BCA6-4756-927E-8F7C45C575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3100" y="4739737"/>
            <a:ext cx="2762248" cy="60999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E89FF4A-F785-453C-88EB-F8954E8A9281}"/>
                  </a:ext>
                </a:extLst>
              </p:cNvPr>
              <p:cNvSpPr txBox="1"/>
              <p:nvPr/>
            </p:nvSpPr>
            <p:spPr>
              <a:xfrm>
                <a:off x="676059" y="5667988"/>
                <a:ext cx="2947923" cy="5520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Sup>
                            <m:sSubSupPr>
                              <m:ctrlPr>
                                <a:rPr lang="en-GB" b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b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bSup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E89FF4A-F785-453C-88EB-F8954E8A9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59" y="5667988"/>
                <a:ext cx="2947923" cy="5520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3EEB8B-5C0B-4AF3-AE26-2F763760F4B5}"/>
                  </a:ext>
                </a:extLst>
              </p:cNvPr>
              <p:cNvSpPr txBox="1"/>
              <p:nvPr/>
            </p:nvSpPr>
            <p:spPr>
              <a:xfrm>
                <a:off x="4447711" y="5685235"/>
                <a:ext cx="4133119" cy="854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bSup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𝛼𝜏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bSup>
                                </m:e>
                              </m:d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e>
                              </m:d>
                            </m:den>
                          </m:f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3EEB8B-5C0B-4AF3-AE26-2F763760F4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711" y="5685235"/>
                <a:ext cx="4133119" cy="8545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447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03012-D196-450F-91A9-C3A279A4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A972C4-1049-427D-892A-E19CFF0EEC86}"/>
              </a:ext>
            </a:extLst>
          </p:cNvPr>
          <p:cNvSpPr txBox="1"/>
          <p:nvPr/>
        </p:nvSpPr>
        <p:spPr>
          <a:xfrm>
            <a:off x="941033" y="1690688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F. F. </a:t>
            </a:r>
            <a:r>
              <a:rPr lang="cs-CZ" dirty="0" err="1"/>
              <a:t>Chen</a:t>
            </a:r>
            <a:r>
              <a:rPr lang="cs-CZ" dirty="0"/>
              <a:t>, </a:t>
            </a:r>
            <a:r>
              <a:rPr lang="en-GB" dirty="0"/>
              <a:t>Introduction to Plasma Physics and Controlled Fusion</a:t>
            </a:r>
            <a:r>
              <a:rPr lang="cs-CZ" dirty="0"/>
              <a:t>, </a:t>
            </a:r>
            <a:r>
              <a:rPr lang="cs-CZ" dirty="0" err="1"/>
              <a:t>Volume</a:t>
            </a:r>
            <a:r>
              <a:rPr lang="cs-CZ" dirty="0"/>
              <a:t> 1: Plasma </a:t>
            </a:r>
            <a:r>
              <a:rPr lang="cs-CZ" dirty="0" err="1"/>
              <a:t>Physics</a:t>
            </a:r>
            <a:r>
              <a:rPr lang="cs-CZ" dirty="0"/>
              <a:t>, 1974.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73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49E3-3B45-45DC-B0DD-01CE61908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vzorce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7E0DD6-BA79-48E7-A626-FD4F9FD9C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942" y="1868748"/>
            <a:ext cx="1728054" cy="6880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34C4FB-070C-4E35-BE7A-3C499AA5F81B}"/>
              </a:ext>
            </a:extLst>
          </p:cNvPr>
          <p:cNvSpPr txBox="1"/>
          <p:nvPr/>
        </p:nvSpPr>
        <p:spPr>
          <a:xfrm>
            <a:off x="656947" y="1518082"/>
            <a:ext cx="2929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Debyova</a:t>
            </a:r>
            <a:r>
              <a:rPr lang="cs-CZ" dirty="0"/>
              <a:t> stínící vzdálenost: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CECC88-6105-46BC-8FD7-A3C617A2D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278" y="2036226"/>
            <a:ext cx="5119456" cy="35306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CDF95DA-5195-4742-A946-33FBD41BB8F0}"/>
              </a:ext>
            </a:extLst>
          </p:cNvPr>
          <p:cNvSpPr txBox="1"/>
          <p:nvPr/>
        </p:nvSpPr>
        <p:spPr>
          <a:xfrm>
            <a:off x="3746377" y="1624614"/>
            <a:ext cx="7466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Počet částic v </a:t>
            </a:r>
            <a:r>
              <a:rPr lang="cs-CZ" dirty="0" err="1"/>
              <a:t>Debyově</a:t>
            </a:r>
            <a:r>
              <a:rPr lang="cs-CZ" dirty="0"/>
              <a:t> sféře (pro kolektivní chování            ):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4E7B6B-0241-46DC-9AC0-A3DC7B73D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2638" y="1645074"/>
            <a:ext cx="643944" cy="3284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D7C1B81-910C-4D43-87F8-15D6B18F9D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947" y="2951726"/>
            <a:ext cx="1668925" cy="56392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48973AA-4EBE-469B-8BC9-572506D7D08D}"/>
              </a:ext>
            </a:extLst>
          </p:cNvPr>
          <p:cNvSpPr txBox="1"/>
          <p:nvPr/>
        </p:nvSpPr>
        <p:spPr>
          <a:xfrm>
            <a:off x="443883" y="2569582"/>
            <a:ext cx="2166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Plazmová frekvence: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FC4F6A-99F2-448B-8B33-F1A9AB8BE3C1}"/>
              </a:ext>
            </a:extLst>
          </p:cNvPr>
          <p:cNvSpPr txBox="1"/>
          <p:nvPr/>
        </p:nvSpPr>
        <p:spPr>
          <a:xfrm>
            <a:off x="3338004" y="2572648"/>
            <a:ext cx="403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Pohyb v magnetickém poli: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3501796-DF6A-49FB-8727-A1E73018CF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3523" y="2999161"/>
            <a:ext cx="1326648" cy="50854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24C3816-3F8B-440B-B8A9-DE98EE870B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83438" y="2898597"/>
            <a:ext cx="1017976" cy="62126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281C302-713E-4C09-BD2B-80A30BE07CFC}"/>
              </a:ext>
            </a:extLst>
          </p:cNvPr>
          <p:cNvSpPr txBox="1"/>
          <p:nvPr/>
        </p:nvSpPr>
        <p:spPr>
          <a:xfrm>
            <a:off x="6498454" y="2999161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(Cyklotronová frekvence)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0D56640-D22B-4A2F-B569-31697BB088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90734" y="2964440"/>
            <a:ext cx="1262130" cy="48295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E6BB1EC-EB87-4676-A089-60315EA01C45}"/>
              </a:ext>
            </a:extLst>
          </p:cNvPr>
          <p:cNvSpPr txBox="1"/>
          <p:nvPr/>
        </p:nvSpPr>
        <p:spPr>
          <a:xfrm>
            <a:off x="10383914" y="2898597"/>
            <a:ext cx="2592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(</a:t>
            </a:r>
            <a:r>
              <a:rPr lang="cs-CZ" dirty="0" err="1"/>
              <a:t>Larmorův</a:t>
            </a:r>
            <a:r>
              <a:rPr lang="cs-CZ" dirty="0"/>
              <a:t> </a:t>
            </a:r>
          </a:p>
          <a:p>
            <a:r>
              <a:rPr lang="cs-CZ" dirty="0"/>
              <a:t>poloměr)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14CB94-6ECD-4E23-84A3-26B6695C8B56}"/>
              </a:ext>
            </a:extLst>
          </p:cNvPr>
          <p:cNvSpPr txBox="1"/>
          <p:nvPr/>
        </p:nvSpPr>
        <p:spPr>
          <a:xfrm>
            <a:off x="443883" y="3731355"/>
            <a:ext cx="469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Pohyb v elektrickém a magnetickém poli:</a:t>
            </a:r>
            <a:endParaRPr lang="en-GB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FD09EBD-57C3-4BEA-A79C-B252A6EA5C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8053" y="4149464"/>
            <a:ext cx="2268078" cy="65561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AC531CC-D365-419D-AC1B-1BC547CCD19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72500" y="4176035"/>
            <a:ext cx="2408694" cy="49268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4B2059BE-B2B4-4079-832F-B50F81C80C14}"/>
              </a:ext>
            </a:extLst>
          </p:cNvPr>
          <p:cNvSpPr txBox="1"/>
          <p:nvPr/>
        </p:nvSpPr>
        <p:spPr>
          <a:xfrm>
            <a:off x="5681194" y="4176035"/>
            <a:ext cx="3347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Rychlost driftu </a:t>
            </a:r>
            <a:r>
              <a:rPr lang="cs-CZ" dirty="0" err="1"/>
              <a:t>gyračního</a:t>
            </a:r>
            <a:r>
              <a:rPr lang="cs-CZ" dirty="0"/>
              <a:t> centra v elektrickém a magnetickém poli</a:t>
            </a:r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CCF9E59-8AC7-47AA-825C-64EECDE0B461}"/>
              </a:ext>
            </a:extLst>
          </p:cNvPr>
          <p:cNvSpPr txBox="1"/>
          <p:nvPr/>
        </p:nvSpPr>
        <p:spPr>
          <a:xfrm>
            <a:off x="443882" y="4822366"/>
            <a:ext cx="523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Pohyb působením arbitrární síly a magnetického pole:</a:t>
            </a:r>
            <a:endParaRPr lang="en-GB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C77EB97D-D46F-48EC-97AE-EFA15A72AE2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79494" y="5293900"/>
            <a:ext cx="1380778" cy="63987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A88DFAC-8BDD-4E55-8096-92F988A152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483438" y="5259887"/>
            <a:ext cx="1441030" cy="65349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0AB023CE-6058-47B0-94AA-C56DCDAA0D7D}"/>
              </a:ext>
            </a:extLst>
          </p:cNvPr>
          <p:cNvSpPr txBox="1"/>
          <p:nvPr/>
        </p:nvSpPr>
        <p:spPr>
          <a:xfrm>
            <a:off x="7057748" y="5433134"/>
            <a:ext cx="230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 gravitační sílu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401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8745A-0824-422F-A2D7-831A088F9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vzorce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FD819F-A774-40FE-A65E-29799E20B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225" y="2344143"/>
            <a:ext cx="1803042" cy="4829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F2A669-295A-49D0-BDEF-1850AB6F1D71}"/>
              </a:ext>
            </a:extLst>
          </p:cNvPr>
          <p:cNvSpPr txBox="1"/>
          <p:nvPr/>
        </p:nvSpPr>
        <p:spPr>
          <a:xfrm>
            <a:off x="778277" y="1832749"/>
            <a:ext cx="156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Grad B drift: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78BCFB-268F-446A-BC94-55349A500C51}"/>
              </a:ext>
            </a:extLst>
          </p:cNvPr>
          <p:cNvSpPr txBox="1"/>
          <p:nvPr/>
        </p:nvSpPr>
        <p:spPr>
          <a:xfrm>
            <a:off x="3986074" y="1832749"/>
            <a:ext cx="419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Zakřivené magnetické pole: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112DA6-1EBA-4A8F-AD8F-C7B10B80C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239" y="600337"/>
            <a:ext cx="3296992" cy="37219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4CC9216-9385-4D3F-AF3E-E6BE14396B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6074" y="2286188"/>
            <a:ext cx="2215166" cy="540913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977132F-711A-48BE-83B6-443D99F75A90}"/>
              </a:ext>
            </a:extLst>
          </p:cNvPr>
          <p:cNvCxnSpPr>
            <a:cxnSpLocks/>
          </p:cNvCxnSpPr>
          <p:nvPr/>
        </p:nvCxnSpPr>
        <p:spPr>
          <a:xfrm flipH="1">
            <a:off x="5658869" y="2864972"/>
            <a:ext cx="1" cy="33149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A08112AA-A4E7-4F38-B7F5-171AA5514E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8648" y="3196466"/>
            <a:ext cx="2550017" cy="54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09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2A06D-AEAB-4153-AFC8-59223E640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Ilustrace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5271FF-739C-481D-B22F-E25326472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245" y="1311769"/>
            <a:ext cx="4301544" cy="28140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DA0E64-D677-47DD-B26A-8A3D73BE6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034" y="1444059"/>
            <a:ext cx="5872766" cy="27625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128D46-3844-4E5B-B834-26F4BC1E35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5079" y="4109955"/>
            <a:ext cx="5280338" cy="260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963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F27F-80DE-42D3-B427-D4117BD07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020E-ACB3-4068-9574-525C0B98C63B}"/>
              </a:ext>
            </a:extLst>
          </p:cNvPr>
          <p:cNvSpPr txBox="1"/>
          <p:nvPr/>
        </p:nvSpPr>
        <p:spPr>
          <a:xfrm>
            <a:off x="674702" y="1535837"/>
            <a:ext cx="108396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1.1. 	a) Vypočtěte koncentraci ideálního plynu pro </a:t>
            </a:r>
            <a:r>
              <a:rPr lang="cs-CZ" i="1" dirty="0"/>
              <a:t>T</a:t>
            </a:r>
            <a:r>
              <a:rPr lang="cs-CZ" dirty="0"/>
              <a:t> = 273.15 K a </a:t>
            </a:r>
            <a:r>
              <a:rPr lang="cs-CZ" i="1" dirty="0"/>
              <a:t>P</a:t>
            </a:r>
            <a:r>
              <a:rPr lang="cs-CZ" dirty="0"/>
              <a:t> = 97325 Pa</a:t>
            </a:r>
          </a:p>
          <a:p>
            <a:r>
              <a:rPr lang="cs-CZ" dirty="0"/>
              <a:t>       	b) Pro </a:t>
            </a:r>
            <a:r>
              <a:rPr lang="cs-CZ" i="1" dirty="0"/>
              <a:t>T</a:t>
            </a:r>
            <a:r>
              <a:rPr lang="cs-CZ" dirty="0"/>
              <a:t> = 300 K a </a:t>
            </a:r>
            <a:r>
              <a:rPr lang="cs-CZ" i="1" dirty="0"/>
              <a:t>P</a:t>
            </a:r>
            <a:r>
              <a:rPr lang="cs-CZ" dirty="0"/>
              <a:t> = 100 Pa</a:t>
            </a:r>
          </a:p>
          <a:p>
            <a:endParaRPr lang="cs-CZ" dirty="0"/>
          </a:p>
          <a:p>
            <a:r>
              <a:rPr lang="cs-CZ" dirty="0"/>
              <a:t>1.3.	Vypočtěte </a:t>
            </a:r>
            <a:r>
              <a:rPr lang="cs-CZ" dirty="0" err="1"/>
              <a:t>Debyovu</a:t>
            </a:r>
            <a:r>
              <a:rPr lang="cs-CZ" dirty="0"/>
              <a:t> stínící délku a plazmatický parametr pro následující podmínky (</a:t>
            </a:r>
            <a:r>
              <a:rPr lang="cs-CZ" i="1" dirty="0"/>
              <a:t>n</a:t>
            </a:r>
            <a:r>
              <a:rPr lang="cs-CZ" dirty="0"/>
              <a:t> v m</a:t>
            </a:r>
            <a:r>
              <a:rPr lang="cs-CZ" baseline="30000" dirty="0"/>
              <a:t>-3</a:t>
            </a:r>
            <a:r>
              <a:rPr lang="cs-CZ" dirty="0"/>
              <a:t>, </a:t>
            </a:r>
            <a:r>
              <a:rPr lang="cs-CZ" i="1" dirty="0" err="1"/>
              <a:t>k</a:t>
            </a:r>
            <a:r>
              <a:rPr lang="cs-CZ" baseline="-25000" dirty="0" err="1"/>
              <a:t>B</a:t>
            </a:r>
            <a:r>
              <a:rPr lang="cs-CZ" i="1" dirty="0" err="1"/>
              <a:t>T</a:t>
            </a:r>
            <a:r>
              <a:rPr lang="cs-CZ" dirty="0"/>
              <a:t> v eV)</a:t>
            </a:r>
          </a:p>
          <a:p>
            <a:r>
              <a:rPr lang="cs-CZ" dirty="0"/>
              <a:t>	1) Fúzní reaktor:</a:t>
            </a:r>
          </a:p>
          <a:p>
            <a:r>
              <a:rPr lang="cs-CZ" dirty="0"/>
              <a:t>	3) Ionosféra: </a:t>
            </a:r>
          </a:p>
          <a:p>
            <a:r>
              <a:rPr lang="cs-CZ" dirty="0"/>
              <a:t>	4) Doutnavý výboj:</a:t>
            </a:r>
          </a:p>
          <a:p>
            <a:r>
              <a:rPr lang="cs-CZ" dirty="0"/>
              <a:t>	5) Mezihvězdný prostor:</a:t>
            </a:r>
          </a:p>
          <a:p>
            <a:r>
              <a:rPr lang="cs-CZ" dirty="0"/>
              <a:t>	8) Velmi chladné </a:t>
            </a:r>
            <a:r>
              <a:rPr lang="cs-CZ" dirty="0" err="1"/>
              <a:t>dohasínájící</a:t>
            </a:r>
            <a:r>
              <a:rPr lang="cs-CZ" dirty="0"/>
              <a:t> plasma: n = 10</a:t>
            </a:r>
            <a:r>
              <a:rPr lang="cs-CZ" baseline="30000" dirty="0"/>
              <a:t>15</a:t>
            </a:r>
            <a:r>
              <a:rPr lang="cs-CZ" dirty="0"/>
              <a:t>, </a:t>
            </a:r>
            <a:r>
              <a:rPr lang="cs-CZ" i="1" dirty="0"/>
              <a:t>KT</a:t>
            </a:r>
            <a:r>
              <a:rPr lang="cs-CZ" dirty="0"/>
              <a:t> = 0.05 </a:t>
            </a:r>
          </a:p>
          <a:p>
            <a:endParaRPr 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4B2CB1-E961-4BB2-BF7C-3DB901190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4852" y="2771248"/>
            <a:ext cx="1571224" cy="1803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084D1F1-355F-4F42-8DFA-F71B9CA7C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52" y="3037145"/>
            <a:ext cx="1390918" cy="1674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E223AFC-57C1-4445-B57C-D8AB0C1783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4852" y="3311812"/>
            <a:ext cx="1210614" cy="1481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A5DC4E3-B857-4361-B3FD-EB90609E63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9872" y="3563279"/>
            <a:ext cx="1313645" cy="18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841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F27F-80DE-42D3-B427-D4117BD07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477180-70DE-4941-A5AE-6A2E539BA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668" y="1522927"/>
            <a:ext cx="4146997" cy="19060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38F999-0542-4146-983E-B7A008B1E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411" y="959476"/>
            <a:ext cx="4198513" cy="11269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221D03-F5B5-4B25-BAEC-6AB96984E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8701" y="2285039"/>
            <a:ext cx="3760631" cy="14617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137F6A1-9663-4C8D-BDF0-823BFCA4041A}"/>
              </a:ext>
            </a:extLst>
          </p:cNvPr>
          <p:cNvSpPr txBox="1"/>
          <p:nvPr/>
        </p:nvSpPr>
        <p:spPr>
          <a:xfrm>
            <a:off x="497150" y="3746791"/>
            <a:ext cx="6507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1. Ionty Ar</a:t>
            </a:r>
            <a:r>
              <a:rPr lang="cs-CZ" baseline="30000" dirty="0"/>
              <a:t>+</a:t>
            </a:r>
            <a:r>
              <a:rPr lang="cs-CZ" dirty="0"/>
              <a:t> v</a:t>
            </a:r>
            <a:r>
              <a:rPr lang="en-GB" dirty="0"/>
              <a:t> </a:t>
            </a:r>
            <a:r>
              <a:rPr lang="en-GB" dirty="0" err="1"/>
              <a:t>aparatu</a:t>
            </a:r>
            <a:r>
              <a:rPr lang="cs-CZ" dirty="0"/>
              <a:t>ř</a:t>
            </a:r>
            <a:r>
              <a:rPr lang="en-GB" dirty="0"/>
              <a:t>e se </a:t>
            </a:r>
            <a:r>
              <a:rPr lang="en-GB" dirty="0" err="1"/>
              <a:t>stacion</a:t>
            </a:r>
            <a:r>
              <a:rPr lang="cs-CZ" dirty="0" err="1"/>
              <a:t>ární</a:t>
            </a:r>
            <a:r>
              <a:rPr lang="cs-CZ" dirty="0"/>
              <a:t> dohasínající plazmou odcházejí směrem ke stěně vlivem </a:t>
            </a:r>
            <a:r>
              <a:rPr lang="cs-CZ" dirty="0" err="1"/>
              <a:t>ambipolární</a:t>
            </a:r>
            <a:r>
              <a:rPr lang="cs-CZ" dirty="0"/>
              <a:t> difúze (</a:t>
            </a:r>
            <a:r>
              <a:rPr lang="el-GR" dirty="0"/>
              <a:t>τ</a:t>
            </a:r>
            <a:r>
              <a:rPr lang="cs-CZ" dirty="0"/>
              <a:t> = 5000 </a:t>
            </a:r>
            <a:r>
              <a:rPr lang="el-GR" dirty="0"/>
              <a:t>μ</a:t>
            </a:r>
            <a:r>
              <a:rPr lang="cs-CZ" dirty="0"/>
              <a:t>s). Vypočtěte za jak dlouho klesne jejich koncentrace na polovinu</a:t>
            </a:r>
            <a:r>
              <a:rPr lang="en-GB" dirty="0"/>
              <a:t> </a:t>
            </a:r>
            <a:r>
              <a:rPr lang="en-GB" dirty="0" err="1"/>
              <a:t>pokud</a:t>
            </a:r>
            <a:r>
              <a:rPr lang="cs-CZ" dirty="0"/>
              <a:t> byla na počátku rovna 2×</a:t>
            </a:r>
            <a:r>
              <a:rPr lang="en-GB" dirty="0"/>
              <a:t> </a:t>
            </a:r>
            <a:r>
              <a:rPr lang="cs-CZ" dirty="0"/>
              <a:t>10</a:t>
            </a:r>
            <a:r>
              <a:rPr lang="cs-CZ" baseline="30000" dirty="0"/>
              <a:t>10</a:t>
            </a:r>
            <a:r>
              <a:rPr lang="cs-CZ" dirty="0"/>
              <a:t> cm</a:t>
            </a:r>
            <a:r>
              <a:rPr lang="cs-CZ" baseline="30000" dirty="0"/>
              <a:t>-3</a:t>
            </a:r>
            <a:r>
              <a:rPr lang="cs-CZ" dirty="0"/>
              <a:t>. 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80340-BE1B-4FC6-99A1-1CE1FAF71786}"/>
                  </a:ext>
                </a:extLst>
              </p:cNvPr>
              <p:cNvSpPr txBox="1"/>
              <p:nvPr/>
            </p:nvSpPr>
            <p:spPr>
              <a:xfrm>
                <a:off x="2015230" y="4941737"/>
                <a:ext cx="1784656" cy="4563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Sup>
                          <m:sSubSupPr>
                            <m:ctrlPr>
                              <a:rPr lang="en-GB" b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Ar</m:t>
                            </m:r>
                          </m:e>
                          <m:sub/>
                          <m:sup>
                            <m:r>
                              <a:rPr lang="en-GB" b="0" i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[</m:t>
                    </m:r>
                    <m:sSubSup>
                      <m:sSub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Ar</m:t>
                        </m:r>
                      </m:e>
                      <m:sub/>
                      <m:sup>
                        <m:r>
                          <a:rPr lang="en-GB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80340-BE1B-4FC6-99A1-1CE1FAF71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230" y="4941737"/>
                <a:ext cx="1784656" cy="456343"/>
              </a:xfrm>
              <a:prstGeom prst="rect">
                <a:avLst/>
              </a:prstGeom>
              <a:blipFill>
                <a:blip r:embed="rId5"/>
                <a:stretch>
                  <a:fillRect l="-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27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F27F-80DE-42D3-B427-D4117BD07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477180-70DE-4941-A5AE-6A2E539BA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668" y="1522927"/>
            <a:ext cx="4146997" cy="19060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38F999-0542-4146-983E-B7A008B1E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411" y="959476"/>
            <a:ext cx="4198513" cy="11269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221D03-F5B5-4B25-BAEC-6AB96984E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8701" y="2285039"/>
            <a:ext cx="3760631" cy="14617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137F6A1-9663-4C8D-BDF0-823BFCA4041A}"/>
              </a:ext>
            </a:extLst>
          </p:cNvPr>
          <p:cNvSpPr txBox="1"/>
          <p:nvPr/>
        </p:nvSpPr>
        <p:spPr>
          <a:xfrm>
            <a:off x="497150" y="3746791"/>
            <a:ext cx="6507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1. Ionty Ar</a:t>
            </a:r>
            <a:r>
              <a:rPr lang="cs-CZ" baseline="30000" dirty="0"/>
              <a:t>+</a:t>
            </a:r>
            <a:r>
              <a:rPr lang="cs-CZ" dirty="0"/>
              <a:t> v</a:t>
            </a:r>
            <a:r>
              <a:rPr lang="en-GB" dirty="0"/>
              <a:t> </a:t>
            </a:r>
            <a:r>
              <a:rPr lang="en-GB" dirty="0" err="1"/>
              <a:t>aparatu</a:t>
            </a:r>
            <a:r>
              <a:rPr lang="cs-CZ" dirty="0"/>
              <a:t>ř</a:t>
            </a:r>
            <a:r>
              <a:rPr lang="en-GB" dirty="0"/>
              <a:t>e se </a:t>
            </a:r>
            <a:r>
              <a:rPr lang="en-GB" dirty="0" err="1"/>
              <a:t>stacion</a:t>
            </a:r>
            <a:r>
              <a:rPr lang="cs-CZ" dirty="0" err="1"/>
              <a:t>ární</a:t>
            </a:r>
            <a:r>
              <a:rPr lang="cs-CZ" dirty="0"/>
              <a:t> dohasínající plazmou odcházejí směrem ke stěně vlivem </a:t>
            </a:r>
            <a:r>
              <a:rPr lang="cs-CZ" dirty="0" err="1"/>
              <a:t>ambipolární</a:t>
            </a:r>
            <a:r>
              <a:rPr lang="cs-CZ" dirty="0"/>
              <a:t> difúze (</a:t>
            </a:r>
            <a:r>
              <a:rPr lang="el-GR" dirty="0"/>
              <a:t>τ</a:t>
            </a:r>
            <a:r>
              <a:rPr lang="cs-CZ" dirty="0"/>
              <a:t> = 5000 </a:t>
            </a:r>
            <a:r>
              <a:rPr lang="el-GR" dirty="0"/>
              <a:t>μ</a:t>
            </a:r>
            <a:r>
              <a:rPr lang="cs-CZ" dirty="0"/>
              <a:t>s). Vypočtěte za jak dlouho klesne jejich koncentrace na polovinu</a:t>
            </a:r>
            <a:r>
              <a:rPr lang="en-GB" dirty="0"/>
              <a:t> </a:t>
            </a:r>
            <a:r>
              <a:rPr lang="en-GB" dirty="0" err="1"/>
              <a:t>pokud</a:t>
            </a:r>
            <a:r>
              <a:rPr lang="cs-CZ" dirty="0"/>
              <a:t> byla na počátku rovna 2×</a:t>
            </a:r>
            <a:r>
              <a:rPr lang="en-GB" dirty="0"/>
              <a:t> </a:t>
            </a:r>
            <a:r>
              <a:rPr lang="cs-CZ" dirty="0"/>
              <a:t>10</a:t>
            </a:r>
            <a:r>
              <a:rPr lang="cs-CZ" baseline="30000" dirty="0"/>
              <a:t>10</a:t>
            </a:r>
            <a:r>
              <a:rPr lang="cs-CZ" dirty="0"/>
              <a:t> cm</a:t>
            </a:r>
            <a:r>
              <a:rPr lang="cs-CZ" baseline="30000" dirty="0"/>
              <a:t>-3</a:t>
            </a:r>
            <a:r>
              <a:rPr lang="cs-CZ" dirty="0"/>
              <a:t>. 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80340-BE1B-4FC6-99A1-1CE1FAF71786}"/>
                  </a:ext>
                </a:extLst>
              </p:cNvPr>
              <p:cNvSpPr txBox="1"/>
              <p:nvPr/>
            </p:nvSpPr>
            <p:spPr>
              <a:xfrm>
                <a:off x="2015230" y="4941737"/>
                <a:ext cx="1784656" cy="4563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Sup>
                          <m:sSubSupPr>
                            <m:ctrlPr>
                              <a:rPr lang="en-GB" b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Ar</m:t>
                            </m:r>
                          </m:e>
                          <m:sub/>
                          <m:sup>
                            <m:r>
                              <a:rPr lang="en-GB" b="0" i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[</m:t>
                    </m:r>
                    <m:sSubSup>
                      <m:sSub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Ar</m:t>
                        </m:r>
                      </m:e>
                      <m:sub/>
                      <m:sup>
                        <m:r>
                          <a:rPr lang="en-GB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80340-BE1B-4FC6-99A1-1CE1FAF71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230" y="4941737"/>
                <a:ext cx="1784656" cy="456343"/>
              </a:xfrm>
              <a:prstGeom prst="rect">
                <a:avLst/>
              </a:prstGeom>
              <a:blipFill>
                <a:blip r:embed="rId5"/>
                <a:stretch>
                  <a:fillRect l="-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ACFDE59-A4AB-418F-AA82-8DA482F4A696}"/>
                  </a:ext>
                </a:extLst>
              </p:cNvPr>
              <p:cNvSpPr txBox="1"/>
              <p:nvPr/>
            </p:nvSpPr>
            <p:spPr>
              <a:xfrm>
                <a:off x="1429304" y="5557421"/>
                <a:ext cx="2540952" cy="421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</m:e>
                            <m:sub/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bSup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[</m:t>
                      </m:r>
                      <m:sSubSup>
                        <m:sSub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Ar</m:t>
                          </m:r>
                        </m:e>
                        <m:sub/>
                        <m:sup>
                          <m:r>
                            <a:rPr lang="en-GB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en-GB" i="1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=0)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ACFDE59-A4AB-418F-AA82-8DA482F4A6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304" y="5557421"/>
                <a:ext cx="2540952" cy="4218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732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F27F-80DE-42D3-B427-D4117BD07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477180-70DE-4941-A5AE-6A2E539BA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668" y="1522927"/>
            <a:ext cx="4146997" cy="19060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38F999-0542-4146-983E-B7A008B1E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411" y="959476"/>
            <a:ext cx="4198513" cy="11269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221D03-F5B5-4B25-BAEC-6AB96984E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8701" y="2285039"/>
            <a:ext cx="3760631" cy="14617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137F6A1-9663-4C8D-BDF0-823BFCA4041A}"/>
              </a:ext>
            </a:extLst>
          </p:cNvPr>
          <p:cNvSpPr txBox="1"/>
          <p:nvPr/>
        </p:nvSpPr>
        <p:spPr>
          <a:xfrm>
            <a:off x="497149" y="3746791"/>
            <a:ext cx="66815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2. Ionty Ar</a:t>
            </a:r>
            <a:r>
              <a:rPr lang="cs-CZ" baseline="30000" dirty="0"/>
              <a:t>+</a:t>
            </a:r>
            <a:r>
              <a:rPr lang="cs-CZ" dirty="0"/>
              <a:t> v</a:t>
            </a:r>
            <a:r>
              <a:rPr lang="en-GB" dirty="0"/>
              <a:t> </a:t>
            </a:r>
            <a:r>
              <a:rPr lang="en-GB" dirty="0" err="1"/>
              <a:t>aparatu</a:t>
            </a:r>
            <a:r>
              <a:rPr lang="cs-CZ" dirty="0"/>
              <a:t>ř</a:t>
            </a:r>
            <a:r>
              <a:rPr lang="en-GB" dirty="0"/>
              <a:t>e se </a:t>
            </a:r>
            <a:r>
              <a:rPr lang="en-GB" dirty="0" err="1"/>
              <a:t>stacion</a:t>
            </a:r>
            <a:r>
              <a:rPr lang="cs-CZ" dirty="0" err="1"/>
              <a:t>ární</a:t>
            </a:r>
            <a:r>
              <a:rPr lang="cs-CZ" dirty="0"/>
              <a:t> dohasínající plazmou odcházejí směrem ke stěně vlivem </a:t>
            </a:r>
            <a:r>
              <a:rPr lang="cs-CZ" dirty="0" err="1"/>
              <a:t>ambipolární</a:t>
            </a:r>
            <a:r>
              <a:rPr lang="cs-CZ" dirty="0"/>
              <a:t> difúze (</a:t>
            </a:r>
            <a:r>
              <a:rPr lang="el-GR" dirty="0"/>
              <a:t>τ</a:t>
            </a:r>
            <a:r>
              <a:rPr lang="cs-CZ" dirty="0"/>
              <a:t> = 5000 </a:t>
            </a:r>
            <a:r>
              <a:rPr lang="el-GR" dirty="0"/>
              <a:t>μ</a:t>
            </a:r>
            <a:r>
              <a:rPr lang="cs-CZ" dirty="0"/>
              <a:t>s). Zároveň je v aparatuře přítomen H</a:t>
            </a:r>
            <a:r>
              <a:rPr lang="cs-CZ" baseline="-25000" dirty="0"/>
              <a:t>2</a:t>
            </a:r>
            <a:r>
              <a:rPr lang="cs-CZ" dirty="0"/>
              <a:t> o koncentraci 10</a:t>
            </a:r>
            <a:r>
              <a:rPr lang="cs-CZ" baseline="30000" dirty="0"/>
              <a:t>13 </a:t>
            </a:r>
            <a:r>
              <a:rPr lang="cs-CZ" dirty="0"/>
              <a:t>cm</a:t>
            </a:r>
            <a:r>
              <a:rPr lang="cs-CZ" baseline="30000" dirty="0"/>
              <a:t>-3</a:t>
            </a:r>
            <a:r>
              <a:rPr lang="cs-CZ" dirty="0"/>
              <a:t> který s argonovými ionty reaguje s rychlostní konstantou </a:t>
            </a:r>
            <a:r>
              <a:rPr lang="cs-CZ" i="1" dirty="0"/>
              <a:t>k</a:t>
            </a:r>
            <a:r>
              <a:rPr lang="cs-CZ" dirty="0"/>
              <a:t> = 8.6×10</a:t>
            </a:r>
            <a:r>
              <a:rPr lang="cs-CZ" baseline="30000" dirty="0"/>
              <a:t>-10</a:t>
            </a:r>
            <a:r>
              <a:rPr lang="cs-CZ" dirty="0"/>
              <a:t> cm</a:t>
            </a:r>
            <a:r>
              <a:rPr lang="cs-CZ" baseline="30000" dirty="0"/>
              <a:t>3</a:t>
            </a:r>
            <a:r>
              <a:rPr lang="cs-CZ" dirty="0"/>
              <a:t>s</a:t>
            </a:r>
            <a:r>
              <a:rPr lang="cs-CZ" baseline="30000" dirty="0"/>
              <a:t>-1</a:t>
            </a:r>
            <a:r>
              <a:rPr lang="cs-CZ" dirty="0"/>
              <a:t> Vypočtěte za jak dlouho klesne jejich koncentrace na polovinu</a:t>
            </a:r>
            <a:r>
              <a:rPr lang="en-GB" dirty="0"/>
              <a:t> </a:t>
            </a:r>
            <a:r>
              <a:rPr lang="en-GB" dirty="0" err="1"/>
              <a:t>pokud</a:t>
            </a:r>
            <a:r>
              <a:rPr lang="cs-CZ" dirty="0"/>
              <a:t> byla na počátku rovna 2×10</a:t>
            </a:r>
            <a:r>
              <a:rPr lang="cs-CZ" baseline="30000" dirty="0"/>
              <a:t>10</a:t>
            </a:r>
            <a:r>
              <a:rPr lang="cs-CZ" dirty="0"/>
              <a:t> cm</a:t>
            </a:r>
            <a:r>
              <a:rPr lang="cs-CZ" baseline="30000" dirty="0"/>
              <a:t>-3</a:t>
            </a:r>
            <a:r>
              <a:rPr lang="cs-CZ" dirty="0"/>
              <a:t>.  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7408DC-0F96-44E1-96FE-6E55AF4F59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8720" y="4745113"/>
            <a:ext cx="3379746" cy="68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573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734</Words>
  <Application>Microsoft Office PowerPoint</Application>
  <PresentationFormat>Widescreen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Elementární procesy a reakce v plazmatu: Cvičení I</vt:lpstr>
      <vt:lpstr>Literatura</vt:lpstr>
      <vt:lpstr>Základní vzorce</vt:lpstr>
      <vt:lpstr>Základní vzorce</vt:lpstr>
      <vt:lpstr>Ilustrace</vt:lpstr>
      <vt:lpstr>Příklady</vt:lpstr>
      <vt:lpstr>Příklady</vt:lpstr>
      <vt:lpstr>Příklady</vt:lpstr>
      <vt:lpstr>Příklady</vt:lpstr>
      <vt:lpstr>Příklady</vt:lpstr>
      <vt:lpstr>Příklady</vt:lpstr>
      <vt:lpstr>Příklady</vt:lpstr>
      <vt:lpstr>Příklady</vt:lpstr>
      <vt:lpstr>Příklady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Pokročilá fyzika plazmatu: cvičení I</dc:title>
  <dc:creator>Petr Dohnal</dc:creator>
  <cp:lastModifiedBy>Petr Dohnal</cp:lastModifiedBy>
  <cp:revision>20</cp:revision>
  <dcterms:created xsi:type="dcterms:W3CDTF">2021-03-16T06:35:50Z</dcterms:created>
  <dcterms:modified xsi:type="dcterms:W3CDTF">2021-03-17T21:42:57Z</dcterms:modified>
</cp:coreProperties>
</file>