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9FA7-6A5E-4495-BC82-4EFA14F6F0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D9526-2B56-45A6-957F-B25AFEC15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4F89B-F0B9-4DB3-BEF2-BAF04A5D0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5A0-9507-4C11-960F-4EE06FA459E5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1104D-586D-48A0-9333-F31B64989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0456A-4AAB-46CF-AF25-09BA8CC7D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C29-6BB7-4A7D-88BB-42851DDD8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18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BEB66-8080-412A-9239-1B44FFDDB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1BA880-0807-4539-878D-4EBC97467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1C134-9077-431F-90EA-232A5E6FB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5A0-9507-4C11-960F-4EE06FA459E5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86D6C-1A0A-44D6-B129-F824B8D3A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15614-3117-4166-9F5D-544E8E0E2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C29-6BB7-4A7D-88BB-42851DDD8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610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87ABBB-5082-423C-809F-9F5375E80F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5C330A-6894-4399-AB88-6AD97D00AA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C3D9C-3D75-4DC9-A04F-471E30F0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5A0-9507-4C11-960F-4EE06FA459E5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C866E-4219-4646-A6BC-358F4CAE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956A8-A45D-43AA-AA3E-AD418DE12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C29-6BB7-4A7D-88BB-42851DDD8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76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DE923-A037-40DE-BC13-9A0E6DC8D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1F7F0-43BB-4BAA-89AC-47369BF05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7658D-7C27-4B6F-8825-012E12C12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5A0-9507-4C11-960F-4EE06FA459E5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5657D-A8D7-4E8B-A146-6E6320B06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DF7A1-4B4F-4DE4-A106-3F96E308F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C29-6BB7-4A7D-88BB-42851DDD8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65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805F0-6243-4CCD-B647-F46869E3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08E3A-5E95-4398-9629-8AA5EB3C5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6690D-B697-41F4-B5F2-03A8F822D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5A0-9507-4C11-960F-4EE06FA459E5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49BAA-9C7E-4CC9-8868-FCAC30372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25B97-112B-42CA-8FFB-C671E1C2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C29-6BB7-4A7D-88BB-42851DDD8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38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A07DE-D8E0-4DCF-BDB2-94E8DF88F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CCD4F-05FC-4C67-872A-9042BD8543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692293-D28F-4EF7-8AFB-49E80BB16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723CE-4EEE-4D7C-B0F1-B63B359DB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5A0-9507-4C11-960F-4EE06FA459E5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51A1E-8E00-4D6D-BAE5-714115A4D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555A3-78EC-4227-BCAA-48DA106F4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C29-6BB7-4A7D-88BB-42851DDD8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28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B5D5C-DC6D-46C9-BB5C-EB2C679C2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02A29-3478-4140-BF25-54E52FC3A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754F5-C79C-4AD1-9DA0-E1213158B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1C7D32-881B-48D4-9960-3CCB107257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CFF265-9C15-4420-A5F3-E1529FCBA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8DBF84-1717-4C11-BB62-F0230B092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5A0-9507-4C11-960F-4EE06FA459E5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03CF68-F55F-439C-8C1F-799000D75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D502E1-04F3-4837-9228-44A90E525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C29-6BB7-4A7D-88BB-42851DDD8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81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0FFEB-50C9-4931-B847-3450677EF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5286B-3D1F-40CB-9367-F196D37F4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5A0-9507-4C11-960F-4EE06FA459E5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A001B-AAE6-49FE-9933-899ADDFA1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0EEE4B-177B-4399-B4BA-11E6785A1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C29-6BB7-4A7D-88BB-42851DDD8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77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993D2C-D9DA-4DB7-9FDE-2C37C4E76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5A0-9507-4C11-960F-4EE06FA459E5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75B63F-2938-469B-B18E-28F5490B2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90436-5821-433B-858B-0E2A781F7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C29-6BB7-4A7D-88BB-42851DDD8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11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DEEB9-FF29-4375-AD4A-814F9C41C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279D9-4CC2-47DE-91AE-492AE3EDD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DA081A-E0E8-475A-870D-48145348B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2615-A2C7-4CB8-AB28-08F2EE376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5A0-9507-4C11-960F-4EE06FA459E5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89201-4391-4536-A292-B81E1E8E5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7B890-AC77-438E-BFB2-75A6EEFA1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C29-6BB7-4A7D-88BB-42851DDD8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96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72487-458A-417A-8ADF-4455982C8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5C7DDD-5AD1-497E-821F-1E8724B981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48C3B-E667-4C48-BBE7-B9FE3CDFCE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51ECCD-6BBB-41DA-BE5E-B3BDD5FAB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265A0-9507-4C11-960F-4EE06FA459E5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97074-2B08-4002-B221-97DD1E56E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591D0-399A-42A4-9693-57A39D85E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7C29-6BB7-4A7D-88BB-42851DDD8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40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552CCC-52B7-4548-B36A-970CA0FF2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62A79-D882-4303-BDC4-03C02E36C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37B0E-A089-4BEC-A99A-0429B0CFA5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265A0-9507-4C11-960F-4EE06FA459E5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22FFF-4E32-4C56-B507-04C617878F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442D2-50D9-44E4-BADC-A06A2EC502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E7C29-6BB7-4A7D-88BB-42851DDD8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97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2FD9-AC12-41CA-9048-E5008C326F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Ambipol</a:t>
            </a:r>
            <a:r>
              <a:rPr lang="cs-CZ" dirty="0" err="1"/>
              <a:t>ární</a:t>
            </a:r>
            <a:r>
              <a:rPr lang="cs-CZ" dirty="0"/>
              <a:t> difuze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5C2CF-54F3-4392-91A8-6B0DA69B37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92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A6F1CD7-1CCA-4361-93E2-5B1FFA40A6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780" y="461684"/>
            <a:ext cx="7239000" cy="54197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726ED67-1947-4FEC-9573-4283E69578B6}"/>
                  </a:ext>
                </a:extLst>
              </p:cNvPr>
              <p:cNvSpPr txBox="1"/>
              <p:nvPr/>
            </p:nvSpPr>
            <p:spPr>
              <a:xfrm>
                <a:off x="3133817" y="5671246"/>
                <a:ext cx="5214120" cy="7250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2.405</m:t>
                                      </m:r>
                                    </m:num>
                                    <m:den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726ED67-1947-4FEC-9573-4283E6957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817" y="5671246"/>
                <a:ext cx="5214120" cy="7250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2866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BFF111C-425F-4BF8-A964-EC8AD99B2478}"/>
              </a:ext>
            </a:extLst>
          </p:cNvPr>
          <p:cNvSpPr txBox="1"/>
          <p:nvPr/>
        </p:nvSpPr>
        <p:spPr>
          <a:xfrm>
            <a:off x="301841" y="1571348"/>
            <a:ext cx="579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 velmi dlouhou proudovou trubici, pokud </a:t>
            </a:r>
            <a:r>
              <a:rPr lang="cs-CZ" i="1" dirty="0"/>
              <a:t>T</a:t>
            </a:r>
            <a:r>
              <a:rPr lang="cs-CZ" dirty="0"/>
              <a:t> = </a:t>
            </a:r>
            <a:r>
              <a:rPr lang="cs-CZ" i="1" dirty="0"/>
              <a:t>T</a:t>
            </a:r>
            <a:r>
              <a:rPr lang="cs-CZ" baseline="-25000" dirty="0"/>
              <a:t>e</a:t>
            </a:r>
            <a:r>
              <a:rPr lang="cs-CZ" dirty="0"/>
              <a:t> = </a:t>
            </a:r>
            <a:r>
              <a:rPr lang="cs-CZ" i="1" dirty="0"/>
              <a:t>T</a:t>
            </a:r>
            <a:r>
              <a:rPr lang="cs-CZ" baseline="-25000" dirty="0"/>
              <a:t>i</a:t>
            </a:r>
            <a:endParaRPr lang="en-GB" baseline="-25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DD7ECF2-7071-45FD-8BA7-4697E49BF5BE}"/>
                  </a:ext>
                </a:extLst>
              </p:cNvPr>
              <p:cNvSpPr txBox="1"/>
              <p:nvPr/>
            </p:nvSpPr>
            <p:spPr>
              <a:xfrm>
                <a:off x="1074197" y="619852"/>
                <a:ext cx="5214120" cy="7250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2.405</m:t>
                                      </m:r>
                                    </m:num>
                                    <m:den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DD7ECF2-7071-45FD-8BA7-4697E49BF5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197" y="619852"/>
                <a:ext cx="5214120" cy="7250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72FD55F-D568-4DF3-9817-EF1587C6D136}"/>
                  </a:ext>
                </a:extLst>
              </p:cNvPr>
              <p:cNvSpPr txBox="1"/>
              <p:nvPr/>
            </p:nvSpPr>
            <p:spPr>
              <a:xfrm>
                <a:off x="881880" y="2167106"/>
                <a:ext cx="3004349" cy="6770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2.405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He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72FD55F-D568-4DF3-9817-EF1587C6D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880" y="2167106"/>
                <a:ext cx="3004349" cy="6770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E8CFEAD8-C437-4C02-9537-5AB79A6E5556}"/>
              </a:ext>
            </a:extLst>
          </p:cNvPr>
          <p:cNvSpPr txBox="1"/>
          <p:nvPr/>
        </p:nvSpPr>
        <p:spPr>
          <a:xfrm>
            <a:off x="26636" y="2902998"/>
            <a:ext cx="819408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[He] je v cm</a:t>
            </a:r>
            <a:r>
              <a:rPr lang="en-GB" baseline="30000" dirty="0"/>
              <a:t>-3</a:t>
            </a:r>
            <a:r>
              <a:rPr lang="en-GB" dirty="0"/>
              <a:t>, </a:t>
            </a:r>
            <a:r>
              <a:rPr lang="en-GB" i="1" dirty="0"/>
              <a:t>T</a:t>
            </a:r>
            <a:r>
              <a:rPr lang="en-GB" dirty="0"/>
              <a:t> v </a:t>
            </a:r>
            <a:r>
              <a:rPr lang="en-GB" dirty="0" err="1"/>
              <a:t>Kelvinech</a:t>
            </a:r>
            <a:r>
              <a:rPr lang="en-GB" dirty="0"/>
              <a:t>, </a:t>
            </a:r>
            <a:r>
              <a:rPr lang="en-GB" i="1" dirty="0"/>
              <a:t>r</a:t>
            </a:r>
            <a:r>
              <a:rPr lang="en-GB" dirty="0"/>
              <a:t> v cm a </a:t>
            </a:r>
            <a:r>
              <a:rPr lang="el-GR" i="1" dirty="0"/>
              <a:t>μ</a:t>
            </a:r>
            <a:r>
              <a:rPr lang="en-GB" baseline="-25000" dirty="0"/>
              <a:t>0</a:t>
            </a:r>
            <a:r>
              <a:rPr lang="en-GB" dirty="0"/>
              <a:t> v cm</a:t>
            </a:r>
            <a:r>
              <a:rPr lang="en-GB" baseline="30000" dirty="0"/>
              <a:t>2</a:t>
            </a:r>
            <a:r>
              <a:rPr lang="en-GB" dirty="0"/>
              <a:t>V</a:t>
            </a:r>
            <a:r>
              <a:rPr lang="en-GB" baseline="30000" dirty="0"/>
              <a:t>-1</a:t>
            </a:r>
            <a:r>
              <a:rPr lang="en-GB" dirty="0"/>
              <a:t>s</a:t>
            </a:r>
            <a:r>
              <a:rPr lang="en-GB" baseline="30000" dirty="0"/>
              <a:t>-1</a:t>
            </a:r>
            <a:endParaRPr lang="cs-CZ" baseline="30000" dirty="0"/>
          </a:p>
          <a:p>
            <a:pPr marL="342900" indent="-342900">
              <a:buAutoNum type="arabicParenR"/>
            </a:pPr>
            <a:endParaRPr lang="cs-CZ" dirty="0"/>
          </a:p>
          <a:p>
            <a:pPr marL="342900" indent="-342900">
              <a:buAutoNum type="arabicParenR"/>
            </a:pPr>
            <a:r>
              <a:rPr lang="cs-CZ" dirty="0"/>
              <a:t>Nalezněte C</a:t>
            </a:r>
            <a:endParaRPr lang="en-GB" dirty="0"/>
          </a:p>
          <a:p>
            <a:pPr marL="342900" indent="-342900">
              <a:buAutoNum type="arabicParenR"/>
            </a:pPr>
            <a:r>
              <a:rPr lang="en-GB" dirty="0" err="1"/>
              <a:t>Nalezn</a:t>
            </a:r>
            <a:r>
              <a:rPr lang="cs-CZ" dirty="0" err="1"/>
              <a:t>ěte</a:t>
            </a:r>
            <a:r>
              <a:rPr lang="cs-CZ" dirty="0"/>
              <a:t> </a:t>
            </a:r>
            <a:r>
              <a:rPr lang="cs-CZ" dirty="0" err="1"/>
              <a:t>τ</a:t>
            </a:r>
            <a:r>
              <a:rPr lang="cs-CZ" baseline="-25000" dirty="0" err="1"/>
              <a:t>D</a:t>
            </a:r>
            <a:r>
              <a:rPr lang="cs-CZ" dirty="0"/>
              <a:t> pro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r = 0.025 m, </a:t>
            </a:r>
            <a:r>
              <a:rPr lang="cs-CZ" i="1" dirty="0"/>
              <a:t>l</a:t>
            </a:r>
            <a:r>
              <a:rPr lang="cs-CZ" dirty="0"/>
              <a:t> = 0.6 m, </a:t>
            </a:r>
            <a:r>
              <a:rPr lang="cs-CZ" i="1" dirty="0"/>
              <a:t>P</a:t>
            </a:r>
            <a:r>
              <a:rPr lang="cs-CZ" dirty="0"/>
              <a:t> = 300 Pa, </a:t>
            </a:r>
            <a:r>
              <a:rPr lang="cs-CZ" i="1" dirty="0"/>
              <a:t>T</a:t>
            </a:r>
            <a:r>
              <a:rPr lang="cs-CZ" dirty="0"/>
              <a:t> = 77 K, </a:t>
            </a:r>
            <a:r>
              <a:rPr lang="el-GR" i="1" dirty="0"/>
              <a:t>μ</a:t>
            </a:r>
            <a:r>
              <a:rPr lang="cs-CZ" baseline="-25000" dirty="0"/>
              <a:t>0</a:t>
            </a:r>
            <a:r>
              <a:rPr lang="cs-CZ" dirty="0"/>
              <a:t> = 18.9</a:t>
            </a:r>
            <a:r>
              <a:rPr lang="en-GB" dirty="0"/>
              <a:t> cm</a:t>
            </a:r>
            <a:r>
              <a:rPr lang="en-GB" baseline="30000" dirty="0"/>
              <a:t>2</a:t>
            </a:r>
            <a:r>
              <a:rPr lang="en-GB" dirty="0"/>
              <a:t>V</a:t>
            </a:r>
            <a:r>
              <a:rPr lang="en-GB" baseline="30000" dirty="0"/>
              <a:t>-1</a:t>
            </a:r>
            <a:r>
              <a:rPr lang="en-GB" dirty="0"/>
              <a:t>s</a:t>
            </a:r>
            <a:r>
              <a:rPr lang="en-GB" baseline="30000" dirty="0"/>
              <a:t>-1</a:t>
            </a:r>
            <a:r>
              <a:rPr lang="en-GB" dirty="0"/>
              <a:t> (</a:t>
            </a:r>
            <a:r>
              <a:rPr lang="en-GB" dirty="0" err="1"/>
              <a:t>Ar</a:t>
            </a:r>
            <a:r>
              <a:rPr lang="en-GB" baseline="30000" dirty="0"/>
              <a:t>+</a:t>
            </a:r>
            <a:r>
              <a:rPr lang="en-GB" dirty="0"/>
              <a:t> v He)</a:t>
            </a:r>
            <a:endParaRPr lang="cs-CZ" dirty="0"/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r = 0.025 m, </a:t>
            </a:r>
            <a:r>
              <a:rPr lang="cs-CZ" i="1" dirty="0"/>
              <a:t>l</a:t>
            </a:r>
            <a:r>
              <a:rPr lang="cs-CZ" dirty="0"/>
              <a:t> = 0.6 m, </a:t>
            </a:r>
            <a:r>
              <a:rPr lang="cs-CZ" i="1" dirty="0"/>
              <a:t>P</a:t>
            </a:r>
            <a:r>
              <a:rPr lang="cs-CZ" dirty="0"/>
              <a:t> = 300 Pa, </a:t>
            </a:r>
            <a:r>
              <a:rPr lang="cs-CZ" i="1" dirty="0"/>
              <a:t>T</a:t>
            </a:r>
            <a:r>
              <a:rPr lang="cs-CZ" dirty="0"/>
              <a:t> = 77 K, </a:t>
            </a:r>
            <a:r>
              <a:rPr lang="el-GR" i="1" dirty="0"/>
              <a:t>μ</a:t>
            </a:r>
            <a:r>
              <a:rPr lang="cs-CZ" baseline="-25000" dirty="0"/>
              <a:t>0</a:t>
            </a:r>
            <a:r>
              <a:rPr lang="cs-CZ" dirty="0"/>
              <a:t> = 31.0</a:t>
            </a:r>
            <a:r>
              <a:rPr lang="en-GB" dirty="0"/>
              <a:t> cm</a:t>
            </a:r>
            <a:r>
              <a:rPr lang="en-GB" baseline="30000" dirty="0"/>
              <a:t>2</a:t>
            </a:r>
            <a:r>
              <a:rPr lang="en-GB" dirty="0"/>
              <a:t>V</a:t>
            </a:r>
            <a:r>
              <a:rPr lang="en-GB" baseline="30000" dirty="0"/>
              <a:t>-1</a:t>
            </a:r>
            <a:r>
              <a:rPr lang="en-GB" dirty="0"/>
              <a:t>s</a:t>
            </a:r>
            <a:r>
              <a:rPr lang="en-GB" baseline="30000" dirty="0"/>
              <a:t>-1</a:t>
            </a:r>
            <a:r>
              <a:rPr lang="en-GB" dirty="0"/>
              <a:t> (</a:t>
            </a:r>
            <a:r>
              <a:rPr lang="cs-CZ" dirty="0"/>
              <a:t>H</a:t>
            </a:r>
            <a:r>
              <a:rPr lang="cs-CZ" baseline="-25000" dirty="0"/>
              <a:t>3</a:t>
            </a:r>
            <a:r>
              <a:rPr lang="en-GB" baseline="30000" dirty="0"/>
              <a:t>+</a:t>
            </a:r>
            <a:r>
              <a:rPr lang="en-GB" dirty="0"/>
              <a:t> v He)</a:t>
            </a:r>
            <a:endParaRPr lang="cs-CZ" dirty="0"/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r = 0.006 m, </a:t>
            </a:r>
            <a:r>
              <a:rPr lang="cs-CZ" i="1" dirty="0"/>
              <a:t>l</a:t>
            </a:r>
            <a:r>
              <a:rPr lang="cs-CZ" dirty="0"/>
              <a:t> = 0.6 m, </a:t>
            </a:r>
            <a:r>
              <a:rPr lang="cs-CZ" i="1" dirty="0"/>
              <a:t>P</a:t>
            </a:r>
            <a:r>
              <a:rPr lang="cs-CZ" dirty="0"/>
              <a:t> = 300 Pa, </a:t>
            </a:r>
            <a:r>
              <a:rPr lang="cs-CZ" i="1" dirty="0"/>
              <a:t>T</a:t>
            </a:r>
            <a:r>
              <a:rPr lang="cs-CZ" dirty="0"/>
              <a:t> = 77 K, </a:t>
            </a:r>
            <a:r>
              <a:rPr lang="el-GR" i="1" dirty="0"/>
              <a:t>μ</a:t>
            </a:r>
            <a:r>
              <a:rPr lang="cs-CZ" baseline="-25000" dirty="0"/>
              <a:t>0</a:t>
            </a:r>
            <a:r>
              <a:rPr lang="cs-CZ" dirty="0"/>
              <a:t> = 18.9</a:t>
            </a:r>
            <a:r>
              <a:rPr lang="en-GB" dirty="0"/>
              <a:t> cm</a:t>
            </a:r>
            <a:r>
              <a:rPr lang="en-GB" baseline="30000" dirty="0"/>
              <a:t>2</a:t>
            </a:r>
            <a:r>
              <a:rPr lang="en-GB" dirty="0"/>
              <a:t>V</a:t>
            </a:r>
            <a:r>
              <a:rPr lang="en-GB" baseline="30000" dirty="0"/>
              <a:t>-1</a:t>
            </a:r>
            <a:r>
              <a:rPr lang="en-GB" dirty="0"/>
              <a:t>s</a:t>
            </a:r>
            <a:r>
              <a:rPr lang="en-GB" baseline="30000" dirty="0"/>
              <a:t>-1</a:t>
            </a:r>
            <a:r>
              <a:rPr lang="en-GB" dirty="0"/>
              <a:t> (</a:t>
            </a:r>
            <a:r>
              <a:rPr lang="en-GB" dirty="0" err="1"/>
              <a:t>Ar</a:t>
            </a:r>
            <a:r>
              <a:rPr lang="en-GB" baseline="30000" dirty="0"/>
              <a:t>+</a:t>
            </a:r>
            <a:r>
              <a:rPr lang="en-GB" dirty="0"/>
              <a:t> v He)</a:t>
            </a:r>
            <a:endParaRPr lang="cs-CZ" baseline="-25000" dirty="0"/>
          </a:p>
          <a:p>
            <a:pPr marL="342900" indent="-342900">
              <a:buFont typeface="+mj-lt"/>
              <a:buAutoNum type="arabicParenR"/>
            </a:pPr>
            <a:r>
              <a:rPr lang="cs-CZ" dirty="0"/>
              <a:t>Navrhněte experiment (jakou vyrobit proudovou trubici), aby bylo možné studovat rekombinaci iontů H</a:t>
            </a:r>
            <a:r>
              <a:rPr lang="cs-CZ" baseline="-25000" dirty="0"/>
              <a:t>3</a:t>
            </a:r>
            <a:r>
              <a:rPr lang="cs-CZ" baseline="30000" dirty="0"/>
              <a:t>+</a:t>
            </a:r>
            <a:r>
              <a:rPr lang="cs-CZ" dirty="0"/>
              <a:t> v heliovém </a:t>
            </a:r>
            <a:r>
              <a:rPr lang="cs-CZ" dirty="0" err="1"/>
              <a:t>pozaďovém</a:t>
            </a:r>
            <a:r>
              <a:rPr lang="cs-CZ" dirty="0"/>
              <a:t> plynu na časových škálách do 1 </a:t>
            </a:r>
            <a:r>
              <a:rPr lang="cs-CZ" dirty="0" err="1"/>
              <a:t>ms</a:t>
            </a:r>
            <a:r>
              <a:rPr lang="cs-CZ" dirty="0"/>
              <a:t> při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300 K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30 K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Jaký nejmenší poloměr se dá použít, aby se dalo měřit na obou teplotách?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DABB794-2CC8-44F1-AA21-64568989E9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4872" y="387867"/>
            <a:ext cx="3940935" cy="538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0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AD200-16CE-4FF4-A0C7-9A64251AD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Ambipolární</a:t>
            </a:r>
            <a:r>
              <a:rPr lang="cs-CZ" dirty="0"/>
              <a:t> difuze jako indikátor teploty elektronů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95FCC5-C76D-4ADE-A54C-5E9FEFAC2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968" y="1779207"/>
            <a:ext cx="4224270" cy="471366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8BBA6F9-AD46-41CA-ACB2-E60084A53E6B}"/>
                  </a:ext>
                </a:extLst>
              </p:cNvPr>
              <p:cNvSpPr txBox="1"/>
              <p:nvPr/>
            </p:nvSpPr>
            <p:spPr>
              <a:xfrm>
                <a:off x="5637320" y="2413141"/>
                <a:ext cx="5214120" cy="7250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2.405</m:t>
                                      </m:r>
                                    </m:num>
                                    <m:den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8BBA6F9-AD46-41CA-ACB2-E60084A53E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320" y="2413141"/>
                <a:ext cx="5214120" cy="7250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38571547-D42C-47C8-9AFE-0808C454EADD}"/>
              </a:ext>
            </a:extLst>
          </p:cNvPr>
          <p:cNvSpPr txBox="1"/>
          <p:nvPr/>
        </p:nvSpPr>
        <p:spPr>
          <a:xfrm>
            <a:off x="5278504" y="3766709"/>
            <a:ext cx="591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 kolik musí být na 77 K </a:t>
            </a:r>
            <a:r>
              <a:rPr lang="cs-CZ" i="1" dirty="0"/>
              <a:t>T</a:t>
            </a:r>
            <a:r>
              <a:rPr lang="cs-CZ" baseline="-25000" dirty="0"/>
              <a:t>e</a:t>
            </a:r>
            <a:r>
              <a:rPr lang="cs-CZ" dirty="0"/>
              <a:t> větší než </a:t>
            </a:r>
            <a:r>
              <a:rPr lang="cs-CZ" i="1" dirty="0"/>
              <a:t>T</a:t>
            </a:r>
            <a:r>
              <a:rPr lang="cs-CZ" baseline="-25000" dirty="0"/>
              <a:t>i</a:t>
            </a:r>
            <a:r>
              <a:rPr lang="cs-CZ" dirty="0"/>
              <a:t>, aby bylo </a:t>
            </a:r>
            <a:r>
              <a:rPr lang="el-GR" dirty="0"/>
              <a:t>τ</a:t>
            </a:r>
            <a:r>
              <a:rPr lang="cs-CZ" baseline="-25000" dirty="0"/>
              <a:t>D</a:t>
            </a:r>
            <a:r>
              <a:rPr lang="cs-CZ" dirty="0"/>
              <a:t> poloviční?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301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234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Ambipolární difuze</vt:lpstr>
      <vt:lpstr>PowerPoint Presentation</vt:lpstr>
      <vt:lpstr>PowerPoint Presentation</vt:lpstr>
      <vt:lpstr>Ambipolární difuze jako indikátor teploty elektronů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Ambipolární difuze</dc:title>
  <dc:creator>Petr Dohnal</dc:creator>
  <cp:lastModifiedBy>Petr Dohnal</cp:lastModifiedBy>
  <cp:revision>7</cp:revision>
  <dcterms:created xsi:type="dcterms:W3CDTF">2021-04-21T19:52:20Z</dcterms:created>
  <dcterms:modified xsi:type="dcterms:W3CDTF">2021-04-22T07:23:18Z</dcterms:modified>
</cp:coreProperties>
</file>