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A33DC1AF-7687-4923-A2F4-3855BDCCB605}">
          <p14:sldIdLst>
            <p14:sldId id="256"/>
            <p14:sldId id="257"/>
            <p14:sldId id="259"/>
            <p14:sldId id="260"/>
            <p14:sldId id="261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74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9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8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111E-C84D-4B92-8951-D616DAF64BCE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1A1E-0A5B-42C7-A92F-405C6BD431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533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111E-C84D-4B92-8951-D616DAF64BCE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1A1E-0A5B-42C7-A92F-405C6BD431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304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111E-C84D-4B92-8951-D616DAF64BCE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1A1E-0A5B-42C7-A92F-405C6BD431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049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111E-C84D-4B92-8951-D616DAF64BCE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1A1E-0A5B-42C7-A92F-405C6BD431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660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111E-C84D-4B92-8951-D616DAF64BCE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1A1E-0A5B-42C7-A92F-405C6BD431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90552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111E-C84D-4B92-8951-D616DAF64BCE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1A1E-0A5B-42C7-A92F-405C6BD431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1730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111E-C84D-4B92-8951-D616DAF64BCE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1A1E-0A5B-42C7-A92F-405C6BD431E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82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111E-C84D-4B92-8951-D616DAF64BCE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1A1E-0A5B-42C7-A92F-405C6BD431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692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111E-C84D-4B92-8951-D616DAF64BCE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1A1E-0A5B-42C7-A92F-405C6BD431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526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F111E-C84D-4B92-8951-D616DAF64BCE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1A1E-0A5B-42C7-A92F-405C6BD431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5945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3D1F111E-C84D-4B92-8951-D616DAF64BCE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1A1E-0A5B-42C7-A92F-405C6BD431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47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3D1F111E-C84D-4B92-8951-D616DAF64BCE}" type="datetimeFigureOut">
              <a:rPr lang="cs-CZ" smtClean="0"/>
              <a:t>26.04.2023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E5B81A1E-0A5B-42C7-A92F-405C6BD431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448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5D7664-61D8-351D-9654-DA4156411D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Nespisovné výrazy v prózách Petry Dvořákové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104E174-A5BF-2DBC-7A01-7D3C2708B9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Lenka Hlavatá</a:t>
            </a:r>
          </a:p>
        </p:txBody>
      </p:sp>
    </p:spTree>
    <p:extLst>
      <p:ext uri="{BB962C8B-B14F-4D97-AF65-F5344CB8AC3E}">
        <p14:creationId xmlns:p14="http://schemas.microsoft.com/office/powerpoint/2010/main" val="4081592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075591-2DB5-1901-B995-8E5D3FF3B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Obsah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9677A9-B48D-890D-9119-B36769B04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Životopis autorky</a:t>
            </a:r>
          </a:p>
          <a:p>
            <a:r>
              <a:rPr lang="cs-CZ" dirty="0"/>
              <a:t>Charakteristika čtyř próz Petry Dvořákové (Dědina, Vrány, Chirurg, Zahrada)</a:t>
            </a:r>
          </a:p>
          <a:p>
            <a:r>
              <a:rPr lang="cs-CZ" dirty="0"/>
              <a:t>Ohlasy a kritiky próz</a:t>
            </a:r>
          </a:p>
          <a:p>
            <a:r>
              <a:rPr lang="cs-CZ" dirty="0"/>
              <a:t>Jazyková analýza próz dle jazykových rovin: hlásková, morfologická, syntaktická a lexikální</a:t>
            </a:r>
          </a:p>
          <a:p>
            <a:r>
              <a:rPr lang="cs-CZ" dirty="0"/>
              <a:t>Analýza nespisovných jazykových prostředků</a:t>
            </a:r>
            <a:br>
              <a:rPr lang="cs-CZ" dirty="0"/>
            </a:br>
            <a:r>
              <a:rPr lang="cs-CZ" dirty="0"/>
              <a:t>	</a:t>
            </a:r>
            <a:r>
              <a:rPr lang="cs-CZ" sz="1400" dirty="0">
                <a:effectLst/>
                <a:ea typeface="Calibri" panose="020F0502020204030204" pitchFamily="34" charset="0"/>
              </a:rPr>
              <a:t>Není snadné zařadit jistý jazykový jev do konkrétní roviny, neboť někdy může docházet k určitému prolínání (rovina hlásková a morfologická; </a:t>
            </a:r>
            <a:r>
              <a:rPr lang="cs-CZ" sz="1400" i="1" dirty="0">
                <a:effectLst/>
                <a:ea typeface="Calibri" panose="020F0502020204030204" pitchFamily="34" charset="0"/>
              </a:rPr>
              <a:t>malý/</a:t>
            </a:r>
            <a:r>
              <a:rPr lang="cs-CZ" sz="1400" i="1" dirty="0" err="1">
                <a:effectLst/>
                <a:ea typeface="Calibri" panose="020F0502020204030204" pitchFamily="34" charset="0"/>
              </a:rPr>
              <a:t>malej</a:t>
            </a:r>
            <a:r>
              <a:rPr lang="cs-CZ" sz="1400" i="1" dirty="0">
                <a:effectLst/>
                <a:ea typeface="Calibri" panose="020F0502020204030204" pitchFamily="34" charset="0"/>
              </a:rPr>
              <a:t>, </a:t>
            </a:r>
            <a:r>
              <a:rPr lang="cs-CZ" sz="1400" i="1" dirty="0" err="1">
                <a:effectLst/>
                <a:ea typeface="Calibri" panose="020F0502020204030204" pitchFamily="34" charset="0"/>
              </a:rPr>
              <a:t>přikejvne</a:t>
            </a:r>
            <a:r>
              <a:rPr lang="cs-CZ" sz="1400" i="1" dirty="0">
                <a:effectLst/>
                <a:ea typeface="Calibri" panose="020F0502020204030204" pitchFamily="34" charset="0"/>
              </a:rPr>
              <a:t>/přikývne</a:t>
            </a:r>
            <a:r>
              <a:rPr lang="cs-CZ" sz="1400" dirty="0">
                <a:effectLst/>
                <a:ea typeface="Calibri" panose="020F0502020204030204" pitchFamily="34" charset="0"/>
              </a:rPr>
              <a:t>) </a:t>
            </a:r>
            <a:endParaRPr lang="cs-CZ" sz="14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4899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72F8F7-1993-6F00-D20E-C0584D0DD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dirty="0"/>
              <a:t>Analýza povídek dědiny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2CFE81-3BB8-AD72-EF43-5413BC4D0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Ke každému jevu je uvedeno pouze několik příkladů + počet výskytů jevu v určitém úseku - </a:t>
            </a:r>
          </a:p>
          <a:p>
            <a:r>
              <a:rPr lang="cs-CZ" dirty="0"/>
              <a:t>Dědina = jádro DP </a:t>
            </a:r>
          </a:p>
          <a:p>
            <a:r>
              <a:rPr lang="cs-CZ" dirty="0"/>
              <a:t>Problematika nářečí a </a:t>
            </a:r>
            <a:r>
              <a:rPr lang="cs-CZ" dirty="0" err="1"/>
              <a:t>obecněčeských</a:t>
            </a:r>
            <a:r>
              <a:rPr lang="cs-CZ" dirty="0"/>
              <a:t> výrazů 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6924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56F8E1-7C41-9604-3B03-03C3DD081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9432" y="555171"/>
            <a:ext cx="7729728" cy="701136"/>
          </a:xfrm>
        </p:spPr>
        <p:txBody>
          <a:bodyPr>
            <a:normAutofit fontScale="90000"/>
          </a:bodyPr>
          <a:lstStyle/>
          <a:p>
            <a:b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Ta naše Petruška, nevím, co </a:t>
            </a:r>
            <a:br>
              <a:rPr lang="cs-CZ" sz="2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 ní bude</a:t>
            </a:r>
            <a:b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A216FA-92D4-0744-5DEF-736CDE2C2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9432" y="1463040"/>
            <a:ext cx="7729728" cy="5490653"/>
          </a:xfrm>
        </p:spPr>
        <p:txBody>
          <a:bodyPr/>
          <a:lstStyle/>
          <a:p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Autorka ojediněle užívá v instrumentálu substantiva s původně duálovým zakončením </a:t>
            </a:r>
            <a:r>
              <a:rPr lang="cs-CZ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cs-CZ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</a:t>
            </a:r>
            <a:r>
              <a:rPr lang="cs-CZ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dokladama</a:t>
            </a:r>
            <a:r>
              <a:rPr lang="cs-CZ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s. 13; </a:t>
            </a:r>
            <a:r>
              <a:rPr lang="cs-CZ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zubama</a:t>
            </a:r>
            <a:r>
              <a:rPr lang="cs-CZ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kůlnama</a:t>
            </a:r>
            <a:r>
              <a:rPr lang="cs-CZ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s. 16)</a:t>
            </a:r>
            <a:endParaRPr lang="cs-CZ" dirty="0"/>
          </a:p>
          <a:p>
            <a:r>
              <a:rPr lang="cs-CZ" dirty="0"/>
              <a:t>V textu se pouze dvakrát objevuje </a:t>
            </a:r>
            <a:r>
              <a:rPr lang="cs-CZ" b="1" dirty="0"/>
              <a:t>speciální (středo)moravská varianta koncovky</a:t>
            </a:r>
            <a:r>
              <a:rPr lang="cs-CZ" dirty="0"/>
              <a:t> </a:t>
            </a:r>
            <a:r>
              <a:rPr lang="cs-CZ" b="1" i="1" dirty="0"/>
              <a:t>-</a:t>
            </a:r>
            <a:r>
              <a:rPr lang="cs-CZ" b="1" i="1" dirty="0" err="1"/>
              <a:t>ajou</a:t>
            </a:r>
            <a:r>
              <a:rPr lang="cs-CZ" b="1" i="1" dirty="0"/>
              <a:t>/-</a:t>
            </a:r>
            <a:r>
              <a:rPr lang="cs-CZ" b="1" i="1" dirty="0" err="1"/>
              <a:t>ijou</a:t>
            </a:r>
            <a:r>
              <a:rPr lang="cs-CZ" b="1" i="1" dirty="0"/>
              <a:t> </a:t>
            </a:r>
            <a:r>
              <a:rPr lang="cs-CZ" dirty="0"/>
              <a:t>ve 3. osobě plurálu prézentu (</a:t>
            </a:r>
            <a:r>
              <a:rPr lang="cs-CZ" i="1" dirty="0" err="1"/>
              <a:t>strčijou</a:t>
            </a:r>
            <a:r>
              <a:rPr lang="cs-CZ" i="1" dirty="0"/>
              <a:t>, </a:t>
            </a:r>
            <a:r>
              <a:rPr lang="cs-CZ" i="1" dirty="0" err="1"/>
              <a:t>vařijou</a:t>
            </a:r>
            <a:r>
              <a:rPr lang="cs-CZ" i="1" dirty="0"/>
              <a:t>, s. 14)</a:t>
            </a:r>
          </a:p>
          <a:p>
            <a:r>
              <a:rPr lang="cs-CZ" dirty="0"/>
              <a:t>Jen jednou se vyskytuje stupňované adverbium se </a:t>
            </a:r>
            <a:r>
              <a:rPr lang="cs-CZ" b="1" dirty="0" err="1"/>
              <a:t>substandardním</a:t>
            </a:r>
            <a:r>
              <a:rPr lang="cs-CZ" b="1" dirty="0"/>
              <a:t> zakončením </a:t>
            </a:r>
            <a:r>
              <a:rPr lang="cs-CZ" b="1" i="1" dirty="0"/>
              <a:t>-</a:t>
            </a:r>
            <a:r>
              <a:rPr lang="cs-CZ" b="1" i="1" dirty="0" err="1"/>
              <a:t>ejc</a:t>
            </a:r>
            <a:r>
              <a:rPr lang="cs-CZ" b="1" i="1" dirty="0"/>
              <a:t> </a:t>
            </a:r>
            <a:r>
              <a:rPr lang="cs-CZ" dirty="0"/>
              <a:t>u komparativu </a:t>
            </a:r>
            <a:r>
              <a:rPr lang="cs-CZ" i="1" dirty="0" err="1"/>
              <a:t>pomalejc</a:t>
            </a:r>
            <a:r>
              <a:rPr lang="cs-CZ" i="1" dirty="0"/>
              <a:t>, s. 20</a:t>
            </a:r>
            <a:r>
              <a:rPr lang="cs-CZ" dirty="0"/>
              <a:t>. </a:t>
            </a:r>
          </a:p>
          <a:p>
            <a:r>
              <a:rPr lang="cs-CZ" dirty="0"/>
              <a:t>Celkem devětkrát se vyskytuje koncovka </a:t>
            </a:r>
            <a:r>
              <a:rPr lang="cs-CZ" b="1" i="1" dirty="0"/>
              <a:t>–</a:t>
            </a:r>
            <a:r>
              <a:rPr lang="cs-CZ" b="1" i="1" dirty="0" err="1"/>
              <a:t>uju</a:t>
            </a:r>
            <a:r>
              <a:rPr lang="cs-CZ" b="1" i="1" dirty="0"/>
              <a:t> </a:t>
            </a:r>
            <a:r>
              <a:rPr lang="cs-CZ" dirty="0"/>
              <a:t>u 3. třídy </a:t>
            </a:r>
            <a:r>
              <a:rPr lang="cs-CZ" dirty="0" err="1"/>
              <a:t>prézenta</a:t>
            </a:r>
            <a:r>
              <a:rPr lang="cs-CZ" dirty="0"/>
              <a:t> 1. osoby singuláru </a:t>
            </a:r>
            <a:r>
              <a:rPr lang="cs-CZ" i="1" dirty="0"/>
              <a:t>(handrkuju, s. 15; pokračuju, s. 26)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6585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56F8E1-7C41-9604-3B03-03C3DD081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1723" y="575078"/>
            <a:ext cx="7729728" cy="768692"/>
          </a:xfrm>
        </p:spPr>
        <p:txBody>
          <a:bodyPr>
            <a:normAutofit fontScale="90000"/>
          </a:bodyPr>
          <a:lstStyle/>
          <a:p>
            <a:b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Kdo to zas vyzvání v neděli dopoledne?</a:t>
            </a:r>
            <a:b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A216FA-92D4-0744-5DEF-736CDE2C2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1723" y="1507194"/>
            <a:ext cx="7729728" cy="5427043"/>
          </a:xfrm>
        </p:spPr>
        <p:txBody>
          <a:bodyPr>
            <a:normAutofit/>
          </a:bodyPr>
          <a:lstStyle/>
          <a:p>
            <a:r>
              <a:rPr lang="cs-CZ" dirty="0"/>
              <a:t>Pozorujeme </a:t>
            </a:r>
            <a:r>
              <a:rPr lang="cs-CZ" b="1" dirty="0"/>
              <a:t>nejméně výrazný sklon k </a:t>
            </a:r>
            <a:r>
              <a:rPr lang="cs-CZ" b="1" dirty="0" err="1"/>
              <a:t>substandardním</a:t>
            </a:r>
            <a:r>
              <a:rPr lang="cs-CZ" b="1" dirty="0"/>
              <a:t> variantám</a:t>
            </a:r>
            <a:endParaRPr lang="cs-CZ" dirty="0"/>
          </a:p>
          <a:p>
            <a:r>
              <a:rPr lang="cs-CZ" dirty="0"/>
              <a:t>Spisovné tvary se vyskytují společně s nespisovnými, ale jsou spíše v převaze </a:t>
            </a:r>
            <a:r>
              <a:rPr lang="cs-CZ" i="1" dirty="0"/>
              <a:t>(jsem se učil, s. 32; jsem nechal, s. 34)</a:t>
            </a:r>
          </a:p>
          <a:p>
            <a:pPr lvl="1"/>
            <a:r>
              <a:rPr lang="cs-CZ" i="1" dirty="0"/>
              <a:t> </a:t>
            </a:r>
            <a:r>
              <a:rPr lang="cs-CZ" dirty="0">
                <a:effectLst/>
                <a:ea typeface="Calibri" panose="020F0502020204030204" pitchFamily="34" charset="0"/>
              </a:rPr>
              <a:t>Často se objevuje aktivní préteritum (</a:t>
            </a:r>
            <a:r>
              <a:rPr lang="cs-CZ" i="1" dirty="0">
                <a:effectLst/>
                <a:ea typeface="Calibri" panose="020F0502020204030204" pitchFamily="34" charset="0"/>
              </a:rPr>
              <a:t>jsem se učil, s. 32; jsem nechal, s. 34; jsem přicházel, s. 40</a:t>
            </a:r>
            <a:r>
              <a:rPr lang="cs-CZ" dirty="0">
                <a:effectLst/>
                <a:ea typeface="Calibri" panose="020F0502020204030204" pitchFamily="34" charset="0"/>
              </a:rPr>
              <a:t>)</a:t>
            </a:r>
            <a:endParaRPr lang="cs-CZ" i="1" dirty="0"/>
          </a:p>
          <a:p>
            <a:r>
              <a:rPr lang="cs-CZ" dirty="0"/>
              <a:t>Ojediněle je užito původně duálové zakončení </a:t>
            </a:r>
            <a:r>
              <a:rPr lang="cs-CZ" i="1" dirty="0"/>
              <a:t>-</a:t>
            </a:r>
            <a:r>
              <a:rPr lang="cs-CZ" i="1" dirty="0" err="1"/>
              <a:t>ma</a:t>
            </a:r>
            <a:r>
              <a:rPr lang="cs-CZ" i="1" dirty="0"/>
              <a:t> </a:t>
            </a:r>
            <a:r>
              <a:rPr lang="cs-CZ" dirty="0"/>
              <a:t>v instrumentálu substantiv </a:t>
            </a:r>
            <a:r>
              <a:rPr lang="cs-CZ" i="1" dirty="0"/>
              <a:t>(prásknu </a:t>
            </a:r>
            <a:r>
              <a:rPr lang="cs-CZ" i="1" dirty="0" err="1"/>
              <a:t>dveřma</a:t>
            </a:r>
            <a:r>
              <a:rPr lang="cs-CZ" i="1" dirty="0"/>
              <a:t>, s. 34; </a:t>
            </a:r>
            <a:r>
              <a:rPr lang="cs-CZ" i="1" dirty="0" err="1"/>
              <a:t>věcma</a:t>
            </a:r>
            <a:r>
              <a:rPr lang="cs-CZ" i="1" dirty="0"/>
              <a:t>, s. 51). </a:t>
            </a:r>
            <a:r>
              <a:rPr lang="cs-CZ" dirty="0"/>
              <a:t>Ojedinělý je rovněž výskyt </a:t>
            </a:r>
            <a:r>
              <a:rPr lang="cs-CZ" dirty="0" err="1"/>
              <a:t>obecněčeských</a:t>
            </a:r>
            <a:r>
              <a:rPr lang="cs-CZ" dirty="0"/>
              <a:t> tvarů </a:t>
            </a:r>
            <a:r>
              <a:rPr lang="cs-CZ" b="1" i="1" dirty="0" err="1"/>
              <a:t>bysme</a:t>
            </a:r>
            <a:r>
              <a:rPr lang="cs-CZ" b="1" i="1" dirty="0"/>
              <a:t>/</a:t>
            </a:r>
            <a:r>
              <a:rPr lang="cs-CZ" b="1" i="1" dirty="0" err="1"/>
              <a:t>abysme</a:t>
            </a:r>
            <a:r>
              <a:rPr lang="cs-CZ" b="1" i="1" dirty="0"/>
              <a:t> </a:t>
            </a:r>
            <a:r>
              <a:rPr lang="cs-CZ" i="1" dirty="0"/>
              <a:t>(2 výskyty) – </a:t>
            </a:r>
            <a:r>
              <a:rPr lang="cs-CZ" b="1" i="1" dirty="0"/>
              <a:t>bychom/abychom </a:t>
            </a:r>
            <a:r>
              <a:rPr lang="cs-CZ" i="1" dirty="0"/>
              <a:t>se nevyskytuje</a:t>
            </a:r>
          </a:p>
          <a:p>
            <a:r>
              <a:rPr lang="cs-CZ" dirty="0"/>
              <a:t>U verb třetí třídy 3. osoby plurálu prézentu nalézáme výskyt hovorových tvarů s typicky </a:t>
            </a:r>
            <a:r>
              <a:rPr lang="cs-CZ" b="1" dirty="0"/>
              <a:t>moravskou variantou koncovky </a:t>
            </a:r>
            <a:r>
              <a:rPr lang="cs-CZ" b="1" i="1" dirty="0"/>
              <a:t>-</a:t>
            </a:r>
            <a:r>
              <a:rPr lang="cs-CZ" b="1" i="1" dirty="0" err="1"/>
              <a:t>ijou</a:t>
            </a:r>
            <a:r>
              <a:rPr lang="cs-CZ" b="1" i="1" dirty="0"/>
              <a:t> </a:t>
            </a:r>
            <a:r>
              <a:rPr lang="cs-CZ" i="1" dirty="0"/>
              <a:t>(</a:t>
            </a:r>
            <a:r>
              <a:rPr lang="cs-CZ" i="1" dirty="0" err="1"/>
              <a:t>žvanijou</a:t>
            </a:r>
            <a:r>
              <a:rPr lang="cs-CZ" i="1" dirty="0"/>
              <a:t>, s. 31; </a:t>
            </a:r>
            <a:r>
              <a:rPr lang="cs-CZ" i="1" dirty="0" err="1"/>
              <a:t>krájijou</a:t>
            </a:r>
            <a:r>
              <a:rPr lang="cs-CZ" i="1" dirty="0"/>
              <a:t>, s. 41)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5724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56F8E1-7C41-9604-3B03-03C3DD081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1723" y="575078"/>
            <a:ext cx="7729728" cy="768692"/>
          </a:xfrm>
        </p:spPr>
        <p:txBody>
          <a:bodyPr>
            <a:normAutofit fontScale="90000"/>
          </a:bodyPr>
          <a:lstStyle/>
          <a:p>
            <a:br>
              <a:rPr lang="cs-CZ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„Tak kdo dál?“ Popoženu lidi za pultem</a:t>
            </a:r>
            <a:br>
              <a:rPr lang="cs-CZ" sz="2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A216FA-92D4-0744-5DEF-736CDE2C2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1722" y="1526650"/>
            <a:ext cx="7729728" cy="5427043"/>
          </a:xfrm>
        </p:spPr>
        <p:txBody>
          <a:bodyPr>
            <a:normAutofit/>
          </a:bodyPr>
          <a:lstStyle/>
          <a:p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Slova v instrumentálu se zakončením na </a:t>
            </a:r>
            <a:r>
              <a:rPr lang="cs-CZ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cs-CZ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</a:t>
            </a:r>
            <a:r>
              <a:rPr lang="cs-CZ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jsou v povídce poměrně hojně zastoupena, celkem 119krát (</a:t>
            </a:r>
            <a:r>
              <a:rPr lang="cs-CZ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mezi </a:t>
            </a:r>
            <a:r>
              <a:rPr lang="cs-CZ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zmrzlinama</a:t>
            </a:r>
            <a:r>
              <a:rPr lang="cs-CZ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s. 76; krčí </a:t>
            </a:r>
            <a:r>
              <a:rPr lang="cs-CZ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ramenama</a:t>
            </a:r>
            <a:r>
              <a:rPr lang="cs-CZ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s. 189</a:t>
            </a:r>
            <a:r>
              <a:rPr lang="cs-CZ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Hojně (54krát) jsou rovněž zastoupeny tvary verb 3. třídy s hovorovou koncovkou </a:t>
            </a:r>
            <a:r>
              <a:rPr lang="cs-CZ" b="1" i="1" dirty="0">
                <a:ea typeface="Calibri" panose="020F0502020204030204" pitchFamily="34" charset="0"/>
                <a:cs typeface="Times New Roman" panose="02020603050405020304" pitchFamily="18" charset="0"/>
              </a:rPr>
              <a:t>-u 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1. os. 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sg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préz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i="1" dirty="0">
                <a:ea typeface="Calibri" panose="020F0502020204030204" pitchFamily="34" charset="0"/>
                <a:cs typeface="Times New Roman" panose="02020603050405020304" pitchFamily="18" charset="0"/>
              </a:rPr>
              <a:t>(pamatuju, s. 75; utěšuju, s. 87) 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a 3. os. 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pl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prézenta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– 24 výskytů </a:t>
            </a:r>
            <a:r>
              <a:rPr lang="cs-CZ" i="1" dirty="0"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zaplavujou</a:t>
            </a:r>
            <a:r>
              <a:rPr lang="cs-CZ" i="1" dirty="0">
                <a:ea typeface="Calibri" panose="020F0502020204030204" pitchFamily="34" charset="0"/>
                <a:cs typeface="Times New Roman" panose="02020603050405020304" pitchFamily="18" charset="0"/>
              </a:rPr>
              <a:t>, s. 15; </a:t>
            </a:r>
            <a:r>
              <a:rPr lang="cs-CZ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zabijou</a:t>
            </a:r>
            <a:r>
              <a:rPr lang="cs-CZ" i="1" dirty="0">
                <a:ea typeface="Calibri" panose="020F0502020204030204" pitchFamily="34" charset="0"/>
                <a:cs typeface="Times New Roman" panose="02020603050405020304" pitchFamily="18" charset="0"/>
              </a:rPr>
              <a:t> se, s. 87)</a:t>
            </a:r>
            <a:endParaRPr lang="cs-CZ" sz="18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b="1" i="1" dirty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346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56F8E1-7C41-9604-3B03-03C3DD081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1723" y="575078"/>
            <a:ext cx="7729728" cy="768692"/>
          </a:xfrm>
        </p:spPr>
        <p:txBody>
          <a:bodyPr>
            <a:normAutofit fontScale="90000"/>
          </a:bodyPr>
          <a:lstStyle/>
          <a:p>
            <a:br>
              <a:rPr lang="cs-CZ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sz="22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Poďčiči</a:t>
            </a:r>
            <a:r>
              <a:rPr lang="cs-CZ" sz="2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de seš? mám pro tebe </a:t>
            </a:r>
            <a:r>
              <a:rPr lang="cs-CZ" sz="22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kósek</a:t>
            </a:r>
            <a:r>
              <a:rPr lang="cs-CZ" sz="2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párku.“</a:t>
            </a:r>
            <a:br>
              <a:rPr lang="cs-CZ" sz="2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A216FA-92D4-0744-5DEF-736CDE2C2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1722" y="1526650"/>
            <a:ext cx="7729728" cy="5427043"/>
          </a:xfrm>
        </p:spPr>
        <p:txBody>
          <a:bodyPr>
            <a:normAutofit/>
          </a:bodyPr>
          <a:lstStyle/>
          <a:p>
            <a:r>
              <a:rPr lang="cs-CZ" dirty="0"/>
              <a:t>Výrazný výskyt adjektiv a </a:t>
            </a:r>
            <a:r>
              <a:rPr lang="cs-CZ" dirty="0" err="1"/>
              <a:t>pronomin</a:t>
            </a:r>
            <a:r>
              <a:rPr lang="cs-CZ" dirty="0"/>
              <a:t> (35) s koncovkou </a:t>
            </a:r>
            <a:r>
              <a:rPr lang="cs-CZ" b="1" i="1" dirty="0"/>
              <a:t>-ej </a:t>
            </a:r>
            <a:r>
              <a:rPr lang="cs-CZ" i="1" dirty="0"/>
              <a:t>(</a:t>
            </a:r>
            <a:r>
              <a:rPr lang="cs-CZ" i="1" dirty="0" err="1"/>
              <a:t>celej</a:t>
            </a:r>
            <a:r>
              <a:rPr lang="cs-CZ" i="1" dirty="0"/>
              <a:t>, s. 207; </a:t>
            </a:r>
            <a:r>
              <a:rPr lang="cs-CZ" i="1" dirty="0" err="1"/>
              <a:t>pěknej</a:t>
            </a:r>
            <a:r>
              <a:rPr lang="cs-CZ" i="1" dirty="0"/>
              <a:t>, s. 243)</a:t>
            </a:r>
          </a:p>
          <a:p>
            <a:r>
              <a:rPr lang="cs-CZ" dirty="0"/>
              <a:t>Nejčastěji je využita alternace </a:t>
            </a:r>
            <a:r>
              <a:rPr lang="cs-CZ" b="1" i="1" dirty="0"/>
              <a:t>í/ý </a:t>
            </a:r>
            <a:r>
              <a:rPr lang="cs-CZ" dirty="0"/>
              <a:t>za </a:t>
            </a:r>
            <a:r>
              <a:rPr lang="cs-CZ" b="1" i="1" dirty="0"/>
              <a:t>e/é </a:t>
            </a:r>
            <a:r>
              <a:rPr lang="cs-CZ" dirty="0"/>
              <a:t>u adjektiv </a:t>
            </a:r>
            <a:r>
              <a:rPr lang="cs-CZ" i="1" dirty="0"/>
              <a:t>(umělý, s. 205; mateřský, s. 214) </a:t>
            </a:r>
            <a:r>
              <a:rPr lang="cs-CZ" dirty="0"/>
              <a:t>či </a:t>
            </a:r>
            <a:r>
              <a:rPr lang="cs-CZ" dirty="0" err="1"/>
              <a:t>pronomin</a:t>
            </a:r>
            <a:r>
              <a:rPr lang="cs-CZ" dirty="0"/>
              <a:t> </a:t>
            </a:r>
            <a:r>
              <a:rPr lang="cs-CZ" i="1" dirty="0"/>
              <a:t>(</a:t>
            </a:r>
            <a:r>
              <a:rPr lang="cs-CZ" i="1" dirty="0" err="1"/>
              <a:t>tý</a:t>
            </a:r>
            <a:r>
              <a:rPr lang="cs-CZ" i="1" dirty="0"/>
              <a:t>, s. 213; </a:t>
            </a:r>
            <a:r>
              <a:rPr lang="cs-CZ" i="1" dirty="0" err="1"/>
              <a:t>tvý</a:t>
            </a:r>
            <a:r>
              <a:rPr lang="cs-CZ" i="1" dirty="0"/>
              <a:t>, s. 235)</a:t>
            </a:r>
          </a:p>
          <a:p>
            <a:r>
              <a:rPr lang="cs-CZ" dirty="0"/>
              <a:t>Dvaadvacetkrát je v povídce zastoupena koncovka </a:t>
            </a:r>
            <a:r>
              <a:rPr lang="cs-CZ" b="1" i="1" dirty="0"/>
              <a:t>–</a:t>
            </a:r>
            <a:r>
              <a:rPr lang="cs-CZ" b="1" i="1" dirty="0" err="1"/>
              <a:t>ma</a:t>
            </a:r>
            <a:r>
              <a:rPr lang="cs-CZ" b="1" i="1" dirty="0"/>
              <a:t> </a:t>
            </a:r>
            <a:r>
              <a:rPr lang="cs-CZ" i="1" dirty="0"/>
              <a:t>(</a:t>
            </a:r>
            <a:r>
              <a:rPr lang="cs-CZ" i="1" dirty="0" err="1"/>
              <a:t>příbuznejma</a:t>
            </a:r>
            <a:r>
              <a:rPr lang="cs-CZ" i="1" dirty="0"/>
              <a:t>, s. 210; </a:t>
            </a:r>
            <a:r>
              <a:rPr lang="cs-CZ" i="1" dirty="0" err="1"/>
              <a:t>střepama</a:t>
            </a:r>
            <a:r>
              <a:rPr lang="cs-CZ" i="1" dirty="0"/>
              <a:t>, s. 223) </a:t>
            </a:r>
            <a:r>
              <a:rPr lang="cs-CZ" dirty="0"/>
              <a:t>i v kombinaci </a:t>
            </a:r>
            <a:r>
              <a:rPr lang="cs-CZ" i="1" dirty="0"/>
              <a:t>(</a:t>
            </a:r>
            <a:r>
              <a:rPr lang="cs-CZ" i="1" dirty="0" err="1"/>
              <a:t>tyma</a:t>
            </a:r>
            <a:r>
              <a:rPr lang="cs-CZ" i="1" dirty="0"/>
              <a:t> </a:t>
            </a:r>
            <a:r>
              <a:rPr lang="cs-CZ" i="1" dirty="0" err="1"/>
              <a:t>hulkama</a:t>
            </a:r>
            <a:r>
              <a:rPr lang="cs-CZ" i="1" dirty="0"/>
              <a:t>, s. 215)</a:t>
            </a:r>
          </a:p>
          <a:p>
            <a:r>
              <a:rPr lang="cs-CZ" dirty="0"/>
              <a:t>Četné je užívání hovorových koncovek u verb 3. třídy </a:t>
            </a:r>
            <a:r>
              <a:rPr lang="cs-CZ" dirty="0" err="1"/>
              <a:t>préz</a:t>
            </a:r>
            <a:r>
              <a:rPr lang="cs-CZ" dirty="0"/>
              <a:t>. v 1. os. </a:t>
            </a:r>
            <a:r>
              <a:rPr lang="cs-CZ" dirty="0" err="1"/>
              <a:t>sg</a:t>
            </a:r>
            <a:r>
              <a:rPr lang="cs-CZ" dirty="0"/>
              <a:t>. </a:t>
            </a:r>
            <a:r>
              <a:rPr lang="cs-CZ" i="1" dirty="0"/>
              <a:t>(přikyvuju, s. 209, nepotřebuju, s. 217)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823743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Balík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Balík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TM10001115[[fn=Balík]]</Template>
  <TotalTime>567</TotalTime>
  <Words>632</Words>
  <Application>Microsoft Office PowerPoint</Application>
  <PresentationFormat>Širokoúhlá obrazovka</PresentationFormat>
  <Paragraphs>32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Times New Roman</vt:lpstr>
      <vt:lpstr>Balík</vt:lpstr>
      <vt:lpstr>Nespisovné výrazy v prózách Petry Dvořákové</vt:lpstr>
      <vt:lpstr>Obsah práce</vt:lpstr>
      <vt:lpstr>Analýza povídek dědiny</vt:lpstr>
      <vt:lpstr>  Ta naše Petruška, nevím, co  z ní bude </vt:lpstr>
      <vt:lpstr> Kdo to zas vyzvání v neděli dopoledne? </vt:lpstr>
      <vt:lpstr> „Tak kdo dál?“ Popoženu lidi za pultem </vt:lpstr>
      <vt:lpstr> „Poďčiči, de seš? mám pro tebe kósek párku.“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Nespisovné výrazy v prózách Petry Dvořákové</dc:title>
  <dc:creator>Hlavatá, Lenka (RC-CZ CM EI)</dc:creator>
  <cp:lastModifiedBy>Hlavatá, Lenka</cp:lastModifiedBy>
  <cp:revision>3</cp:revision>
  <dcterms:created xsi:type="dcterms:W3CDTF">2023-04-25T09:12:24Z</dcterms:created>
  <dcterms:modified xsi:type="dcterms:W3CDTF">2023-04-26T19:46:31Z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d258917-277f-42cd-a3cd-14c4e9ee58bc_Enabled">
    <vt:lpwstr>true</vt:lpwstr>
  </property>
  <property fmtid="{D5CDD505-2E9C-101B-9397-08002B2CF9AE}" pid="3" name="MSIP_Label_9d258917-277f-42cd-a3cd-14c4e9ee58bc_SetDate">
    <vt:lpwstr>2023-04-25T12:40:50Z</vt:lpwstr>
  </property>
  <property fmtid="{D5CDD505-2E9C-101B-9397-08002B2CF9AE}" pid="4" name="MSIP_Label_9d258917-277f-42cd-a3cd-14c4e9ee58bc_Method">
    <vt:lpwstr>Standard</vt:lpwstr>
  </property>
  <property fmtid="{D5CDD505-2E9C-101B-9397-08002B2CF9AE}" pid="5" name="MSIP_Label_9d258917-277f-42cd-a3cd-14c4e9ee58bc_Name">
    <vt:lpwstr>restricted</vt:lpwstr>
  </property>
  <property fmtid="{D5CDD505-2E9C-101B-9397-08002B2CF9AE}" pid="6" name="MSIP_Label_9d258917-277f-42cd-a3cd-14c4e9ee58bc_SiteId">
    <vt:lpwstr>38ae3bcd-9579-4fd4-adda-b42e1495d55a</vt:lpwstr>
  </property>
  <property fmtid="{D5CDD505-2E9C-101B-9397-08002B2CF9AE}" pid="7" name="MSIP_Label_9d258917-277f-42cd-a3cd-14c4e9ee58bc_ActionId">
    <vt:lpwstr>fe05172b-bc1c-4536-bc62-631ea40917b8</vt:lpwstr>
  </property>
  <property fmtid="{D5CDD505-2E9C-101B-9397-08002B2CF9AE}" pid="8" name="MSIP_Label_9d258917-277f-42cd-a3cd-14c4e9ee58bc_ContentBits">
    <vt:lpwstr>0</vt:lpwstr>
  </property>
  <property fmtid="{D5CDD505-2E9C-101B-9397-08002B2CF9AE}" pid="9" name="Document_Confidentiality">
    <vt:lpwstr>Restricted</vt:lpwstr>
  </property>
</Properties>
</file>