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61" r:id="rId2"/>
    <p:sldId id="356" r:id="rId3"/>
    <p:sldId id="362" r:id="rId4"/>
    <p:sldId id="363" r:id="rId5"/>
    <p:sldId id="364" r:id="rId6"/>
    <p:sldId id="365" r:id="rId7"/>
    <p:sldId id="366" r:id="rId8"/>
    <p:sldId id="273" r:id="rId9"/>
    <p:sldId id="274" r:id="rId10"/>
    <p:sldId id="275" r:id="rId11"/>
    <p:sldId id="367" r:id="rId12"/>
    <p:sldId id="369" r:id="rId13"/>
    <p:sldId id="368" r:id="rId14"/>
    <p:sldId id="279" r:id="rId15"/>
    <p:sldId id="370" r:id="rId16"/>
    <p:sldId id="322" r:id="rId17"/>
    <p:sldId id="326" r:id="rId18"/>
    <p:sldId id="327" r:id="rId19"/>
    <p:sldId id="372" r:id="rId20"/>
    <p:sldId id="333" r:id="rId21"/>
    <p:sldId id="334" r:id="rId22"/>
    <p:sldId id="336" r:id="rId23"/>
    <p:sldId id="320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C40"/>
    <a:srgbClr val="D2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68" autoAdjust="0"/>
    <p:restoredTop sz="96170" autoAdjust="0"/>
  </p:normalViewPr>
  <p:slideViewPr>
    <p:cSldViewPr snapToGrid="0">
      <p:cViewPr varScale="1">
        <p:scale>
          <a:sx n="77" d="100"/>
          <a:sy n="77" d="100"/>
        </p:scale>
        <p:origin x="200" y="10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31DF7F-5B52-46CD-820F-1CE6CD7FD9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2F890D-32D6-4E2A-B6B9-74D5E366DC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F9EB6-9053-45F0-AED7-F50AF58B8EA0}" type="datetimeFigureOut">
              <a:rPr lang="en-GB" smtClean="0"/>
              <a:t>17/04/2023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BAE0FB-FA3D-4133-96EB-B11DD89622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11A3E-1037-405F-9670-7B8644C73B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58EFD-CC93-4BF6-8593-B70434826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211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472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646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A tím pro dnešek končíme. V příští – a v tomto semestru poslední - přednášce navážeme tématem jazykových ideologií, postojů k jazyků a kritické analýzy diskursu.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604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Fira Sans" panose="020B05030500000200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Fira Sans" panose="020B050305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Fira Sans" panose="020B050305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Fira Sans" panose="020B05030500000200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Fira Sans" panose="020B050305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Fira Sans" panose="020B05030500000200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Fira Sans" panose="020B05030500000200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Fira Sans" panose="020B05030500000200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		</a:t>
            </a:r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Fira Sans" panose="020B05030500000200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		</a:t>
            </a:r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Fira Sans" panose="020B050305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rowley2021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lar.google.com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806" y="2743200"/>
            <a:ext cx="8608494" cy="2637519"/>
          </a:xfrm>
        </p:spPr>
        <p:txBody>
          <a:bodyPr lIns="91440" tIns="45720" rIns="91440" bIns="45720" anchor="t"/>
          <a:lstStyle/>
          <a:p>
            <a:r>
              <a:rPr lang="cs-CZ" dirty="0">
                <a:ea typeface="Tahoma"/>
                <a:cs typeface="Arial"/>
              </a:rPr>
              <a:t>Úvod do sociolingvistiky</a:t>
            </a:r>
            <a:br>
              <a:rPr lang="cs-CZ" dirty="0"/>
            </a:br>
            <a:br>
              <a:rPr lang="cs-CZ" dirty="0"/>
            </a:br>
            <a:r>
              <a:rPr lang="cs-CZ" dirty="0">
                <a:ea typeface="Tahoma"/>
                <a:cs typeface="Arial"/>
              </a:rPr>
              <a:t>hodina X:	jazyk a ideologie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54806" y="5567533"/>
            <a:ext cx="6218237" cy="974725"/>
          </a:xfrm>
        </p:spPr>
        <p:txBody>
          <a:bodyPr lIns="91440" tIns="45720" rIns="91440" bIns="45720" anchor="t"/>
          <a:lstStyle/>
          <a:p>
            <a:r>
              <a:rPr lang="cs-CZ" dirty="0">
                <a:cs typeface="Arial"/>
              </a:rPr>
              <a:t>18. dubna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998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BF7A4-DFAC-444C-A7E0-9D3695EED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60A6E-FBE3-4995-A579-0F96062A1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48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/>
          </a:p>
          <a:p>
            <a:pPr lvl="1"/>
            <a:endParaRPr lang="cs-CZ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E92BDBD-3EAB-49DB-AAD6-10E88110B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583623"/>
              </p:ext>
            </p:extLst>
          </p:nvPr>
        </p:nvGraphicFramePr>
        <p:xfrm>
          <a:off x="1064028" y="2054690"/>
          <a:ext cx="10018499" cy="4119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9703">
                  <a:extLst>
                    <a:ext uri="{9D8B030D-6E8A-4147-A177-3AD203B41FA5}">
                      <a16:colId xmlns:a16="http://schemas.microsoft.com/office/drawing/2014/main" val="1346885944"/>
                    </a:ext>
                  </a:extLst>
                </a:gridCol>
                <a:gridCol w="3773860">
                  <a:extLst>
                    <a:ext uri="{9D8B030D-6E8A-4147-A177-3AD203B41FA5}">
                      <a16:colId xmlns:a16="http://schemas.microsoft.com/office/drawing/2014/main" val="4043495827"/>
                    </a:ext>
                  </a:extLst>
                </a:gridCol>
                <a:gridCol w="3434936">
                  <a:extLst>
                    <a:ext uri="{9D8B030D-6E8A-4147-A177-3AD203B41FA5}">
                      <a16:colId xmlns:a16="http://schemas.microsoft.com/office/drawing/2014/main" val="2545883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1" dirty="0">
                          <a:latin typeface="Fira Sans" panose="020B0503050000020004" pitchFamily="34" charset="0"/>
                        </a:rPr>
                        <a:t>strategie</a:t>
                      </a:r>
                      <a:endParaRPr lang="en-GB" b="1" i="1" dirty="0">
                        <a:latin typeface="Fira Sans" panose="020B05030500000200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1" dirty="0">
                          <a:latin typeface="Fira Sans" panose="020B0503050000020004" pitchFamily="34" charset="0"/>
                        </a:rPr>
                        <a:t>cíle</a:t>
                      </a:r>
                      <a:endParaRPr lang="en-GB" b="1" i="1" dirty="0">
                        <a:latin typeface="Fira Sans" panose="020B05030500000200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1" dirty="0">
                          <a:latin typeface="Fira Sans" panose="020B0503050000020004" pitchFamily="34" charset="0"/>
                        </a:rPr>
                        <a:t>prostředky</a:t>
                      </a:r>
                      <a:endParaRPr lang="en-GB" b="1" i="1" dirty="0">
                        <a:latin typeface="Fira Sans" panose="020B05030500000200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179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nominace</a:t>
                      </a:r>
                      <a:endParaRPr lang="en-GB" sz="1800" dirty="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diskurzivní konstrukce aktérů, dějů/věcí/jevů/událostí/procesů</a:t>
                      </a:r>
                      <a:endParaRPr lang="en-GB" sz="180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antroponyma, deixe, metafory/metonymie/synekdochy</a:t>
                      </a:r>
                      <a:endParaRPr lang="en-GB" sz="1800" dirty="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9950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predikace</a:t>
                      </a:r>
                      <a:endParaRPr lang="en-GB" sz="1800" dirty="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hodnocení (negativní/pozitivní)</a:t>
                      </a:r>
                      <a:endParaRPr lang="en-GB" sz="1800" dirty="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adjektiva, figury typu srovnání nebo metafora, presupozice</a:t>
                      </a:r>
                      <a:endParaRPr lang="en-GB" sz="1800" dirty="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0111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argumentace</a:t>
                      </a:r>
                      <a:endParaRPr lang="en-GB" sz="1800" dirty="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ospravedlnění/zpochybnění tvrzení</a:t>
                      </a:r>
                      <a:endParaRPr lang="en-GB" sz="1800" dirty="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topoi</a:t>
                      </a:r>
                      <a:r>
                        <a:rPr lang="cs-CZ" sz="1800" dirty="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 a </a:t>
                      </a:r>
                      <a:r>
                        <a:rPr lang="cs-CZ" sz="1800" dirty="0" err="1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falacie</a:t>
                      </a:r>
                      <a:endParaRPr lang="en-GB" sz="1800" dirty="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2813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perspektivizace</a:t>
                      </a:r>
                      <a:endParaRPr lang="en-GB" sz="1800" dirty="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hledisko autora, distancování/ ztotožnění se s </a:t>
                      </a:r>
                      <a:r>
                        <a:rPr lang="cs-CZ" sz="1800" dirty="0" err="1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něcím</a:t>
                      </a:r>
                      <a:endParaRPr lang="en-GB" sz="1800" dirty="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deixe, 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Fira Sans" panose="020B0503050000020004" pitchFamily="34" charset="0"/>
                          <a:ea typeface="+mn-ea"/>
                          <a:cs typeface="Calibri Light" panose="020F0302020204030204" pitchFamily="34" charset="0"/>
                        </a:rPr>
                        <a:t>ne/přímá řeč, uvozovky</a:t>
                      </a:r>
                      <a:endParaRPr lang="en-GB" sz="1800" dirty="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7837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80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intenzifikace/mitigace</a:t>
                      </a:r>
                      <a:endParaRPr lang="en-GB" sz="180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Fira Sans" panose="020B0503050000020004" pitchFamily="34" charset="0"/>
                          <a:ea typeface="+mn-ea"/>
                          <a:cs typeface="Calibri Light" panose="020F0302020204030204" pitchFamily="34" charset="0"/>
                        </a:rPr>
                        <a:t>intenzifikace/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latin typeface="Fira Sans" panose="020B0503050000020004" pitchFamily="34" charset="0"/>
                          <a:ea typeface="+mn-ea"/>
                          <a:cs typeface="Calibri Light" panose="020F0302020204030204" pitchFamily="34" charset="0"/>
                        </a:rPr>
                        <a:t>mitigace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Fira Sans" panose="020B0503050000020004" pitchFamily="34" charset="0"/>
                          <a:ea typeface="+mn-ea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cs-CZ" sz="1800" dirty="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ilokuční síly</a:t>
                      </a:r>
                      <a:endParaRPr lang="en-GB" sz="1800" dirty="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latin typeface="Fira Sans" panose="020B0503050000020004" pitchFamily="34" charset="0"/>
                          <a:cs typeface="Calibri Light" panose="020F0302020204030204" pitchFamily="34" charset="0"/>
                        </a:rPr>
                        <a:t>pasivum/aktivum, ne/přímý mluvní akt, deminutiva, hyperbola...</a:t>
                      </a:r>
                      <a:endParaRPr lang="en-GB" sz="1800" dirty="0">
                        <a:latin typeface="Fira Sans" panose="020B05030500000200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759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164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8C19298-3F27-4741-CBBE-1A3E0199F3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9838" y="1825625"/>
            <a:ext cx="6091238" cy="43513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E89BE3-3202-F68C-3D21-611F8C975E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6163" y="1825625"/>
            <a:ext cx="3556000" cy="43513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DF6EDB-ED46-C9B5-565D-7600A14EE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CZ" dirty="0">
                <a:solidFill>
                  <a:schemeClr val="tx1"/>
                </a:solidFill>
              </a:rPr>
              <a:t>DHA</a:t>
            </a:r>
            <a:br>
              <a:rPr lang="en-CZ" dirty="0">
                <a:solidFill>
                  <a:schemeClr val="tx1"/>
                </a:solidFill>
              </a:rPr>
            </a:br>
            <a:r>
              <a:rPr lang="en-CZ" dirty="0">
                <a:solidFill>
                  <a:schemeClr val="tx1"/>
                </a:solidFill>
              </a:rPr>
              <a:t>příklad: Václav Klaus o environmentalismu</a:t>
            </a:r>
          </a:p>
        </p:txBody>
      </p:sp>
    </p:spTree>
    <p:extLst>
      <p:ext uri="{BB962C8B-B14F-4D97-AF65-F5344CB8AC3E}">
        <p14:creationId xmlns:p14="http://schemas.microsoft.com/office/powerpoint/2010/main" val="2196170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F6EDB-ED46-C9B5-565D-7600A14EE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CZ" dirty="0">
                <a:solidFill>
                  <a:schemeClr val="tx1"/>
                </a:solidFill>
              </a:rPr>
              <a:t>analýza jazykových prostředků</a:t>
            </a:r>
            <a:br>
              <a:rPr lang="en-CZ" dirty="0">
                <a:solidFill>
                  <a:schemeClr val="tx1"/>
                </a:solidFill>
              </a:rPr>
            </a:br>
            <a:r>
              <a:rPr lang="en-CZ" i="1" dirty="0">
                <a:solidFill>
                  <a:srgbClr val="D22C40"/>
                </a:solidFill>
              </a:rPr>
              <a:t>Jaká slova volíme a co z toho vyplývá?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12893E4-BC43-F3F7-6EA9-43A90AF9C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GB" i="1" dirty="0" err="1"/>
              <a:t>Lidstvo</a:t>
            </a:r>
            <a:r>
              <a:rPr lang="en-GB" i="1" dirty="0"/>
              <a:t> </a:t>
            </a:r>
            <a:r>
              <a:rPr lang="en-GB" i="1" dirty="0" err="1"/>
              <a:t>už</a:t>
            </a:r>
            <a:r>
              <a:rPr lang="en-GB" i="1" dirty="0"/>
              <a:t> </a:t>
            </a:r>
            <a:r>
              <a:rPr lang="en-GB" i="1" dirty="0" err="1"/>
              <a:t>zažilo</a:t>
            </a:r>
            <a:r>
              <a:rPr lang="en-GB" i="1" dirty="0"/>
              <a:t> </a:t>
            </a:r>
            <a:r>
              <a:rPr lang="en-GB" i="1" dirty="0" err="1"/>
              <a:t>tragickou</a:t>
            </a:r>
            <a:r>
              <a:rPr lang="en-GB" i="1" dirty="0"/>
              <a:t> </a:t>
            </a:r>
            <a:r>
              <a:rPr lang="en-GB" i="1" dirty="0" err="1"/>
              <a:t>zkušenost</a:t>
            </a:r>
            <a:r>
              <a:rPr lang="en-GB" i="1" dirty="0"/>
              <a:t> s </a:t>
            </a:r>
            <a:r>
              <a:rPr lang="en-GB" i="1" dirty="0" err="1"/>
              <a:t>jedním</a:t>
            </a:r>
            <a:r>
              <a:rPr lang="en-GB" i="1" dirty="0"/>
              <a:t> </a:t>
            </a:r>
            <a:r>
              <a:rPr lang="en-GB" i="1" dirty="0" err="1"/>
              <a:t>velmi</a:t>
            </a:r>
            <a:r>
              <a:rPr lang="en-GB" i="1" dirty="0"/>
              <a:t> </a:t>
            </a:r>
            <a:r>
              <a:rPr lang="en-GB" i="1" dirty="0" err="1"/>
              <a:t>pyšným</a:t>
            </a:r>
            <a:r>
              <a:rPr lang="en-GB" i="1" dirty="0"/>
              <a:t> </a:t>
            </a:r>
            <a:r>
              <a:rPr lang="en-GB" i="1" dirty="0" err="1"/>
              <a:t>intelektuálním</a:t>
            </a:r>
            <a:r>
              <a:rPr lang="en-GB" i="1" dirty="0"/>
              <a:t> </a:t>
            </a:r>
            <a:r>
              <a:rPr lang="en-GB" i="1" dirty="0" err="1"/>
              <a:t>proudem</a:t>
            </a:r>
            <a:r>
              <a:rPr lang="en-GB" i="1" dirty="0"/>
              <a:t>, </a:t>
            </a:r>
            <a:r>
              <a:rPr lang="en-GB" i="1" dirty="0" err="1"/>
              <a:t>který</a:t>
            </a:r>
            <a:r>
              <a:rPr lang="en-GB" i="1" dirty="0"/>
              <a:t> </a:t>
            </a:r>
            <a:r>
              <a:rPr lang="en-GB" i="1" dirty="0" err="1"/>
              <a:t>tvrdil</a:t>
            </a:r>
            <a:r>
              <a:rPr lang="en-GB" i="1" dirty="0"/>
              <a:t>, </a:t>
            </a:r>
            <a:r>
              <a:rPr lang="en-GB" i="1" dirty="0" err="1"/>
              <a:t>že</a:t>
            </a:r>
            <a:r>
              <a:rPr lang="en-GB" i="1" dirty="0"/>
              <a:t> </a:t>
            </a:r>
            <a:r>
              <a:rPr lang="en-GB" i="1" dirty="0" err="1"/>
              <a:t>ví</a:t>
            </a:r>
            <a:r>
              <a:rPr lang="en-GB" i="1" dirty="0"/>
              <a:t>, jak </a:t>
            </a:r>
            <a:r>
              <a:rPr lang="en-GB" i="1" dirty="0" err="1"/>
              <a:t>řídit</a:t>
            </a:r>
            <a:r>
              <a:rPr lang="en-GB" i="1" dirty="0"/>
              <a:t> </a:t>
            </a:r>
            <a:r>
              <a:rPr lang="en-GB" i="1" dirty="0" err="1"/>
              <a:t>společnost</a:t>
            </a:r>
            <a:r>
              <a:rPr lang="en-GB" i="1" dirty="0"/>
              <a:t> </a:t>
            </a:r>
            <a:r>
              <a:rPr lang="en-GB" i="1" dirty="0" err="1"/>
              <a:t>lépe</a:t>
            </a:r>
            <a:r>
              <a:rPr lang="en-GB" i="1" dirty="0"/>
              <a:t> </a:t>
            </a:r>
            <a:r>
              <a:rPr lang="en-GB" i="1" dirty="0" err="1"/>
              <a:t>než</a:t>
            </a:r>
            <a:r>
              <a:rPr lang="en-GB" i="1" dirty="0"/>
              <a:t> </a:t>
            </a:r>
            <a:r>
              <a:rPr lang="en-GB" i="1" dirty="0" err="1"/>
              <a:t>spontánní</a:t>
            </a:r>
            <a:r>
              <a:rPr lang="en-GB" i="1" dirty="0"/>
              <a:t> </a:t>
            </a:r>
            <a:r>
              <a:rPr lang="en-GB" i="1" dirty="0" err="1"/>
              <a:t>tržní</a:t>
            </a:r>
            <a:r>
              <a:rPr lang="en-GB" i="1" dirty="0"/>
              <a:t> </a:t>
            </a:r>
            <a:r>
              <a:rPr lang="en-GB" i="1" dirty="0" err="1"/>
              <a:t>síly</a:t>
            </a:r>
            <a:r>
              <a:rPr lang="en-GB" i="1" dirty="0"/>
              <a:t>. </a:t>
            </a:r>
            <a:r>
              <a:rPr lang="en-GB" i="1" dirty="0" err="1"/>
              <a:t>Byl</a:t>
            </a:r>
            <a:r>
              <a:rPr lang="en-GB" i="1" dirty="0"/>
              <a:t> to </a:t>
            </a:r>
            <a:r>
              <a:rPr lang="en-GB" i="1" dirty="0" err="1"/>
              <a:t>komunismus</a:t>
            </a:r>
            <a:r>
              <a:rPr lang="en-GB" i="1" dirty="0"/>
              <a:t> a </a:t>
            </a:r>
            <a:r>
              <a:rPr lang="en-GB" i="1" dirty="0" err="1"/>
              <a:t>selhal</a:t>
            </a:r>
            <a:r>
              <a:rPr lang="en-GB" i="1" dirty="0"/>
              <a:t>, </a:t>
            </a:r>
            <a:r>
              <a:rPr lang="en-GB" i="1" dirty="0" err="1"/>
              <a:t>zanechal</a:t>
            </a:r>
            <a:r>
              <a:rPr lang="en-GB" i="1" dirty="0"/>
              <a:t> po </a:t>
            </a:r>
            <a:r>
              <a:rPr lang="en-GB" i="1" dirty="0" err="1"/>
              <a:t>sobě</a:t>
            </a:r>
            <a:r>
              <a:rPr lang="en-GB" i="1" dirty="0"/>
              <a:t> </a:t>
            </a:r>
            <a:r>
              <a:rPr lang="en-GB" i="1" dirty="0" err="1"/>
              <a:t>milióny</a:t>
            </a:r>
            <a:r>
              <a:rPr lang="en-GB" i="1" dirty="0"/>
              <a:t> </a:t>
            </a:r>
            <a:r>
              <a:rPr lang="en-GB" i="1" dirty="0" err="1"/>
              <a:t>obětí</a:t>
            </a:r>
            <a:r>
              <a:rPr lang="en-GB" i="1" dirty="0"/>
              <a:t>.</a:t>
            </a:r>
          </a:p>
          <a:p>
            <a:pPr marL="0" indent="0" algn="just">
              <a:buNone/>
            </a:pPr>
            <a:endParaRPr lang="en-GB" i="1" dirty="0"/>
          </a:p>
          <a:p>
            <a:pPr marL="0" indent="0" algn="just">
              <a:buNone/>
            </a:pPr>
            <a:r>
              <a:rPr lang="en-GB" dirty="0"/>
              <a:t>					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endParaRPr lang="en-GB" i="1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3BF5558-AC89-2219-B937-BAFA4AD03E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938051"/>
              </p:ext>
            </p:extLst>
          </p:nvPr>
        </p:nvGraphicFramePr>
        <p:xfrm>
          <a:off x="993832" y="3880803"/>
          <a:ext cx="10204336" cy="2296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786">
                  <a:extLst>
                    <a:ext uri="{9D8B030D-6E8A-4147-A177-3AD203B41FA5}">
                      <a16:colId xmlns:a16="http://schemas.microsoft.com/office/drawing/2014/main" val="303387083"/>
                    </a:ext>
                  </a:extLst>
                </a:gridCol>
                <a:gridCol w="6875550">
                  <a:extLst>
                    <a:ext uri="{9D8B030D-6E8A-4147-A177-3AD203B41FA5}">
                      <a16:colId xmlns:a16="http://schemas.microsoft.com/office/drawing/2014/main" val="8701051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nominace</a:t>
                      </a:r>
                      <a:endParaRPr lang="en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predikace</a:t>
                      </a:r>
                      <a:endParaRPr lang="en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968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lidstvo</a:t>
                      </a:r>
                      <a:r>
                        <a:rPr lang="en-GB" dirty="0"/>
                        <a:t>, </a:t>
                      </a:r>
                      <a:r>
                        <a:rPr lang="en-GB" dirty="0" err="1"/>
                        <a:t>společnost</a:t>
                      </a:r>
                      <a:r>
                        <a:rPr lang="en-GB" dirty="0"/>
                        <a:t>, (</a:t>
                      </a:r>
                      <a:r>
                        <a:rPr lang="en-GB" dirty="0" err="1"/>
                        <a:t>oběti</a:t>
                      </a:r>
                      <a:r>
                        <a:rPr lang="en-GB" dirty="0"/>
                        <a:t>)</a:t>
                      </a:r>
                      <a:endParaRPr lang="en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/>
                        <a:t>zažitá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tragická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zkušenost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3780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komunismus</a:t>
                      </a:r>
                      <a:endParaRPr lang="en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je to </a:t>
                      </a:r>
                      <a:r>
                        <a:rPr lang="en-GB" dirty="0" err="1"/>
                        <a:t>intelektuální</a:t>
                      </a:r>
                      <a:r>
                        <a:rPr lang="en-GB" dirty="0"/>
                        <a:t> proud; je </a:t>
                      </a:r>
                      <a:r>
                        <a:rPr lang="en-GB" dirty="0" err="1"/>
                        <a:t>pyšný</a:t>
                      </a:r>
                      <a:r>
                        <a:rPr lang="en-GB" dirty="0"/>
                        <a:t>; </a:t>
                      </a:r>
                      <a:r>
                        <a:rPr lang="en-GB" dirty="0" err="1"/>
                        <a:t>tvrdil</a:t>
                      </a:r>
                      <a:r>
                        <a:rPr lang="en-GB" dirty="0"/>
                        <a:t>, </a:t>
                      </a:r>
                      <a:r>
                        <a:rPr lang="en-GB" dirty="0" err="1"/>
                        <a:t>že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ví</a:t>
                      </a:r>
                      <a:r>
                        <a:rPr lang="en-GB" dirty="0"/>
                        <a:t>, jak </a:t>
                      </a:r>
                      <a:r>
                        <a:rPr lang="en-GB" dirty="0" err="1"/>
                        <a:t>řídit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společnost</a:t>
                      </a:r>
                      <a:r>
                        <a:rPr lang="en-GB" dirty="0"/>
                        <a:t>; </a:t>
                      </a:r>
                      <a:r>
                        <a:rPr lang="en-GB" dirty="0" err="1"/>
                        <a:t>zanechal</a:t>
                      </a:r>
                      <a:r>
                        <a:rPr lang="en-GB" dirty="0"/>
                        <a:t> po </a:t>
                      </a:r>
                      <a:r>
                        <a:rPr lang="en-GB" dirty="0" err="1"/>
                        <a:t>sobě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miliony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obětí</a:t>
                      </a:r>
                      <a:r>
                        <a:rPr lang="en-GB" dirty="0"/>
                        <a:t>; </a:t>
                      </a:r>
                      <a:r>
                        <a:rPr lang="en-GB" dirty="0" err="1"/>
                        <a:t>selhal</a:t>
                      </a:r>
                      <a:endParaRPr lang="en-GB" dirty="0"/>
                    </a:p>
                    <a:p>
                      <a:endParaRPr lang="en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54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/>
                        <a:t>tržní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síly</a:t>
                      </a:r>
                      <a:endParaRPr lang="en-GB" dirty="0"/>
                    </a:p>
                    <a:p>
                      <a:endParaRPr lang="en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Z" dirty="0">
                          <a:solidFill>
                            <a:schemeClr val="tx1"/>
                          </a:solidFill>
                        </a:rPr>
                        <a:t>jsou spontánní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722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532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41146C0-3EB1-51E8-E653-F5C665FF2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737" y="2033473"/>
            <a:ext cx="6740525" cy="43513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DF6EDB-ED46-C9B5-565D-7600A14EE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CZ" sz="4100" dirty="0">
                <a:solidFill>
                  <a:schemeClr val="tx1"/>
                </a:solidFill>
              </a:rPr>
              <a:t>analýza argumentace</a:t>
            </a:r>
            <a:br>
              <a:rPr lang="en-CZ" sz="4100" dirty="0">
                <a:solidFill>
                  <a:schemeClr val="tx1"/>
                </a:solidFill>
              </a:rPr>
            </a:br>
            <a:r>
              <a:rPr lang="en-CZ" sz="4000" i="1" dirty="0"/>
              <a:t>Jak zdůvodňujeme to, co tvrdíme?</a:t>
            </a:r>
            <a:endParaRPr lang="en-CZ" sz="41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153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F5543-D75A-442C-B1DF-45D5154E7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DHA</a:t>
            </a:r>
            <a:br>
              <a:rPr lang="cs-CZ" dirty="0"/>
            </a:br>
            <a:r>
              <a:rPr lang="cs-CZ" sz="3600" dirty="0"/>
              <a:t>příklad: Ladislav Jakl o Pařížské dohodě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7D527-37FC-4112-A1D4-DC4CEA897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Americký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prezident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Trump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si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jako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první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už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v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kampani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všiml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že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se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během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klimatického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klondajku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potichu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zformovala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další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skupina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s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potenciálem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nositele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koncentrovaného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zájmu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zaměstnanci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průmyslových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podniků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pracovníci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v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dopravě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zemědělci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Ti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všichni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na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opatření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v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rámci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boje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proti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podnebí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doplácejí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už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nikoli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nenápadně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, ale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přímo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existenčně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. A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tak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je Trump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využil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jako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politickou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sílu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v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kampani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a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nyní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při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své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politice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který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vyvrcholila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avízovaným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vypovězením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„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Pařížského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ea typeface="Tahoma" panose="020B0604030504040204" pitchFamily="34" charset="0"/>
                <a:cs typeface="Times New Roman" panose="02020603050405020304" pitchFamily="18" charset="0"/>
              </a:rPr>
              <a:t>akordu</a:t>
            </a:r>
            <a:r>
              <a:rPr lang="en-GB" sz="2400" i="1" dirty="0">
                <a:ea typeface="Tahoma" panose="020B0604030504040204" pitchFamily="34" charset="0"/>
                <a:cs typeface="Times New Roman" panose="02020603050405020304" pitchFamily="18" charset="0"/>
              </a:rPr>
              <a:t>“.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326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652F7-3E7E-207E-5720-BA460A46F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jazyk a ideologie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1FB72-78C0-3604-AFA4-B028DB349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Co je to ideologie?</a:t>
            </a:r>
          </a:p>
          <a:p>
            <a:pPr lvl="1"/>
            <a:r>
              <a:rPr lang="en-CZ" dirty="0"/>
              <a:t>soubor hodnot a postojů zastávaných určitým jedincem nebo společenskou skupinou</a:t>
            </a:r>
          </a:p>
          <a:p>
            <a:r>
              <a:rPr lang="en-CZ" dirty="0"/>
              <a:t>Jak souvisejí ideologie s jazykem?</a:t>
            </a:r>
          </a:p>
          <a:p>
            <a:pPr lvl="1"/>
            <a:r>
              <a:rPr lang="en-CZ" dirty="0"/>
              <a:t>a) jazyk jako prostředek k prosazování určitých ideologií</a:t>
            </a:r>
          </a:p>
          <a:p>
            <a:pPr lvl="1"/>
            <a:r>
              <a:rPr lang="en-CZ" b="1" dirty="0"/>
              <a:t>b) jazyk jako předmět určitých ideologií</a:t>
            </a:r>
          </a:p>
        </p:txBody>
      </p:sp>
    </p:spTree>
    <p:extLst>
      <p:ext uri="{BB962C8B-B14F-4D97-AF65-F5344CB8AC3E}">
        <p14:creationId xmlns:p14="http://schemas.microsoft.com/office/powerpoint/2010/main" val="3800467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45543-65A1-4240-9909-C1A228EF4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postoje k jazyku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544644-1AA2-4796-9663-E2A3FD3C8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rgbClr val="6F6F74"/>
              </a:buClr>
              <a:buSzPct val="80000"/>
              <a:buNone/>
            </a:pPr>
            <a:r>
              <a:rPr lang="cs-CZ" sz="2400" spc="10" dirty="0">
                <a:cs typeface="+mn-cs"/>
              </a:rPr>
              <a:t>jak mluvčí (jakožto idealizovaná skupina) hodnotí </a:t>
            </a:r>
            <a:endParaRPr lang="en-GB" sz="2400" spc="10" dirty="0">
              <a:cs typeface="+mn-cs"/>
            </a:endParaRPr>
          </a:p>
          <a:p>
            <a: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rgbClr val="6F6F74"/>
              </a:buClr>
              <a:buSzPct val="80000"/>
            </a:pPr>
            <a:r>
              <a:rPr lang="cs-CZ" sz="2200" spc="10" dirty="0">
                <a:cs typeface="+mn-cs"/>
              </a:rPr>
              <a:t>používání variet jednoho jazyka</a:t>
            </a:r>
          </a:p>
          <a:p>
            <a: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rgbClr val="6F6F74"/>
              </a:buClr>
              <a:buSzPct val="80000"/>
            </a:pPr>
            <a:r>
              <a:rPr lang="cs-CZ" sz="2200" spc="10" dirty="0">
                <a:cs typeface="+mn-cs"/>
              </a:rPr>
              <a:t>používání různých jazyků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Clr>
                <a:srgbClr val="6F6F74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cs typeface="+mn-cs"/>
              </a:rPr>
              <a:t>v </a:t>
            </a:r>
            <a:r>
              <a:rPr lang="cs-CZ" sz="2000" dirty="0" err="1">
                <a:cs typeface="+mn-cs"/>
              </a:rPr>
              <a:t>multilingvních</a:t>
            </a:r>
            <a:r>
              <a:rPr lang="cs-CZ" sz="2000" dirty="0">
                <a:cs typeface="+mn-cs"/>
              </a:rPr>
              <a:t> prostředích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Clr>
                <a:srgbClr val="6F6F74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cs typeface="+mn-cs"/>
              </a:rPr>
              <a:t>u příslušníků různých minorit</a:t>
            </a:r>
            <a:endParaRPr lang="cs-CZ" sz="1800" dirty="0">
              <a:cs typeface="+mn-cs"/>
            </a:endParaRPr>
          </a:p>
          <a:p>
            <a:pPr marL="800100" lvl="1" indent="-34290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cs-CZ" sz="1800" dirty="0"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cs-CZ" sz="2400" spc="10" noProof="1"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cs-CZ" sz="2400" spc="10" dirty="0">
                <a:cs typeface="+mn-cs"/>
              </a:rPr>
              <a:t>a jak jejich hodnocení ovlivňuje/utváří vzorce chování (srov. </a:t>
            </a:r>
            <a:r>
              <a:rPr lang="cs-CZ" sz="2400" spc="10" dirty="0" err="1">
                <a:cs typeface="+mn-cs"/>
              </a:rPr>
              <a:t>Labov</a:t>
            </a:r>
            <a:r>
              <a:rPr lang="cs-CZ" sz="2400" spc="10" dirty="0">
                <a:cs typeface="+mn-cs"/>
              </a:rPr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268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505936-C4D1-4074-BAE1-0EFF52B71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implicitní postoje k jazyku</a:t>
            </a:r>
            <a:br>
              <a:rPr lang="en-GB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3AE83C-FEFF-4959-8BEC-866625D40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i v bilingvních prostředích s </a:t>
            </a:r>
            <a:r>
              <a:rPr lang="cs-CZ" sz="2400" i="1" dirty="0"/>
              <a:t>de iure </a:t>
            </a:r>
            <a:r>
              <a:rPr lang="cs-CZ" sz="2400" dirty="0"/>
              <a:t>rovnoprávným postavením 2 jazyků existuje hodnotová stratifikace </a:t>
            </a:r>
          </a:p>
          <a:p>
            <a:r>
              <a:rPr lang="cs-CZ" sz="2400" dirty="0"/>
              <a:t>totéž platí pro regionální variety, srov. ČR – český vs. moravský interdialekt</a:t>
            </a:r>
          </a:p>
          <a:p>
            <a:r>
              <a:rPr lang="cs-CZ" sz="2400" dirty="0"/>
              <a:t>tradiční sociolingvistické metody pro zkoumání (nevědomých) postojů k jazyku nestačí</a:t>
            </a:r>
          </a:p>
          <a:p>
            <a:r>
              <a:rPr lang="cs-CZ" sz="2400" dirty="0"/>
              <a:t>implicitní postoje lze odhalit např. tzv. </a:t>
            </a:r>
            <a:r>
              <a:rPr lang="cs-CZ" sz="2400" i="1" dirty="0"/>
              <a:t>technikou spojitých masek </a:t>
            </a:r>
            <a:r>
              <a:rPr lang="cs-CZ" sz="2400" dirty="0"/>
              <a:t>(Lambert et al., 1960, v českém kontextu Chromý, 2009)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8094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A8F947-94B1-4D7D-8C66-33F8FA766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technika spojitých masek</a:t>
            </a:r>
            <a:br>
              <a:rPr lang="en-GB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C39448-13B5-4460-B264-6EC78D4BE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err="1"/>
              <a:t>Matched-Guise</a:t>
            </a:r>
            <a:r>
              <a:rPr lang="cs-CZ" sz="2000" dirty="0"/>
              <a:t> Test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maska = nahrávka projevu bilingvního mluvčího v jednom resp. druhém jazyce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1 mluvčí pořídí vždy 2 varianty jednoho projevu v různých jazycích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participantům se prezentují nahrávky s tím, že pocházejí od 2 různých mluvčích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participanti mají za úkol ohodnotit mluvčí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když se to zkoušelo v Kanadě, zjistilo se, že účastníci experimentu hodnotili téhož mluvčího lépe, když mluvil anglicky, než když mluvil francouzsky</a:t>
            </a:r>
            <a:endParaRPr lang="en-GB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1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B1EB4-F558-2C9F-BF32-11B2E85DB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úkol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EEB9A-4885-2ECD-708E-ABAF58D40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Přečtěte si jeden z abstraktů a shrňte ho kolegům.</a:t>
            </a:r>
            <a:endParaRPr lang="en-GB" dirty="0">
              <a:hlinkClick r:id="rId2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hlinkClick r:id="rId2"/>
              </a:rPr>
              <a:t>https://tinyurl.com/kinzler2021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hlinkClick r:id="rId2"/>
              </a:rPr>
              <a:t>https://tinyurl.com/rowley2021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825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B251B-009A-A25C-1C6A-23C76221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opakování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BADA7-02B0-99DC-BC66-06623337F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Čím se zabývá lingvistická pragmatika?</a:t>
            </a:r>
          </a:p>
          <a:p>
            <a:r>
              <a:rPr lang="en-CZ" dirty="0"/>
              <a:t>Čím se zabývá konverzační analýza?</a:t>
            </a:r>
          </a:p>
          <a:p>
            <a:r>
              <a:rPr lang="en-CZ" dirty="0"/>
              <a:t>Co je to replika?</a:t>
            </a:r>
          </a:p>
          <a:p>
            <a:r>
              <a:rPr lang="en-CZ" dirty="0"/>
              <a:t>Co je to střídání kódů?</a:t>
            </a:r>
          </a:p>
          <a:p>
            <a:r>
              <a:rPr lang="en-CZ" dirty="0"/>
              <a:t>Co je to hezitační pauza a hezitační zvuk?</a:t>
            </a:r>
          </a:p>
        </p:txBody>
      </p:sp>
    </p:spTree>
    <p:extLst>
      <p:ext uri="{BB962C8B-B14F-4D97-AF65-F5344CB8AC3E}">
        <p14:creationId xmlns:p14="http://schemas.microsoft.com/office/powerpoint/2010/main" val="67259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A84B0-D9F4-4EB6-A39B-755FDBBD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ideologie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BEEC3D-A766-45C4-A9EA-6D4303EAB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dirty="0"/>
              <a:t>soubor postojů k jazyku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dirty="0"/>
              <a:t>často též z něj vyplývající představy o „správné“ podobě jazyka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236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A84B0-D9F4-4EB6-A39B-755FDBBD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ideologie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BEEC3D-A766-45C4-A9EA-6D4303EAB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err="1"/>
              <a:t>Kroskrity</a:t>
            </a:r>
            <a:r>
              <a:rPr lang="cs-CZ" dirty="0"/>
              <a:t> (2004): aspekty jazykových ideologií</a:t>
            </a:r>
          </a:p>
          <a:p>
            <a:pPr marL="0" lvl="0" indent="0">
              <a:buNone/>
            </a:pPr>
            <a:endParaRPr lang="en-GB" dirty="0"/>
          </a:p>
          <a:p>
            <a:pPr marL="5715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slouží zájmům skupiny</a:t>
            </a:r>
            <a:endParaRPr lang="en-GB" dirty="0"/>
          </a:p>
          <a:p>
            <a:pPr marL="5715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heterogennost ideologií v rámci společenství</a:t>
            </a:r>
            <a:endParaRPr lang="en-GB" dirty="0"/>
          </a:p>
          <a:p>
            <a:pPr marL="5715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err="1"/>
              <a:t>reflektovanost</a:t>
            </a:r>
            <a:endParaRPr lang="en-GB" dirty="0"/>
          </a:p>
          <a:p>
            <a:pPr marL="5715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role jazykové ideologie v utváření identity (srov. </a:t>
            </a:r>
            <a:r>
              <a:rPr lang="cs-CZ" dirty="0" err="1"/>
              <a:t>Labov</a:t>
            </a:r>
            <a:r>
              <a:rPr lang="cs-CZ" dirty="0"/>
              <a:t>)</a:t>
            </a:r>
            <a:endParaRPr lang="en-GB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206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A84B0-D9F4-4EB6-A39B-755FDBBD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ideologie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BEEC3D-A766-45C4-A9EA-6D4303EAB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</a:rPr>
              <a:t>ideologie standardního jazyka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</a:rPr>
              <a:t>ideologie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</a:rPr>
              <a:t>protektivismu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</a:rPr>
              <a:t>ideologie (jazykového) patriotismu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</a:rPr>
              <a:t>ideologie (jazykového) etnocentrismu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</a:rPr>
              <a:t>ideologie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</a:rPr>
              <a:t>akcentismu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</a:rPr>
              <a:t>ideologie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</a:rPr>
              <a:t>audismu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</a:rPr>
              <a:t>ideologie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</a:rPr>
              <a:t>disabilismu</a:t>
            </a:r>
            <a:endParaRPr lang="cs-CZ" dirty="0">
              <a:solidFill>
                <a:schemeClr val="tx1">
                  <a:lumMod val="7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25079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8B678-2966-421E-B1E1-F6BFA3F5F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504" y="118753"/>
            <a:ext cx="11922826" cy="6602681"/>
          </a:xfrm>
          <a:solidFill>
            <a:srgbClr val="D22D40"/>
          </a:solidFill>
        </p:spPr>
        <p:txBody>
          <a:bodyPr/>
          <a:lstStyle/>
          <a:p>
            <a:pPr marL="0" indent="0" algn="ctr">
              <a:buNone/>
            </a:pPr>
            <a:br>
              <a:rPr lang="cs-CZ" sz="8000" i="1" dirty="0">
                <a:solidFill>
                  <a:schemeClr val="bg1"/>
                </a:solidFill>
                <a:latin typeface="Amarante" panose="02000000000000000000" pitchFamily="2" charset="-18"/>
                <a:ea typeface="Roboto" panose="02000000000000000000" pitchFamily="2" charset="0"/>
                <a:cs typeface="Posterama" panose="020B0502040204020203" pitchFamily="34" charset="0"/>
              </a:rPr>
            </a:br>
            <a:r>
              <a:rPr lang="cs-CZ" sz="8000" i="1" dirty="0">
                <a:solidFill>
                  <a:schemeClr val="bg1"/>
                </a:solidFill>
                <a:latin typeface="Amarante" panose="02000000000000000000" pitchFamily="2" charset="-18"/>
                <a:ea typeface="Roboto" panose="02000000000000000000" pitchFamily="2" charset="0"/>
                <a:cs typeface="Posterama" panose="020B0502040204020203" pitchFamily="34" charset="0"/>
              </a:rPr>
              <a:t>KONEC</a:t>
            </a:r>
          </a:p>
          <a:p>
            <a:pPr marL="0" indent="0" algn="ctr">
              <a:buNone/>
            </a:pPr>
            <a:endParaRPr lang="cs-CZ" sz="1400" dirty="0">
              <a:solidFill>
                <a:schemeClr val="bg1"/>
              </a:solidFill>
              <a:latin typeface="Amarante" panose="02000000000000000000" pitchFamily="2" charset="-18"/>
              <a:ea typeface="Roboto" panose="02000000000000000000" pitchFamily="2" charset="0"/>
              <a:cs typeface="Posterama" panose="020B0502040204020203" pitchFamily="34" charset="0"/>
            </a:endParaRPr>
          </a:p>
          <a:p>
            <a:r>
              <a:rPr lang="en-GB" sz="1400" dirty="0" err="1">
                <a:solidFill>
                  <a:schemeClr val="bg1"/>
                </a:solidFill>
              </a:rPr>
              <a:t>Calliari</a:t>
            </a:r>
            <a:r>
              <a:rPr lang="en-GB" sz="1400" dirty="0">
                <a:solidFill>
                  <a:schemeClr val="bg1"/>
                </a:solidFill>
              </a:rPr>
              <a:t>, E. (2018). Loss and damage: a critical discourse analysis of Parties’ positions in climate change negotiations. </a:t>
            </a:r>
            <a:r>
              <a:rPr lang="en-GB" sz="1400" i="1" dirty="0">
                <a:solidFill>
                  <a:schemeClr val="bg1"/>
                </a:solidFill>
              </a:rPr>
              <a:t>Journal of Risk Research</a:t>
            </a:r>
            <a:r>
              <a:rPr lang="en-GB" sz="1400" dirty="0">
                <a:solidFill>
                  <a:schemeClr val="bg1"/>
                </a:solidFill>
              </a:rPr>
              <a:t>, </a:t>
            </a:r>
            <a:r>
              <a:rPr lang="en-GB" sz="1400" i="1" dirty="0">
                <a:solidFill>
                  <a:schemeClr val="bg1"/>
                </a:solidFill>
              </a:rPr>
              <a:t>21</a:t>
            </a:r>
            <a:r>
              <a:rPr lang="en-GB" sz="1400" dirty="0">
                <a:solidFill>
                  <a:schemeClr val="bg1"/>
                </a:solidFill>
              </a:rPr>
              <a:t>(6), 725-747.</a:t>
            </a:r>
          </a:p>
          <a:p>
            <a:r>
              <a:rPr lang="en-GB" sz="1400" dirty="0">
                <a:solidFill>
                  <a:schemeClr val="bg1"/>
                </a:solidFill>
              </a:rPr>
              <a:t>Grue, J. (2011). Discourse analysis and disability: Some topics and issues. </a:t>
            </a:r>
            <a:r>
              <a:rPr lang="en-GB" sz="1400" i="1" dirty="0">
                <a:solidFill>
                  <a:schemeClr val="bg1"/>
                </a:solidFill>
              </a:rPr>
              <a:t>Discourse &amp; Society</a:t>
            </a:r>
            <a:r>
              <a:rPr lang="en-GB" sz="1400" dirty="0">
                <a:solidFill>
                  <a:schemeClr val="bg1"/>
                </a:solidFill>
              </a:rPr>
              <a:t>, </a:t>
            </a:r>
            <a:r>
              <a:rPr lang="en-GB" sz="1400" i="1" dirty="0">
                <a:solidFill>
                  <a:schemeClr val="bg1"/>
                </a:solidFill>
              </a:rPr>
              <a:t>22</a:t>
            </a:r>
            <a:r>
              <a:rPr lang="en-GB" sz="1400" dirty="0">
                <a:solidFill>
                  <a:schemeClr val="bg1"/>
                </a:solidFill>
              </a:rPr>
              <a:t>(5), 532-546.</a:t>
            </a:r>
          </a:p>
          <a:p>
            <a:r>
              <a:rPr lang="en-GB" sz="1400" dirty="0" err="1">
                <a:solidFill>
                  <a:schemeClr val="bg1"/>
                </a:solidFill>
              </a:rPr>
              <a:t>Chromý</a:t>
            </a:r>
            <a:r>
              <a:rPr lang="en-GB" sz="1400" dirty="0">
                <a:solidFill>
                  <a:schemeClr val="bg1"/>
                </a:solidFill>
              </a:rPr>
              <a:t>, J. (2009). </a:t>
            </a:r>
            <a:r>
              <a:rPr lang="en-GB" sz="1400" dirty="0" err="1">
                <a:solidFill>
                  <a:schemeClr val="bg1"/>
                </a:solidFill>
              </a:rPr>
              <a:t>Postoje</a:t>
            </a:r>
            <a:r>
              <a:rPr lang="en-GB" sz="1400" dirty="0">
                <a:solidFill>
                  <a:schemeClr val="bg1"/>
                </a:solidFill>
              </a:rPr>
              <a:t> k </a:t>
            </a:r>
            <a:r>
              <a:rPr lang="en-GB" sz="1400" dirty="0" err="1">
                <a:solidFill>
                  <a:schemeClr val="bg1"/>
                </a:solidFill>
              </a:rPr>
              <a:t>jazyku</a:t>
            </a:r>
            <a:r>
              <a:rPr lang="en-GB" sz="1400" dirty="0">
                <a:solidFill>
                  <a:schemeClr val="bg1"/>
                </a:solidFill>
              </a:rPr>
              <a:t>, </a:t>
            </a:r>
            <a:r>
              <a:rPr lang="en-GB" sz="1400" dirty="0" err="1">
                <a:solidFill>
                  <a:schemeClr val="bg1"/>
                </a:solidFill>
              </a:rPr>
              <a:t>technika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spojitých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masek</a:t>
            </a:r>
            <a:r>
              <a:rPr lang="en-GB" sz="1400" dirty="0">
                <a:solidFill>
                  <a:schemeClr val="bg1"/>
                </a:solidFill>
              </a:rPr>
              <a:t> a </a:t>
            </a:r>
            <a:r>
              <a:rPr lang="en-GB" sz="1400" dirty="0" err="1">
                <a:solidFill>
                  <a:schemeClr val="bg1"/>
                </a:solidFill>
              </a:rPr>
              <a:t>čeština</a:t>
            </a:r>
            <a:r>
              <a:rPr lang="en-GB" sz="1400" dirty="0">
                <a:solidFill>
                  <a:schemeClr val="bg1"/>
                </a:solidFill>
              </a:rPr>
              <a:t>. </a:t>
            </a:r>
            <a:r>
              <a:rPr lang="en-GB" sz="1400" i="1" dirty="0" err="1">
                <a:solidFill>
                  <a:schemeClr val="bg1"/>
                </a:solidFill>
              </a:rPr>
              <a:t>Naše</a:t>
            </a:r>
            <a:r>
              <a:rPr lang="en-GB" sz="1400" i="1" dirty="0">
                <a:solidFill>
                  <a:schemeClr val="bg1"/>
                </a:solidFill>
              </a:rPr>
              <a:t> </a:t>
            </a:r>
            <a:r>
              <a:rPr lang="en-GB" sz="1400" i="1" dirty="0" err="1">
                <a:solidFill>
                  <a:schemeClr val="bg1"/>
                </a:solidFill>
              </a:rPr>
              <a:t>řeč</a:t>
            </a:r>
            <a:r>
              <a:rPr lang="en-GB" sz="1400" dirty="0">
                <a:solidFill>
                  <a:schemeClr val="bg1"/>
                </a:solidFill>
              </a:rPr>
              <a:t>, (5), 252-262.</a:t>
            </a:r>
          </a:p>
          <a:p>
            <a:r>
              <a:rPr lang="en-GB" sz="1400" dirty="0" err="1">
                <a:solidFill>
                  <a:schemeClr val="bg1"/>
                </a:solidFill>
              </a:rPr>
              <a:t>Kinzler</a:t>
            </a:r>
            <a:r>
              <a:rPr lang="en-GB" sz="1400" dirty="0">
                <a:solidFill>
                  <a:schemeClr val="bg1"/>
                </a:solidFill>
              </a:rPr>
              <a:t>, K. D., &amp; DeJesus, J. M. (2013). Northern= smart and Southern= nice: The development of accent attitudes in the United States. </a:t>
            </a:r>
            <a:r>
              <a:rPr lang="en-GB" sz="1400" i="1" dirty="0">
                <a:solidFill>
                  <a:schemeClr val="bg1"/>
                </a:solidFill>
              </a:rPr>
              <a:t>Quarterly Journal of Experimental Psychology</a:t>
            </a:r>
            <a:r>
              <a:rPr lang="en-GB" sz="1400" dirty="0">
                <a:solidFill>
                  <a:schemeClr val="bg1"/>
                </a:solidFill>
              </a:rPr>
              <a:t>, </a:t>
            </a:r>
            <a:r>
              <a:rPr lang="en-GB" sz="1400" i="1" dirty="0">
                <a:solidFill>
                  <a:schemeClr val="bg1"/>
                </a:solidFill>
              </a:rPr>
              <a:t>66</a:t>
            </a:r>
            <a:r>
              <a:rPr lang="en-GB" sz="1400" dirty="0">
                <a:solidFill>
                  <a:schemeClr val="bg1"/>
                </a:solidFill>
              </a:rPr>
              <a:t>(6), 1146-1158.</a:t>
            </a:r>
          </a:p>
          <a:p>
            <a:r>
              <a:rPr lang="en-GB" sz="1400" dirty="0">
                <a:solidFill>
                  <a:schemeClr val="bg1"/>
                </a:solidFill>
              </a:rPr>
              <a:t>Lambert, W. E., Hodgson, R. C., Gardner, R. C., &amp; </a:t>
            </a:r>
            <a:r>
              <a:rPr lang="en-GB" sz="1400" dirty="0" err="1">
                <a:solidFill>
                  <a:schemeClr val="bg1"/>
                </a:solidFill>
              </a:rPr>
              <a:t>Fillenbaum</a:t>
            </a:r>
            <a:r>
              <a:rPr lang="en-GB" sz="1400" dirty="0">
                <a:solidFill>
                  <a:schemeClr val="bg1"/>
                </a:solidFill>
              </a:rPr>
              <a:t>, S. (1960). </a:t>
            </a:r>
            <a:r>
              <a:rPr lang="en-GB" sz="1400" dirty="0" err="1">
                <a:solidFill>
                  <a:schemeClr val="bg1"/>
                </a:solidFill>
              </a:rPr>
              <a:t>Evaluational</a:t>
            </a:r>
            <a:r>
              <a:rPr lang="en-GB" sz="1400" dirty="0">
                <a:solidFill>
                  <a:schemeClr val="bg1"/>
                </a:solidFill>
              </a:rPr>
              <a:t> reactions to spoken languages. </a:t>
            </a:r>
            <a:r>
              <a:rPr lang="en-GB" sz="1400" i="1" dirty="0">
                <a:solidFill>
                  <a:schemeClr val="bg1"/>
                </a:solidFill>
              </a:rPr>
              <a:t>The journal of abnormal and social psychology</a:t>
            </a:r>
            <a:r>
              <a:rPr lang="en-GB" sz="1400" dirty="0">
                <a:solidFill>
                  <a:schemeClr val="bg1"/>
                </a:solidFill>
              </a:rPr>
              <a:t>, </a:t>
            </a:r>
            <a:r>
              <a:rPr lang="en-GB" sz="1400" i="1" dirty="0">
                <a:solidFill>
                  <a:schemeClr val="bg1"/>
                </a:solidFill>
              </a:rPr>
              <a:t>60</a:t>
            </a:r>
            <a:r>
              <a:rPr lang="en-GB" sz="1400" dirty="0">
                <a:solidFill>
                  <a:schemeClr val="bg1"/>
                </a:solidFill>
              </a:rPr>
              <a:t>(1), 44.</a:t>
            </a:r>
          </a:p>
          <a:p>
            <a:r>
              <a:rPr lang="en-GB" sz="1400" dirty="0" err="1">
                <a:solidFill>
                  <a:schemeClr val="bg1"/>
                </a:solidFill>
              </a:rPr>
              <a:t>Kroskrity</a:t>
            </a:r>
            <a:r>
              <a:rPr lang="en-GB" sz="1400" dirty="0">
                <a:solidFill>
                  <a:schemeClr val="bg1"/>
                </a:solidFill>
              </a:rPr>
              <a:t>, P. V. (2004). Language ideologies. </a:t>
            </a:r>
            <a:r>
              <a:rPr lang="en-GB" sz="1400" i="1" dirty="0">
                <a:solidFill>
                  <a:schemeClr val="bg1"/>
                </a:solidFill>
              </a:rPr>
              <a:t>A companion to linguistic anthropology</a:t>
            </a:r>
            <a:r>
              <a:rPr lang="en-GB" sz="1400" dirty="0">
                <a:solidFill>
                  <a:schemeClr val="bg1"/>
                </a:solidFill>
              </a:rPr>
              <a:t>, </a:t>
            </a:r>
            <a:r>
              <a:rPr lang="en-GB" sz="1400" i="1" dirty="0">
                <a:solidFill>
                  <a:schemeClr val="bg1"/>
                </a:solidFill>
              </a:rPr>
              <a:t>496</a:t>
            </a:r>
            <a:r>
              <a:rPr lang="en-GB" sz="1400" dirty="0">
                <a:solidFill>
                  <a:schemeClr val="bg1"/>
                </a:solidFill>
              </a:rPr>
              <a:t>, 517.</a:t>
            </a:r>
          </a:p>
          <a:p>
            <a:r>
              <a:rPr lang="en-GB" sz="1400" dirty="0" err="1">
                <a:solidFill>
                  <a:schemeClr val="bg1"/>
                </a:solidFill>
              </a:rPr>
              <a:t>Reisigl</a:t>
            </a:r>
            <a:r>
              <a:rPr lang="en-GB" sz="1400" dirty="0">
                <a:solidFill>
                  <a:schemeClr val="bg1"/>
                </a:solidFill>
              </a:rPr>
              <a:t>, M., &amp; </a:t>
            </a:r>
            <a:r>
              <a:rPr lang="en-GB" sz="1400" dirty="0" err="1">
                <a:solidFill>
                  <a:schemeClr val="bg1"/>
                </a:solidFill>
              </a:rPr>
              <a:t>Wodak</a:t>
            </a:r>
            <a:r>
              <a:rPr lang="en-GB" sz="1400" dirty="0">
                <a:solidFill>
                  <a:schemeClr val="bg1"/>
                </a:solidFill>
              </a:rPr>
              <a:t>, R. (2005). </a:t>
            </a:r>
            <a:r>
              <a:rPr lang="en-GB" sz="1400" i="1" dirty="0">
                <a:solidFill>
                  <a:schemeClr val="bg1"/>
                </a:solidFill>
              </a:rPr>
              <a:t>Discourse and discrimination: </a:t>
            </a:r>
            <a:r>
              <a:rPr lang="en-GB" sz="1400" i="1" dirty="0" err="1">
                <a:solidFill>
                  <a:schemeClr val="bg1"/>
                </a:solidFill>
              </a:rPr>
              <a:t>Rhetorics</a:t>
            </a:r>
            <a:r>
              <a:rPr lang="en-GB" sz="1400" i="1" dirty="0">
                <a:solidFill>
                  <a:schemeClr val="bg1"/>
                </a:solidFill>
              </a:rPr>
              <a:t> of racism and antisemitism</a:t>
            </a:r>
            <a:r>
              <a:rPr lang="en-GB" sz="1400" dirty="0">
                <a:solidFill>
                  <a:schemeClr val="bg1"/>
                </a:solidFill>
              </a:rPr>
              <a:t>. Routledge.</a:t>
            </a:r>
          </a:p>
          <a:p>
            <a:r>
              <a:rPr lang="en-GB" sz="1400" dirty="0">
                <a:solidFill>
                  <a:schemeClr val="bg1"/>
                </a:solidFill>
              </a:rPr>
              <a:t>Rowley, K., &amp; Cormier, K. (2021). Accent or not? Language attitudes towards regional variation in British Sign Language. </a:t>
            </a:r>
            <a:r>
              <a:rPr lang="en-GB" sz="1400" i="1" dirty="0">
                <a:solidFill>
                  <a:schemeClr val="bg1"/>
                </a:solidFill>
              </a:rPr>
              <a:t>Applied Linguistics Review</a:t>
            </a:r>
            <a:r>
              <a:rPr lang="en-GB" sz="1400" dirty="0">
                <a:solidFill>
                  <a:schemeClr val="bg1"/>
                </a:solidFill>
              </a:rPr>
              <a:t>.</a:t>
            </a:r>
          </a:p>
          <a:p>
            <a:endParaRPr lang="en-GB" sz="1600" dirty="0"/>
          </a:p>
          <a:p>
            <a:pPr marL="0" indent="0">
              <a:buNone/>
            </a:pPr>
            <a:endParaRPr lang="en-GB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  <a:latin typeface="Amarante" panose="02000000000000000000" pitchFamily="2" charset="-18"/>
              <a:ea typeface="Roboto" panose="02000000000000000000" pitchFamily="2" charset="0"/>
              <a:cs typeface="Posteram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828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F985-FC71-71F3-6E56-A489A3277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zbytek semestru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983F9-908D-B825-CD7C-C543A23CA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CZ" dirty="0"/>
              <a:t>25. dubna</a:t>
            </a:r>
          </a:p>
          <a:p>
            <a:pPr lvl="1"/>
            <a:r>
              <a:rPr lang="en-CZ" dirty="0"/>
              <a:t>prezenční hodina se nekoná</a:t>
            </a:r>
          </a:p>
          <a:p>
            <a:pPr lvl="1"/>
            <a:r>
              <a:rPr lang="en-CZ" dirty="0"/>
              <a:t>příprava závěrečných prezentací</a:t>
            </a:r>
          </a:p>
          <a:p>
            <a:r>
              <a:rPr lang="en-CZ" dirty="0"/>
              <a:t>2. května</a:t>
            </a:r>
          </a:p>
          <a:p>
            <a:pPr lvl="1"/>
            <a:r>
              <a:rPr lang="en-CZ" dirty="0"/>
              <a:t>opakování</a:t>
            </a:r>
          </a:p>
          <a:p>
            <a:pPr lvl="1"/>
            <a:r>
              <a:rPr lang="en-CZ" dirty="0"/>
              <a:t>příprava závěrečných prezentací</a:t>
            </a:r>
          </a:p>
          <a:p>
            <a:r>
              <a:rPr lang="en-CZ" dirty="0"/>
              <a:t>9. května</a:t>
            </a:r>
          </a:p>
          <a:p>
            <a:pPr lvl="1"/>
            <a:r>
              <a:rPr lang="en-CZ" dirty="0"/>
              <a:t>závěrečné prezentace</a:t>
            </a:r>
          </a:p>
          <a:p>
            <a:r>
              <a:rPr lang="en-CZ" dirty="0"/>
              <a:t>krátký přehledový zápočtový test v Moodlu</a:t>
            </a:r>
          </a:p>
          <a:p>
            <a:pPr lvl="1"/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4193230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4A9E2-A46B-5C4F-6491-D21769FC1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prezentace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2706C-1039-E915-1263-0969BF092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možnosti</a:t>
            </a:r>
          </a:p>
          <a:p>
            <a:pPr marL="742950" lvl="1" indent="-514350">
              <a:buAutoNum type="alphaLcParenR"/>
            </a:pPr>
            <a:r>
              <a:rPr lang="en-CZ" dirty="0"/>
              <a:t>návrh vlastního sociolingvistického výzkumu</a:t>
            </a:r>
          </a:p>
          <a:p>
            <a:pPr marL="742950" lvl="1" indent="-514350">
              <a:buAutoNum type="alphaLcParenR"/>
            </a:pPr>
            <a:r>
              <a:rPr lang="en-CZ" dirty="0"/>
              <a:t>shrnutí existujících sociolingvistických výzkumů</a:t>
            </a:r>
          </a:p>
          <a:p>
            <a:r>
              <a:rPr lang="en-CZ" dirty="0"/>
              <a:t>zdroje a inspiraci můžete hledat například na </a:t>
            </a:r>
            <a:r>
              <a:rPr lang="en-CZ" dirty="0">
                <a:hlinkClick r:id="rId2"/>
              </a:rPr>
              <a:t>Google Scholar</a:t>
            </a:r>
            <a:endParaRPr lang="en-CZ" dirty="0"/>
          </a:p>
          <a:p>
            <a:r>
              <a:rPr lang="en-CZ" dirty="0"/>
              <a:t>ve skupinách</a:t>
            </a:r>
          </a:p>
          <a:p>
            <a:r>
              <a:rPr lang="en-CZ" dirty="0"/>
              <a:t>vámi zvolená témata</a:t>
            </a:r>
          </a:p>
          <a:p>
            <a:r>
              <a:rPr lang="en-CZ" dirty="0"/>
              <a:t>s powerpointem</a:t>
            </a:r>
          </a:p>
          <a:p>
            <a:pPr marL="0" indent="0">
              <a:buNone/>
            </a:pPr>
            <a:r>
              <a:rPr lang="en-CZ" b="1" dirty="0"/>
              <a:t>2. května: </a:t>
            </a:r>
            <a:r>
              <a:rPr lang="en-CZ" dirty="0"/>
              <a:t>představení návrhů a diskuse</a:t>
            </a:r>
          </a:p>
          <a:p>
            <a:pPr marL="0" indent="0">
              <a:buNone/>
            </a:pPr>
            <a:r>
              <a:rPr lang="en-CZ" b="1" dirty="0"/>
              <a:t>9. května: </a:t>
            </a:r>
            <a:r>
              <a:rPr lang="en-CZ" dirty="0"/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111058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652F7-3E7E-207E-5720-BA460A46F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jazyk a ideologie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1FB72-78C0-3604-AFA4-B028DB349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Co je to ideologie?</a:t>
            </a:r>
          </a:p>
          <a:p>
            <a:pPr lvl="1"/>
            <a:r>
              <a:rPr lang="en-CZ" dirty="0"/>
              <a:t>soubor hodnot a postojů zastávaných určitým jedincem nebo společenskou skupinou</a:t>
            </a:r>
          </a:p>
          <a:p>
            <a:r>
              <a:rPr lang="en-CZ" dirty="0"/>
              <a:t>Jak souvisejí ideologie s jazykem?</a:t>
            </a:r>
          </a:p>
          <a:p>
            <a:pPr lvl="1"/>
            <a:r>
              <a:rPr lang="en-CZ" dirty="0"/>
              <a:t>a) jazyk jako prostředek k prosazování určitých ideologií</a:t>
            </a:r>
          </a:p>
          <a:p>
            <a:pPr lvl="1"/>
            <a:r>
              <a:rPr lang="en-CZ" dirty="0"/>
              <a:t>b) jazyk jako předmět určitých ideologií</a:t>
            </a:r>
          </a:p>
        </p:txBody>
      </p:sp>
    </p:spTree>
    <p:extLst>
      <p:ext uri="{BB962C8B-B14F-4D97-AF65-F5344CB8AC3E}">
        <p14:creationId xmlns:p14="http://schemas.microsoft.com/office/powerpoint/2010/main" val="28497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652F7-3E7E-207E-5720-BA460A46F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jazyk a ideologie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1FB72-78C0-3604-AFA4-B028DB349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Co je to ideologie?</a:t>
            </a:r>
          </a:p>
          <a:p>
            <a:pPr lvl="1"/>
            <a:r>
              <a:rPr lang="en-CZ" dirty="0"/>
              <a:t>soubor hodnot zastávaných určitým jedincem nebo společenskou skupinou</a:t>
            </a:r>
          </a:p>
          <a:p>
            <a:r>
              <a:rPr lang="en-CZ" dirty="0"/>
              <a:t>Jak souvisejí ideologie s jazykem?</a:t>
            </a:r>
          </a:p>
          <a:p>
            <a:pPr lvl="1"/>
            <a:r>
              <a:rPr lang="en-CZ" b="1" dirty="0"/>
              <a:t>a) jazyk jako prostředek k prosazování určitých ideologií</a:t>
            </a:r>
          </a:p>
          <a:p>
            <a:pPr lvl="1"/>
            <a:r>
              <a:rPr lang="en-CZ" dirty="0"/>
              <a:t>b) jazyk jako předmět určitých ideologií</a:t>
            </a:r>
          </a:p>
        </p:txBody>
      </p:sp>
    </p:spTree>
    <p:extLst>
      <p:ext uri="{BB962C8B-B14F-4D97-AF65-F5344CB8AC3E}">
        <p14:creationId xmlns:p14="http://schemas.microsoft.com/office/powerpoint/2010/main" val="4026803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1501-72D7-A252-25EF-E4854A6DC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kritická analýza diskurzu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7EC6E-70A9-A8F1-83D4-83E587DE9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i="1" dirty="0"/>
              <a:t>Jak se jazyk podílí na prosazování různých ideologií vedoucích ke společenským nerovnostem?</a:t>
            </a:r>
            <a:endParaRPr lang="en-CZ" dirty="0"/>
          </a:p>
          <a:p>
            <a:r>
              <a:rPr lang="en-CZ" dirty="0"/>
              <a:t>angažovaná disciplína</a:t>
            </a:r>
          </a:p>
          <a:p>
            <a:r>
              <a:rPr lang="en-CZ" dirty="0"/>
              <a:t>soubor spřízněných přístupů</a:t>
            </a:r>
          </a:p>
          <a:p>
            <a:r>
              <a:rPr lang="en-CZ" dirty="0"/>
              <a:t>interdisciplinární povaha</a:t>
            </a:r>
          </a:p>
          <a:p>
            <a:r>
              <a:rPr lang="en-CZ" dirty="0"/>
              <a:t>diskurz (o)</a:t>
            </a:r>
          </a:p>
          <a:p>
            <a:pPr lvl="1"/>
            <a:r>
              <a:rPr lang="en-CZ" dirty="0"/>
              <a:t>klimatické změně (např. Calliari, 2018)</a:t>
            </a:r>
          </a:p>
          <a:p>
            <a:pPr lvl="1"/>
            <a:r>
              <a:rPr lang="en-CZ" dirty="0"/>
              <a:t>antisemitismu (např. Reisigl–Wodak, 2005)</a:t>
            </a:r>
          </a:p>
          <a:p>
            <a:pPr lvl="1"/>
            <a:r>
              <a:rPr lang="en-CZ" dirty="0"/>
              <a:t>postižení (např. Grue, 2011)</a:t>
            </a:r>
          </a:p>
          <a:p>
            <a:pPr lvl="1"/>
            <a:r>
              <a:rPr lang="en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64477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BF7A4-DFAC-444C-A7E0-9D3695EED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Diskurzivně-historický</a:t>
            </a:r>
            <a:r>
              <a:rPr lang="en-GB" dirty="0"/>
              <a:t> </a:t>
            </a:r>
            <a:r>
              <a:rPr lang="en-GB" dirty="0" err="1"/>
              <a:t>přístup</a:t>
            </a:r>
            <a:r>
              <a:rPr lang="en-GB" dirty="0"/>
              <a:t> (DHA)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60A6E-FBE3-4995-A579-0F96062A1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481"/>
            <a:ext cx="10515600" cy="4351338"/>
          </a:xfrm>
        </p:spPr>
        <p:txBody>
          <a:bodyPr/>
          <a:lstStyle/>
          <a:p>
            <a:r>
              <a:rPr lang="cs-CZ" dirty="0"/>
              <a:t>spojený s osobností Ruth </a:t>
            </a:r>
            <a:r>
              <a:rPr lang="cs-CZ" dirty="0" err="1"/>
              <a:t>Wodak</a:t>
            </a:r>
            <a:endParaRPr lang="cs-CZ" dirty="0"/>
          </a:p>
          <a:p>
            <a:r>
              <a:rPr lang="cs-CZ" dirty="0"/>
              <a:t>analýza – 3 roviny: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témata diskurzu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diskurzivní strategie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jazykové prostředky</a:t>
            </a:r>
          </a:p>
          <a:p>
            <a:pPr lvl="1"/>
            <a:endParaRPr lang="cs-CZ" dirty="0"/>
          </a:p>
        </p:txBody>
      </p:sp>
      <p:pic>
        <p:nvPicPr>
          <p:cNvPr id="4" name="Picture 3" descr="A close up of a person smiling for the camera&#10;&#10;Description automatically generated">
            <a:extLst>
              <a:ext uri="{FF2B5EF4-FFF2-40B4-BE49-F238E27FC236}">
                <a16:creationId xmlns:a16="http://schemas.microsoft.com/office/drawing/2014/main" id="{AD773B3A-A099-BF6A-9B9E-AA6845FF3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3876" y="1690688"/>
            <a:ext cx="2159924" cy="281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827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BF7A4-DFAC-444C-A7E0-9D3695EED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DHA a </a:t>
            </a:r>
            <a:r>
              <a:rPr lang="en-GB" dirty="0" err="1"/>
              <a:t>interdisciplinarita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60A6E-FBE3-4995-A579-0F96062A1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481"/>
            <a:ext cx="10515600" cy="4351338"/>
          </a:xfrm>
        </p:spPr>
        <p:txBody>
          <a:bodyPr/>
          <a:lstStyle/>
          <a:p>
            <a:r>
              <a:rPr lang="cs-CZ" dirty="0"/>
              <a:t>analýza – 3 roviny: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témata diskurzu → sociologie, politologie, historie,...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diskurzivní strategie → pragmatika, teorie argumentace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jazykové prostředky → textová analýza, gramatická analýza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9807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Franklin Gothic Book"/>
        <a:ea typeface=""/>
        <a:cs typeface=""/>
      </a:majorFont>
      <a:minorFont>
        <a:latin typeface="Century School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6952</TotalTime>
  <Words>1201</Words>
  <Application>Microsoft Macintosh PowerPoint</Application>
  <PresentationFormat>Widescreen</PresentationFormat>
  <Paragraphs>168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Amarante</vt:lpstr>
      <vt:lpstr>Arial</vt:lpstr>
      <vt:lpstr>Calibri</vt:lpstr>
      <vt:lpstr>Fira Sans</vt:lpstr>
      <vt:lpstr>Wingdings</vt:lpstr>
      <vt:lpstr>Motiv Office</vt:lpstr>
      <vt:lpstr>Úvod do sociolingvistiky  hodina X: jazyk a ideologie</vt:lpstr>
      <vt:lpstr>opakování</vt:lpstr>
      <vt:lpstr>zbytek semestru</vt:lpstr>
      <vt:lpstr>prezentace</vt:lpstr>
      <vt:lpstr>jazyk a ideologie</vt:lpstr>
      <vt:lpstr>jazyk a ideologie</vt:lpstr>
      <vt:lpstr>kritická analýza diskurzu</vt:lpstr>
      <vt:lpstr>Diskurzivně-historický přístup (DHA)</vt:lpstr>
      <vt:lpstr>DHA a interdisciplinarita</vt:lpstr>
      <vt:lpstr>DHA</vt:lpstr>
      <vt:lpstr>DHA příklad: Václav Klaus o environmentalismu</vt:lpstr>
      <vt:lpstr>analýza jazykových prostředků Jaká slova volíme a co z toho vyplývá?</vt:lpstr>
      <vt:lpstr>analýza argumentace Jak zdůvodňujeme to, co tvrdíme?</vt:lpstr>
      <vt:lpstr>DHA příklad: Ladislav Jakl o Pařížské dohodě</vt:lpstr>
      <vt:lpstr>jazyk a ideologie</vt:lpstr>
      <vt:lpstr>postoje k jazyku</vt:lpstr>
      <vt:lpstr>implicitní postoje k jazyku </vt:lpstr>
      <vt:lpstr>technika spojitých masek </vt:lpstr>
      <vt:lpstr>úkol</vt:lpstr>
      <vt:lpstr>jazykové ideologie</vt:lpstr>
      <vt:lpstr>jazykové ideologie</vt:lpstr>
      <vt:lpstr>jazykové ideologie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sociolingvistiky</dc:title>
  <dc:creator>Jakub Jehlička</dc:creator>
  <cp:lastModifiedBy>Preininger, Mikuláš</cp:lastModifiedBy>
  <cp:revision>8</cp:revision>
  <dcterms:created xsi:type="dcterms:W3CDTF">2020-11-17T15:19:08Z</dcterms:created>
  <dcterms:modified xsi:type="dcterms:W3CDTF">2023-04-17T15:29:55Z</dcterms:modified>
</cp:coreProperties>
</file>