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10" r:id="rId2"/>
    <p:sldId id="265" r:id="rId3"/>
    <p:sldId id="268" r:id="rId4"/>
    <p:sldId id="274" r:id="rId5"/>
    <p:sldId id="270" r:id="rId6"/>
    <p:sldId id="271" r:id="rId7"/>
    <p:sldId id="269" r:id="rId8"/>
    <p:sldId id="273" r:id="rId9"/>
    <p:sldId id="272" r:id="rId10"/>
    <p:sldId id="278" r:id="rId11"/>
    <p:sldId id="275" r:id="rId12"/>
    <p:sldId id="277" r:id="rId13"/>
    <p:sldId id="280" r:id="rId14"/>
  </p:sldIdLst>
  <p:sldSz cx="12192000" cy="6858000"/>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BCA4B031-A368-480A-99F1-78DF7A8FDFEF}" type="datetimeFigureOut">
              <a:rPr lang="cs-CZ" smtClean="0"/>
              <a:pPr/>
              <a:t>19.03.2024</a:t>
            </a:fld>
            <a:endParaRPr lang="cs-CZ"/>
          </a:p>
        </p:txBody>
      </p:sp>
      <p:sp>
        <p:nvSpPr>
          <p:cNvPr id="4" name="Zástupný symbol pro zápatí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CC4BA7E9-F9FD-4E66-9B5C-66160DDA0E54}" type="slidenum">
              <a:rPr lang="cs-CZ" smtClean="0"/>
              <a:pPr/>
              <a:t>‹#›</a:t>
            </a:fld>
            <a:endParaRPr 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FB1DEFF4-AE57-4C4A-894D-C99A2CDD549F}" type="datetimeFigureOut">
              <a:rPr lang="cs-CZ" smtClean="0"/>
              <a:pPr/>
              <a:t>19.03.2024</a:t>
            </a:fld>
            <a:endParaRPr lang="cs-CZ"/>
          </a:p>
        </p:txBody>
      </p:sp>
      <p:sp>
        <p:nvSpPr>
          <p:cNvPr id="4" name="Zástupný symbol pro obrázek snímku 3"/>
          <p:cNvSpPr>
            <a:spLocks noGrp="1" noRot="1" noChangeAspect="1"/>
          </p:cNvSpPr>
          <p:nvPr>
            <p:ph type="sldImg" idx="2"/>
          </p:nvPr>
        </p:nvSpPr>
        <p:spPr>
          <a:xfrm>
            <a:off x="114300" y="746125"/>
            <a:ext cx="6629400" cy="37290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78EDDB8B-B7DF-4AE1-841E-B91B70536922}"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en-GB" sz="1200" kern="1200" dirty="0">
                <a:solidFill>
                  <a:schemeClr val="tx1"/>
                </a:solidFill>
                <a:latin typeface="+mn-lt"/>
                <a:ea typeface="+mn-ea"/>
                <a:cs typeface="+mn-cs"/>
              </a:rPr>
              <a:t>One might seek to include freedom as a basic human interest, but freedom is not constitutive of our interests on this account. This particular concern lies at the heart of the so-called 'will approach' to human rights.</a:t>
            </a:r>
            <a:endParaRPr lang="cs-CZ" dirty="0"/>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Klepnutím lze upravit styl předlohy nadpisů.</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B2CF1C5-063E-4D3B-913A-2DC20D86B37C}" type="datetimeFigureOut">
              <a:rPr lang="cs-CZ" smtClean="0"/>
              <a:pPr/>
              <a:t>19.03.2024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CF1C5-063E-4D3B-913A-2DC20D86B37C}" type="datetimeFigureOut">
              <a:rPr lang="cs-CZ" smtClean="0"/>
              <a:pPr/>
              <a:t>19.03.2024</a:t>
            </a:fld>
            <a:endParaRPr lang="cs-CZ"/>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C33B4-7F77-41FF-8D03-58D77B52C74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0L2NVFcYqkM" TargetMode="External"/><Relationship Id="rId2" Type="http://schemas.openxmlformats.org/officeDocument/2006/relationships/hyperlink" Target="http://www.peopleandperspectives.org/story/interview/annas" TargetMode="External"/><Relationship Id="rId1" Type="http://schemas.openxmlformats.org/officeDocument/2006/relationships/slideLayout" Target="../slideLayouts/slideLayout2.xml"/><Relationship Id="rId5" Type="http://schemas.openxmlformats.org/officeDocument/2006/relationships/hyperlink" Target="https://phr.org/" TargetMode="External"/><Relationship Id="rId4" Type="http://schemas.openxmlformats.org/officeDocument/2006/relationships/hyperlink" Target="https://youtu.be/XykeF8sAd_o?feature=shared"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wma.net/en/30publications/10policies/o3/" TargetMode="External"/><Relationship Id="rId3" Type="http://schemas.openxmlformats.org/officeDocument/2006/relationships/hyperlink" Target="http://www.wma.net/en/20activities/10ethics/index.html" TargetMode="External"/><Relationship Id="rId7" Type="http://schemas.openxmlformats.org/officeDocument/2006/relationships/hyperlink" Target="http://www.wma.net/en/30publications/10policies/d2/index.html" TargetMode="External"/><Relationship Id="rId2" Type="http://schemas.openxmlformats.org/officeDocument/2006/relationships/hyperlink" Target="http://www.wma.net/en/20activities/20humanrights/index.html" TargetMode="External"/><Relationship Id="rId1" Type="http://schemas.openxmlformats.org/officeDocument/2006/relationships/slideLayout" Target="../slideLayouts/slideLayout2.xml"/><Relationship Id="rId6" Type="http://schemas.openxmlformats.org/officeDocument/2006/relationships/hyperlink" Target="http://unesdoc.unesco.org/images/0014/001428/142825e.pdf" TargetMode="External"/><Relationship Id="rId5" Type="http://schemas.openxmlformats.org/officeDocument/2006/relationships/hyperlink" Target="http://www.unesco.org/new/en/social-and-human-sciences/themes/bioethics/human-genome-and-human-rights/" TargetMode="External"/><Relationship Id="rId4" Type="http://schemas.openxmlformats.org/officeDocument/2006/relationships/hyperlink" Target="http://www.unesco.org/new/en/social-and-human-sciences/themes/bioethics/ethics-education-programme/" TargetMode="External"/><Relationship Id="rId9" Type="http://schemas.openxmlformats.org/officeDocument/2006/relationships/hyperlink" Target="http://www3.nd.edu/~undpress/excerpts/P01307-ex.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pmc/articles/PMC300789/pdf/32701419.pdf" TargetMode="External"/><Relationship Id="rId7" Type="http://schemas.openxmlformats.org/officeDocument/2006/relationships/hyperlink" Target="https://www.hrw.org/" TargetMode="External"/><Relationship Id="rId2" Type="http://schemas.openxmlformats.org/officeDocument/2006/relationships/hyperlink" Target="http://www.thenewatlantis.com/docLib/20091130_human_dignity.pdf" TargetMode="External"/><Relationship Id="rId1" Type="http://schemas.openxmlformats.org/officeDocument/2006/relationships/slideLayout" Target="../slideLayouts/slideLayout2.xml"/><Relationship Id="rId6" Type="http://schemas.openxmlformats.org/officeDocument/2006/relationships/hyperlink" Target="https://www.amnesty.org/en/" TargetMode="External"/><Relationship Id="rId5" Type="http://schemas.openxmlformats.org/officeDocument/2006/relationships/hyperlink" Target="https://www.ncbi.nlm.nih.gov/pmc/articles/PMC300789/citedby/" TargetMode="External"/><Relationship Id="rId4" Type="http://schemas.openxmlformats.org/officeDocument/2006/relationships/hyperlink" Target="http://bmcmedethics.biomedcentral.com/articles/10.1186/1472-6939-7-2"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lib.tcu.edu/staff/bellinger/rights/Poovey-on-rights.pdf" TargetMode="External"/><Relationship Id="rId13" Type="http://schemas.openxmlformats.org/officeDocument/2006/relationships/hyperlink" Target="http://www.ohchr.org/Documents/Publications/LivingFreeAndEqual.pdf" TargetMode="External"/><Relationship Id="rId3" Type="http://schemas.openxmlformats.org/officeDocument/2006/relationships/hyperlink" Target="http://lib.tcu.edu/staff/bellinger/rights/Schaefer-vs-Rorty.pdf" TargetMode="External"/><Relationship Id="rId7" Type="http://schemas.openxmlformats.org/officeDocument/2006/relationships/hyperlink" Target="http://lib.tcu.edu/staff/bellinger/rights/Primus-ch1.pdf" TargetMode="External"/><Relationship Id="rId12" Type="http://schemas.openxmlformats.org/officeDocument/2006/relationships/hyperlink" Target="http://www.ohchr.org/Documents/Publications/NHRIHandbook.pdf" TargetMode="External"/><Relationship Id="rId2" Type="http://schemas.openxmlformats.org/officeDocument/2006/relationships/hyperlink" Target="http://lib.tcu.edu/staff/bellinger/rights/Rorty-on-rights.pdf" TargetMode="External"/><Relationship Id="rId16" Type="http://schemas.openxmlformats.org/officeDocument/2006/relationships/hyperlink" Target="http://www.ohchr.org/Documents/Publications/HRDisabilityen.pdf" TargetMode="External"/><Relationship Id="rId1" Type="http://schemas.openxmlformats.org/officeDocument/2006/relationships/slideLayout" Target="../slideLayouts/slideLayout2.xml"/><Relationship Id="rId6" Type="http://schemas.openxmlformats.org/officeDocument/2006/relationships/hyperlink" Target="http://filcasop.flu.cas.cz/uploaded/Dvorak/Machula.pdf" TargetMode="External"/><Relationship Id="rId11" Type="http://schemas.openxmlformats.org/officeDocument/2006/relationships/hyperlink" Target="http://www.ohchr.org/en/issues/Pages/WhatareHumanRights.aspx" TargetMode="External"/><Relationship Id="rId5" Type="http://schemas.openxmlformats.org/officeDocument/2006/relationships/hyperlink" Target="https://filcasop.flu.cas.cz/images/uploaded/Dvorak/Machula.pdf" TargetMode="External"/><Relationship Id="rId15" Type="http://schemas.openxmlformats.org/officeDocument/2006/relationships/hyperlink" Target="http://www.ohchr.org/Documents/Publications/Reproductiveen.pdf" TargetMode="External"/><Relationship Id="rId10" Type="http://schemas.openxmlformats.org/officeDocument/2006/relationships/hyperlink" Target="https://www.ohchr.org/en/what-are-human-rights" TargetMode="External"/><Relationship Id="rId4" Type="http://schemas.openxmlformats.org/officeDocument/2006/relationships/hyperlink" Target="http://lib.tcu.edu/staff/bellinger/rights/Macdonald-on-rights.pdf" TargetMode="External"/><Relationship Id="rId9" Type="http://schemas.openxmlformats.org/officeDocument/2006/relationships/hyperlink" Target="http://vyuka-data.lf3.cuni.cz/CVOL0076/human%20rights%20-%20justifications(58adfaa2022e7).rtf" TargetMode="External"/><Relationship Id="rId14" Type="http://schemas.openxmlformats.org/officeDocument/2006/relationships/hyperlink" Target="http://www.ohchr.org/Documents/Publications/BornFreeAndEqualLowR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2130426"/>
            <a:ext cx="9144000" cy="1470025"/>
          </a:xfrm>
        </p:spPr>
        <p:txBody>
          <a:bodyPr/>
          <a:lstStyle/>
          <a:p>
            <a:r>
              <a:rPr lang="cs-CZ" dirty="0" err="1"/>
              <a:t>Human</a:t>
            </a:r>
            <a:r>
              <a:rPr lang="cs-CZ" dirty="0"/>
              <a:t> </a:t>
            </a:r>
            <a:r>
              <a:rPr lang="cs-CZ" dirty="0" err="1"/>
              <a:t>Rights</a:t>
            </a:r>
            <a:r>
              <a:rPr lang="cs-CZ" dirty="0"/>
              <a:t> and </a:t>
            </a:r>
            <a:r>
              <a:rPr lang="cs-CZ" dirty="0" err="1"/>
              <a:t>Medicine</a:t>
            </a:r>
            <a:br>
              <a:rPr lang="cs-CZ" dirty="0"/>
            </a:br>
            <a:r>
              <a:rPr lang="cs-CZ" dirty="0"/>
              <a:t>3</a:t>
            </a:r>
          </a:p>
        </p:txBody>
      </p:sp>
      <p:sp>
        <p:nvSpPr>
          <p:cNvPr id="3" name="Podnadpis 2"/>
          <p:cNvSpPr>
            <a:spLocks noGrp="1"/>
          </p:cNvSpPr>
          <p:nvPr>
            <p:ph type="subTitle" idx="1"/>
          </p:nvPr>
        </p:nvSpPr>
        <p:spPr/>
        <p:txBody>
          <a:bodyPr/>
          <a:lstStyle/>
          <a:p>
            <a:pPr algn="r"/>
            <a:endParaRPr lang="cs-CZ" dirty="0"/>
          </a:p>
          <a:p>
            <a:pPr algn="r"/>
            <a:r>
              <a:rPr lang="cs-CZ" dirty="0"/>
              <a:t>Zuzana Svobodová</a:t>
            </a:r>
          </a:p>
        </p:txBody>
      </p:sp>
    </p:spTree>
    <p:extLst>
      <p:ext uri="{BB962C8B-B14F-4D97-AF65-F5344CB8AC3E}">
        <p14:creationId xmlns:p14="http://schemas.microsoft.com/office/powerpoint/2010/main" val="291517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a:bodyPr>
          <a:lstStyle/>
          <a:p>
            <a:pPr>
              <a:buNone/>
            </a:pPr>
            <a:r>
              <a:rPr lang="en-US" dirty="0">
                <a:hlinkClick r:id="rId2"/>
              </a:rPr>
              <a:t>Public Responsibility in Medicine and Research</a:t>
            </a:r>
            <a:r>
              <a:rPr lang="cs-CZ" dirty="0"/>
              <a:t>: </a:t>
            </a:r>
            <a:r>
              <a:rPr lang="en-US" b="1" dirty="0"/>
              <a:t>People &amp; Perspectives: George </a:t>
            </a:r>
            <a:r>
              <a:rPr lang="en-US" b="1" dirty="0" err="1"/>
              <a:t>Annas</a:t>
            </a:r>
            <a:r>
              <a:rPr lang="en-US" b="1" dirty="0"/>
              <a:t> - Human Rights</a:t>
            </a:r>
            <a:r>
              <a:rPr lang="cs-CZ" b="1" dirty="0"/>
              <a:t>: </a:t>
            </a:r>
            <a:r>
              <a:rPr lang="cs-CZ" dirty="0">
                <a:hlinkClick r:id="rId3"/>
              </a:rPr>
              <a:t>https://youtu.be/0L2NVFcYqkM</a:t>
            </a:r>
            <a:endParaRPr lang="cs-CZ" dirty="0"/>
          </a:p>
          <a:p>
            <a:r>
              <a:rPr lang="cs-CZ" dirty="0" err="1"/>
              <a:t>Islamic</a:t>
            </a:r>
            <a:r>
              <a:rPr lang="cs-CZ" dirty="0"/>
              <a:t> </a:t>
            </a:r>
            <a:r>
              <a:rPr lang="cs-CZ" dirty="0" err="1"/>
              <a:t>Bioethics</a:t>
            </a:r>
            <a:r>
              <a:rPr lang="cs-CZ" dirty="0"/>
              <a:t>: </a:t>
            </a:r>
            <a:r>
              <a:rPr lang="cs-CZ" dirty="0">
                <a:hlinkClick r:id="rId4"/>
              </a:rPr>
              <a:t>https://youtu.be/XykeF8sAd_o?feature=shared</a:t>
            </a:r>
            <a:endParaRPr lang="cs-CZ" dirty="0"/>
          </a:p>
          <a:p>
            <a:r>
              <a:rPr lang="en-US" dirty="0"/>
              <a:t>Physicians for Human Rights: </a:t>
            </a:r>
            <a:r>
              <a:rPr lang="cs-CZ" dirty="0">
                <a:hlinkClick r:id="rId5"/>
              </a:rPr>
              <a:t>https://phr.org/</a:t>
            </a:r>
            <a:endParaRPr lang="cs-CZ" dirty="0"/>
          </a:p>
          <a:p>
            <a:endParaRPr lang="cs-CZ" dirty="0"/>
          </a:p>
          <a:p>
            <a:endParaRPr lang="cs-CZ" dirty="0"/>
          </a:p>
          <a:p>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hlinkClick r:id="rId2"/>
              </a:rPr>
              <a:t>http://www.</a:t>
            </a:r>
            <a:r>
              <a:rPr lang="cs-CZ" dirty="0" err="1">
                <a:hlinkClick r:id="rId2"/>
              </a:rPr>
              <a:t>wma.net</a:t>
            </a:r>
            <a:r>
              <a:rPr lang="cs-CZ" dirty="0">
                <a:hlinkClick r:id="rId2"/>
              </a:rPr>
              <a:t>/</a:t>
            </a:r>
            <a:r>
              <a:rPr lang="cs-CZ" dirty="0" err="1">
                <a:hlinkClick r:id="rId2"/>
              </a:rPr>
              <a:t>en</a:t>
            </a:r>
            <a:r>
              <a:rPr lang="cs-CZ" dirty="0">
                <a:hlinkClick r:id="rId2"/>
              </a:rPr>
              <a:t>/20activities/20humanrights/index.</a:t>
            </a:r>
            <a:r>
              <a:rPr lang="cs-CZ" dirty="0" err="1">
                <a:hlinkClick r:id="rId2"/>
              </a:rPr>
              <a:t>html</a:t>
            </a:r>
            <a:endParaRPr lang="cs-CZ" dirty="0"/>
          </a:p>
          <a:p>
            <a:r>
              <a:rPr lang="cs-CZ" dirty="0">
                <a:hlinkClick r:id="rId3"/>
              </a:rPr>
              <a:t>http://www.</a:t>
            </a:r>
            <a:r>
              <a:rPr lang="cs-CZ" dirty="0" err="1">
                <a:hlinkClick r:id="rId3"/>
              </a:rPr>
              <a:t>wma.net</a:t>
            </a:r>
            <a:r>
              <a:rPr lang="cs-CZ" dirty="0">
                <a:hlinkClick r:id="rId3"/>
              </a:rPr>
              <a:t>/</a:t>
            </a:r>
            <a:r>
              <a:rPr lang="cs-CZ" dirty="0" err="1">
                <a:hlinkClick r:id="rId3"/>
              </a:rPr>
              <a:t>en</a:t>
            </a:r>
            <a:r>
              <a:rPr lang="cs-CZ" dirty="0">
                <a:hlinkClick r:id="rId3"/>
              </a:rPr>
              <a:t>/20activities/10ethics/index.</a:t>
            </a:r>
            <a:r>
              <a:rPr lang="cs-CZ" dirty="0" err="1">
                <a:hlinkClick r:id="rId3"/>
              </a:rPr>
              <a:t>html</a:t>
            </a:r>
            <a:endParaRPr lang="cs-CZ" dirty="0"/>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r>
              <a:rPr lang="cs-CZ" dirty="0" err="1">
                <a:hlinkClick r:id="rId4"/>
              </a:rPr>
              <a:t>ethics</a:t>
            </a:r>
            <a:r>
              <a:rPr lang="cs-CZ" dirty="0">
                <a:hlinkClick r:id="rId4"/>
              </a:rPr>
              <a:t>-</a:t>
            </a:r>
            <a:r>
              <a:rPr lang="cs-CZ" dirty="0" err="1">
                <a:hlinkClick r:id="rId4"/>
              </a:rPr>
              <a:t>education</a:t>
            </a:r>
            <a:r>
              <a:rPr lang="cs-CZ" dirty="0">
                <a:hlinkClick r:id="rId4"/>
              </a:rPr>
              <a:t>-</a:t>
            </a:r>
            <a:r>
              <a:rPr lang="cs-CZ" dirty="0" err="1">
                <a:hlinkClick r:id="rId4"/>
              </a:rPr>
              <a:t>programme</a:t>
            </a:r>
            <a:r>
              <a:rPr lang="cs-CZ" dirty="0">
                <a:hlinkClick r:id="rId4"/>
              </a:rPr>
              <a:t>/</a:t>
            </a:r>
            <a:endParaRPr lang="cs-CZ" dirty="0"/>
          </a:p>
          <a:p>
            <a:r>
              <a:rPr lang="cs-CZ" dirty="0">
                <a:hlinkClick r:id="rId5"/>
              </a:rPr>
              <a:t>http://www.</a:t>
            </a:r>
            <a:r>
              <a:rPr lang="cs-CZ" dirty="0" err="1">
                <a:hlinkClick r:id="rId5"/>
              </a:rPr>
              <a:t>unesco.org</a:t>
            </a:r>
            <a:r>
              <a:rPr lang="cs-CZ" dirty="0">
                <a:hlinkClick r:id="rId5"/>
              </a:rPr>
              <a:t>/</a:t>
            </a:r>
            <a:r>
              <a:rPr lang="cs-CZ" dirty="0" err="1">
                <a:hlinkClick r:id="rId5"/>
              </a:rPr>
              <a:t>new</a:t>
            </a:r>
            <a:r>
              <a:rPr lang="cs-CZ" dirty="0">
                <a:hlinkClick r:id="rId5"/>
              </a:rPr>
              <a:t>/</a:t>
            </a:r>
            <a:r>
              <a:rPr lang="cs-CZ" dirty="0" err="1">
                <a:hlinkClick r:id="rId5"/>
              </a:rPr>
              <a:t>en</a:t>
            </a:r>
            <a:r>
              <a:rPr lang="cs-CZ" dirty="0">
                <a:hlinkClick r:id="rId5"/>
              </a:rPr>
              <a:t>/</a:t>
            </a:r>
            <a:r>
              <a:rPr lang="cs-CZ" dirty="0" err="1">
                <a:hlinkClick r:id="rId5"/>
              </a:rPr>
              <a:t>social</a:t>
            </a:r>
            <a:r>
              <a:rPr lang="cs-CZ" dirty="0">
                <a:hlinkClick r:id="rId5"/>
              </a:rPr>
              <a:t>-</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sciences</a:t>
            </a:r>
            <a:r>
              <a:rPr lang="cs-CZ" dirty="0">
                <a:hlinkClick r:id="rId5"/>
              </a:rPr>
              <a:t>/</a:t>
            </a:r>
            <a:r>
              <a:rPr lang="cs-CZ" dirty="0" err="1">
                <a:hlinkClick r:id="rId5"/>
              </a:rPr>
              <a:t>themes</a:t>
            </a:r>
            <a:r>
              <a:rPr lang="cs-CZ" dirty="0">
                <a:hlinkClick r:id="rId5"/>
              </a:rPr>
              <a:t>/</a:t>
            </a:r>
            <a:r>
              <a:rPr lang="cs-CZ" dirty="0" err="1">
                <a:hlinkClick r:id="rId5"/>
              </a:rPr>
              <a:t>bioethics</a:t>
            </a:r>
            <a:r>
              <a:rPr lang="cs-CZ" dirty="0">
                <a:hlinkClick r:id="rId5"/>
              </a:rPr>
              <a:t>/</a:t>
            </a:r>
            <a:r>
              <a:rPr lang="cs-CZ" dirty="0" err="1">
                <a:hlinkClick r:id="rId5"/>
              </a:rPr>
              <a:t>human</a:t>
            </a:r>
            <a:r>
              <a:rPr lang="cs-CZ" dirty="0">
                <a:hlinkClick r:id="rId5"/>
              </a:rPr>
              <a:t>-genome-</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rights</a:t>
            </a:r>
            <a:r>
              <a:rPr lang="cs-CZ" dirty="0">
                <a:hlinkClick r:id="rId5"/>
              </a:rPr>
              <a:t>/</a:t>
            </a:r>
            <a:endParaRPr lang="cs-CZ" dirty="0"/>
          </a:p>
          <a:p>
            <a:r>
              <a:rPr lang="cs-CZ" dirty="0" err="1"/>
              <a:t>Universal</a:t>
            </a:r>
            <a:r>
              <a:rPr lang="cs-CZ" dirty="0"/>
              <a:t> </a:t>
            </a:r>
            <a:r>
              <a:rPr lang="cs-CZ" dirty="0" err="1"/>
              <a:t>Declaration</a:t>
            </a:r>
            <a:r>
              <a:rPr lang="cs-CZ" dirty="0"/>
              <a:t> on </a:t>
            </a:r>
            <a:r>
              <a:rPr lang="cs-CZ" dirty="0" err="1"/>
              <a:t>Bioethics</a:t>
            </a:r>
            <a:r>
              <a:rPr lang="cs-CZ" dirty="0"/>
              <a:t> </a:t>
            </a:r>
            <a:r>
              <a:rPr lang="cs-CZ" dirty="0" err="1"/>
              <a:t>and</a:t>
            </a:r>
            <a:r>
              <a:rPr lang="cs-CZ" dirty="0"/>
              <a:t> </a:t>
            </a:r>
            <a:r>
              <a:rPr lang="cs-CZ" dirty="0" err="1"/>
              <a:t>Human</a:t>
            </a:r>
            <a:r>
              <a:rPr lang="cs-CZ" dirty="0"/>
              <a:t> </a:t>
            </a:r>
            <a:r>
              <a:rPr lang="cs-CZ" dirty="0" err="1"/>
              <a:t>Rights</a:t>
            </a:r>
            <a:r>
              <a:rPr lang="cs-CZ" dirty="0"/>
              <a:t>. 19 </a:t>
            </a:r>
            <a:r>
              <a:rPr lang="cs-CZ" dirty="0" err="1"/>
              <a:t>October</a:t>
            </a:r>
            <a:r>
              <a:rPr lang="cs-CZ" dirty="0"/>
              <a:t> 2005: </a:t>
            </a:r>
            <a:r>
              <a:rPr lang="cs-CZ" dirty="0">
                <a:hlinkClick r:id="rId6"/>
              </a:rPr>
              <a:t>http://unesdoc.unesco.org/images/0014/001428/142825e.pdf#page=80</a:t>
            </a:r>
            <a:endParaRPr lang="cs-CZ" dirty="0"/>
          </a:p>
          <a:p>
            <a:r>
              <a:rPr lang="en-US" dirty="0"/>
              <a:t>WMA Declaration of Sydney on the Determination of Death and the Recovery of Organs</a:t>
            </a:r>
            <a:r>
              <a:rPr lang="cs-CZ" dirty="0"/>
              <a:t>:</a:t>
            </a:r>
          </a:p>
          <a:p>
            <a:pPr lvl="1"/>
            <a:r>
              <a:rPr lang="cs-CZ" dirty="0"/>
              <a:t> </a:t>
            </a:r>
            <a:r>
              <a:rPr lang="cs-CZ" dirty="0">
                <a:hlinkClick r:id="rId7"/>
              </a:rPr>
              <a:t>http://www.</a:t>
            </a:r>
            <a:r>
              <a:rPr lang="cs-CZ" dirty="0" err="1">
                <a:hlinkClick r:id="rId7"/>
              </a:rPr>
              <a:t>wma.net</a:t>
            </a:r>
            <a:r>
              <a:rPr lang="cs-CZ" dirty="0">
                <a:hlinkClick r:id="rId7"/>
              </a:rPr>
              <a:t>/</a:t>
            </a:r>
            <a:r>
              <a:rPr lang="cs-CZ" dirty="0" err="1">
                <a:hlinkClick r:id="rId7"/>
              </a:rPr>
              <a:t>en</a:t>
            </a:r>
            <a:r>
              <a:rPr lang="cs-CZ" dirty="0">
                <a:hlinkClick r:id="rId7"/>
              </a:rPr>
              <a:t>/30publications/10policies/d2/index.</a:t>
            </a:r>
            <a:r>
              <a:rPr lang="cs-CZ" dirty="0" err="1">
                <a:hlinkClick r:id="rId7"/>
              </a:rPr>
              <a:t>html</a:t>
            </a:r>
            <a:endParaRPr lang="cs-CZ" dirty="0"/>
          </a:p>
          <a:p>
            <a:pPr lvl="1"/>
            <a:r>
              <a:rPr lang="cs-CZ" dirty="0">
                <a:hlinkClick r:id="rId8"/>
              </a:rPr>
              <a:t>http://www.</a:t>
            </a:r>
            <a:r>
              <a:rPr lang="cs-CZ" dirty="0" err="1">
                <a:hlinkClick r:id="rId8"/>
              </a:rPr>
              <a:t>wma.net</a:t>
            </a:r>
            <a:r>
              <a:rPr lang="cs-CZ" dirty="0">
                <a:hlinkClick r:id="rId8"/>
              </a:rPr>
              <a:t>/</a:t>
            </a:r>
            <a:r>
              <a:rPr lang="cs-CZ" dirty="0" err="1">
                <a:hlinkClick r:id="rId8"/>
              </a:rPr>
              <a:t>en</a:t>
            </a:r>
            <a:r>
              <a:rPr lang="cs-CZ" dirty="0">
                <a:hlinkClick r:id="rId8"/>
              </a:rPr>
              <a:t>/30publications/10policies/o3/</a:t>
            </a:r>
            <a:endParaRPr lang="cs-CZ" dirty="0"/>
          </a:p>
          <a:p>
            <a:r>
              <a:rPr lang="cs-CZ" dirty="0" err="1"/>
              <a:t>Bioethics</a:t>
            </a:r>
            <a:r>
              <a:rPr lang="cs-CZ" dirty="0"/>
              <a:t> </a:t>
            </a:r>
            <a:r>
              <a:rPr lang="cs-CZ" dirty="0" err="1"/>
              <a:t>and</a:t>
            </a:r>
            <a:r>
              <a:rPr lang="cs-CZ" dirty="0"/>
              <a:t> </a:t>
            </a:r>
            <a:r>
              <a:rPr lang="cs-CZ" dirty="0" err="1"/>
              <a:t>Human</a:t>
            </a:r>
            <a:r>
              <a:rPr lang="cs-CZ" dirty="0"/>
              <a:t> Dignity: </a:t>
            </a:r>
            <a:r>
              <a:rPr lang="cs-CZ" dirty="0">
                <a:hlinkClick r:id="rId9"/>
              </a:rPr>
              <a:t>http://www3.nd.edu/~</a:t>
            </a:r>
            <a:r>
              <a:rPr lang="cs-CZ" dirty="0" err="1">
                <a:hlinkClick r:id="rId9"/>
              </a:rPr>
              <a:t>undpress</a:t>
            </a:r>
            <a:r>
              <a:rPr lang="cs-CZ" dirty="0">
                <a:hlinkClick r:id="rId9"/>
              </a:rPr>
              <a:t>/</a:t>
            </a:r>
            <a:r>
              <a:rPr lang="cs-CZ" dirty="0" err="1">
                <a:hlinkClick r:id="rId9"/>
              </a:rPr>
              <a:t>excerpts</a:t>
            </a:r>
            <a:r>
              <a:rPr lang="cs-CZ" dirty="0">
                <a:hlinkClick r:id="rId9"/>
              </a:rPr>
              <a:t>/P01307-ex.</a:t>
            </a:r>
            <a:r>
              <a:rPr lang="cs-CZ" dirty="0" err="1">
                <a:hlinkClick r:id="rId9"/>
              </a:rPr>
              <a:t>pdf</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Human</a:t>
            </a:r>
            <a:r>
              <a:rPr lang="cs-CZ" dirty="0"/>
              <a:t> Dignity </a:t>
            </a:r>
            <a:r>
              <a:rPr lang="cs-CZ" dirty="0" err="1"/>
              <a:t>and</a:t>
            </a:r>
            <a:r>
              <a:rPr lang="cs-CZ" dirty="0"/>
              <a:t> </a:t>
            </a:r>
            <a:r>
              <a:rPr lang="cs-CZ" dirty="0" err="1"/>
              <a:t>Bioethics</a:t>
            </a:r>
            <a:r>
              <a:rPr lang="cs-CZ" dirty="0"/>
              <a:t>: </a:t>
            </a:r>
            <a:r>
              <a:rPr lang="cs-CZ" dirty="0">
                <a:hlinkClick r:id="rId2"/>
              </a:rPr>
              <a:t>http://www.</a:t>
            </a:r>
            <a:r>
              <a:rPr lang="cs-CZ" dirty="0" err="1">
                <a:hlinkClick r:id="rId2"/>
              </a:rPr>
              <a:t>thenewatlantis.com</a:t>
            </a:r>
            <a:r>
              <a:rPr lang="cs-CZ" dirty="0">
                <a:hlinkClick r:id="rId2"/>
              </a:rPr>
              <a:t>/</a:t>
            </a:r>
            <a:r>
              <a:rPr lang="cs-CZ" dirty="0" err="1">
                <a:hlinkClick r:id="rId2"/>
              </a:rPr>
              <a:t>docLib</a:t>
            </a:r>
            <a:r>
              <a:rPr lang="cs-CZ" dirty="0">
                <a:hlinkClick r:id="rId2"/>
              </a:rPr>
              <a:t>/20091130_</a:t>
            </a:r>
            <a:r>
              <a:rPr lang="cs-CZ" dirty="0" err="1">
                <a:hlinkClick r:id="rId2"/>
              </a:rPr>
              <a:t>human</a:t>
            </a:r>
            <a:r>
              <a:rPr lang="cs-CZ" dirty="0">
                <a:hlinkClick r:id="rId2"/>
              </a:rPr>
              <a:t>_dignity.</a:t>
            </a:r>
            <a:r>
              <a:rPr lang="cs-CZ" dirty="0" err="1">
                <a:hlinkClick r:id="rId2"/>
              </a:rPr>
              <a:t>pdf</a:t>
            </a:r>
            <a:endParaRPr lang="cs-CZ" dirty="0"/>
          </a:p>
          <a:p>
            <a:r>
              <a:rPr lang="cs-CZ" dirty="0">
                <a:hlinkClick r:id="rId3"/>
              </a:rPr>
              <a:t>https://www.ncbi.nlm.nih.gov/pmc/articles/PMC300789/pdf/32701419.pdf</a:t>
            </a:r>
            <a:endParaRPr lang="cs-CZ" dirty="0"/>
          </a:p>
          <a:p>
            <a:r>
              <a:rPr lang="cs-CZ" dirty="0">
                <a:hlinkClick r:id="rId4"/>
              </a:rPr>
              <a:t>http://bmcmedethics.biomedcentral.com/articles/10.1186/1472-6939-7-2</a:t>
            </a:r>
            <a:endParaRPr lang="cs-CZ" dirty="0"/>
          </a:p>
          <a:p>
            <a:r>
              <a:rPr lang="cs-CZ" dirty="0" err="1"/>
              <a:t>About</a:t>
            </a:r>
            <a:r>
              <a:rPr lang="cs-CZ" dirty="0"/>
              <a:t> dignity: </a:t>
            </a:r>
            <a:r>
              <a:rPr lang="cs-CZ" dirty="0">
                <a:hlinkClick r:id="rId5"/>
              </a:rPr>
              <a:t>https://www.ncbi.nlm.nih.gov/pmc/articles/PMC300789/citedby/</a:t>
            </a:r>
            <a:endParaRPr lang="cs-CZ" dirty="0"/>
          </a:p>
          <a:p>
            <a:r>
              <a:rPr lang="en-US" dirty="0"/>
              <a:t>Peel, Michael. “Human Rights and Medical Ethics.” </a:t>
            </a:r>
            <a:r>
              <a:rPr lang="en-US" i="1" dirty="0"/>
              <a:t>Journal of the Royal Society of Medicine</a:t>
            </a:r>
            <a:r>
              <a:rPr lang="en-US" dirty="0"/>
              <a:t> 98.4 (2005): 171–173. Print.</a:t>
            </a:r>
            <a:endParaRPr lang="cs-CZ" dirty="0"/>
          </a:p>
          <a:p>
            <a:r>
              <a:rPr lang="en-US" dirty="0" err="1"/>
              <a:t>Mohanti</a:t>
            </a:r>
            <a:r>
              <a:rPr lang="en-US" dirty="0"/>
              <a:t>, </a:t>
            </a:r>
            <a:r>
              <a:rPr lang="en-US" dirty="0" err="1"/>
              <a:t>Bidhu</a:t>
            </a:r>
            <a:r>
              <a:rPr lang="en-US" dirty="0"/>
              <a:t> K. “Ethics in Palliative Care.” </a:t>
            </a:r>
            <a:r>
              <a:rPr lang="en-US" i="1" dirty="0"/>
              <a:t>Indian Journal of Palliative Care</a:t>
            </a:r>
            <a:r>
              <a:rPr lang="en-US" dirty="0"/>
              <a:t> 15.2 (2009): 89–92. </a:t>
            </a:r>
            <a:r>
              <a:rPr lang="en-US" i="1" dirty="0"/>
              <a:t>PMC</a:t>
            </a:r>
            <a:r>
              <a:rPr lang="en-US" dirty="0"/>
              <a:t>. Web. 17 Feb. 2017.</a:t>
            </a:r>
            <a:endParaRPr lang="cs-CZ" dirty="0"/>
          </a:p>
          <a:p>
            <a:r>
              <a:rPr lang="en-US" dirty="0"/>
              <a:t>Sharma, </a:t>
            </a:r>
            <a:r>
              <a:rPr lang="en-US" dirty="0" err="1"/>
              <a:t>Himanshu</a:t>
            </a:r>
            <a:r>
              <a:rPr lang="en-US" dirty="0"/>
              <a:t> et al. “End-of-Life Care: Indian Perspective.” </a:t>
            </a:r>
            <a:r>
              <a:rPr lang="en-US" i="1" dirty="0"/>
              <a:t>Indian Journal of Psychiatry</a:t>
            </a:r>
            <a:r>
              <a:rPr lang="en-US" dirty="0"/>
              <a:t> 55.Suppl 2 (2013): S293–S298. </a:t>
            </a:r>
            <a:r>
              <a:rPr lang="en-US" i="1" dirty="0"/>
              <a:t>PMC</a:t>
            </a:r>
            <a:r>
              <a:rPr lang="en-US" dirty="0"/>
              <a:t>. Web. 17 Feb. 2017.</a:t>
            </a:r>
            <a:endParaRPr lang="cs-CZ" dirty="0"/>
          </a:p>
          <a:p>
            <a:r>
              <a:rPr lang="cs-CZ" dirty="0">
                <a:hlinkClick r:id="rId6"/>
              </a:rPr>
              <a:t>https://www.amnesty.org/en/</a:t>
            </a:r>
            <a:endParaRPr lang="cs-CZ" dirty="0">
              <a:hlinkClick r:id="rId7"/>
            </a:endParaRPr>
          </a:p>
          <a:p>
            <a:r>
              <a:rPr lang="cs-CZ" dirty="0">
                <a:hlinkClick r:id="rId7"/>
              </a:rPr>
              <a:t>https://www.hrw.org/</a:t>
            </a:r>
            <a:endParaRPr lang="cs-CZ" dirty="0"/>
          </a:p>
          <a:p>
            <a:pPr>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a:xfrm>
            <a:off x="1775520" y="1268760"/>
            <a:ext cx="8640960" cy="5328592"/>
          </a:xfrm>
        </p:spPr>
        <p:txBody>
          <a:bodyPr>
            <a:normAutofit fontScale="70000" lnSpcReduction="20000"/>
          </a:bodyPr>
          <a:lstStyle/>
          <a:p>
            <a:pPr>
              <a:buNone/>
            </a:pPr>
            <a:r>
              <a:rPr lang="en-US" i="1" dirty="0"/>
              <a:t>Links to study materials</a:t>
            </a:r>
            <a:r>
              <a:rPr lang="cs-CZ" i="1" dirty="0"/>
              <a:t> – </a:t>
            </a:r>
            <a:r>
              <a:rPr lang="cs-CZ" i="1" dirty="0" err="1"/>
              <a:t>also</a:t>
            </a:r>
            <a:r>
              <a:rPr lang="cs-CZ" i="1" dirty="0"/>
              <a:t> in „</a:t>
            </a:r>
            <a:r>
              <a:rPr lang="cs-CZ" i="1" dirty="0" err="1"/>
              <a:t>Vyuka</a:t>
            </a:r>
            <a:r>
              <a:rPr lang="cs-CZ" i="1" dirty="0"/>
              <a:t>“</a:t>
            </a:r>
            <a:r>
              <a:rPr lang="en-US" i="1" dirty="0"/>
              <a:t>:</a:t>
            </a:r>
            <a:endParaRPr lang="en-US" dirty="0"/>
          </a:p>
          <a:p>
            <a:r>
              <a:rPr lang="en-US" dirty="0">
                <a:hlinkClick r:id="rId2"/>
              </a:rPr>
              <a:t>R. </a:t>
            </a:r>
            <a:r>
              <a:rPr lang="en-US" dirty="0" err="1">
                <a:hlinkClick r:id="rId2"/>
              </a:rPr>
              <a:t>Rorty</a:t>
            </a:r>
            <a:r>
              <a:rPr lang="en-US" dirty="0">
                <a:hlinkClick r:id="rId2"/>
              </a:rPr>
              <a:t>: On Human Rights </a:t>
            </a:r>
            <a:endParaRPr lang="en-US" dirty="0"/>
          </a:p>
          <a:p>
            <a:r>
              <a:rPr lang="en-US" dirty="0">
                <a:hlinkClick r:id="rId3"/>
              </a:rPr>
              <a:t>B. Schaefer: Foundations of HR </a:t>
            </a:r>
            <a:endParaRPr lang="en-US" dirty="0"/>
          </a:p>
          <a:p>
            <a:r>
              <a:rPr lang="en-US" dirty="0">
                <a:hlinkClick r:id="rId4"/>
              </a:rPr>
              <a:t>M. Macdonald: Natural Rights </a:t>
            </a:r>
            <a:endParaRPr lang="en-US" dirty="0"/>
          </a:p>
          <a:p>
            <a:r>
              <a:rPr lang="en-US" dirty="0">
                <a:hlinkClick r:id="rId5"/>
              </a:rPr>
              <a:t>T. </a:t>
            </a:r>
            <a:r>
              <a:rPr lang="en-US" dirty="0" err="1">
                <a:hlinkClick r:id="rId5"/>
              </a:rPr>
              <a:t>Machula</a:t>
            </a:r>
            <a:r>
              <a:rPr lang="en-US" dirty="0">
                <a:hlinkClick r:id="rId5"/>
              </a:rPr>
              <a:t>: Natural Law</a:t>
            </a:r>
            <a:r>
              <a:rPr lang="en-US" dirty="0">
                <a:hlinkClick r:id="rId6"/>
              </a:rPr>
              <a:t> </a:t>
            </a:r>
            <a:endParaRPr lang="en-US" dirty="0"/>
          </a:p>
          <a:p>
            <a:r>
              <a:rPr lang="en-US" dirty="0">
                <a:hlinkClick r:id="rId7"/>
              </a:rPr>
              <a:t>R. A. Primus: Rights Theory and Practice </a:t>
            </a:r>
            <a:endParaRPr lang="en-US" dirty="0"/>
          </a:p>
          <a:p>
            <a:r>
              <a:rPr lang="en-US" dirty="0">
                <a:hlinkClick r:id="rId8"/>
              </a:rPr>
              <a:t>M. Poovery: Abortion and Death </a:t>
            </a:r>
            <a:endParaRPr lang="en-US" dirty="0"/>
          </a:p>
          <a:p>
            <a:r>
              <a:rPr lang="en-US" dirty="0" err="1">
                <a:hlinkClick r:id="rId9"/>
              </a:rPr>
              <a:t>HR_Justifications</a:t>
            </a:r>
            <a:r>
              <a:rPr lang="en-US" dirty="0">
                <a:hlinkClick r:id="rId9"/>
              </a:rPr>
              <a:t> </a:t>
            </a:r>
            <a:endParaRPr lang="en-US" dirty="0"/>
          </a:p>
          <a:p>
            <a:r>
              <a:rPr lang="en-US" dirty="0">
                <a:hlinkClick r:id="rId10"/>
              </a:rPr>
              <a:t>United </a:t>
            </a:r>
            <a:r>
              <a:rPr lang="en-US" dirty="0" err="1">
                <a:hlinkClick r:id="rId10"/>
              </a:rPr>
              <a:t>Nations_HR</a:t>
            </a:r>
            <a:r>
              <a:rPr lang="en-US" dirty="0">
                <a:hlinkClick r:id="rId11"/>
              </a:rPr>
              <a:t> </a:t>
            </a:r>
            <a:endParaRPr lang="en-US" dirty="0"/>
          </a:p>
          <a:p>
            <a:r>
              <a:rPr lang="en-US" dirty="0">
                <a:hlinkClick r:id="rId12"/>
              </a:rPr>
              <a:t>Reproductive Rights </a:t>
            </a:r>
            <a:endParaRPr lang="en-US" dirty="0"/>
          </a:p>
          <a:p>
            <a:r>
              <a:rPr lang="en-US" dirty="0">
                <a:hlinkClick r:id="rId13"/>
              </a:rPr>
              <a:t>Gender </a:t>
            </a:r>
            <a:endParaRPr lang="en-US" dirty="0"/>
          </a:p>
          <a:p>
            <a:r>
              <a:rPr lang="en-US" dirty="0">
                <a:hlinkClick r:id="rId14"/>
              </a:rPr>
              <a:t>Sexual Orientation </a:t>
            </a:r>
            <a:endParaRPr lang="en-US" dirty="0"/>
          </a:p>
          <a:p>
            <a:r>
              <a:rPr lang="en-US" dirty="0">
                <a:hlinkClick r:id="rId15"/>
              </a:rPr>
              <a:t>Sexual Health </a:t>
            </a:r>
            <a:endParaRPr lang="en-US" dirty="0"/>
          </a:p>
          <a:p>
            <a:r>
              <a:rPr lang="en-US" dirty="0">
                <a:hlinkClick r:id="rId16"/>
              </a:rPr>
              <a:t>Disability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main issues of human rights, fundamental concepts</a:t>
            </a:r>
            <a:endParaRPr lang="cs-CZ" dirty="0"/>
          </a:p>
        </p:txBody>
      </p:sp>
      <p:sp>
        <p:nvSpPr>
          <p:cNvPr id="3" name="Zástupný symbol pro obsah 2"/>
          <p:cNvSpPr>
            <a:spLocks noGrp="1"/>
          </p:cNvSpPr>
          <p:nvPr>
            <p:ph idx="1"/>
          </p:nvPr>
        </p:nvSpPr>
        <p:spPr/>
        <p:txBody>
          <a:bodyPr/>
          <a:lstStyle/>
          <a:p>
            <a:r>
              <a:rPr lang="en-GB" dirty="0"/>
              <a:t>As a moral doctrine, human rights have to be demonstrated to be valid as </a:t>
            </a:r>
            <a:r>
              <a:rPr lang="en-GB" b="1" dirty="0"/>
              <a:t>norms</a:t>
            </a:r>
            <a:r>
              <a:rPr lang="en-GB" dirty="0"/>
              <a:t> and not facts.</a:t>
            </a:r>
            <a:endParaRPr lang="cs-CZ" dirty="0"/>
          </a:p>
          <a:p>
            <a:r>
              <a:rPr lang="en-GB" dirty="0"/>
              <a:t>Presently, two particular approaches to the question of the validity of human rights predominate:</a:t>
            </a:r>
            <a:endParaRPr lang="cs-CZ" dirty="0"/>
          </a:p>
          <a:p>
            <a:pPr lvl="1"/>
            <a:r>
              <a:rPr lang="en-GB" dirty="0"/>
              <a:t>the 'interests theory approach’</a:t>
            </a:r>
            <a:endParaRPr lang="cs-CZ" dirty="0"/>
          </a:p>
          <a:p>
            <a:pPr lvl="1"/>
            <a:r>
              <a:rPr lang="en-GB" dirty="0"/>
              <a:t>the ‘will theory approach’</a:t>
            </a:r>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fontScale="92500" lnSpcReduction="20000"/>
          </a:bodyPr>
          <a:lstStyle/>
          <a:p>
            <a:r>
              <a:rPr lang="en-GB" dirty="0"/>
              <a:t>the </a:t>
            </a:r>
            <a:r>
              <a:rPr lang="en-GB" b="1" dirty="0"/>
              <a:t>principal function of human rights is to protect and promote certain essential human interests</a:t>
            </a:r>
            <a:r>
              <a:rPr lang="cs-CZ" dirty="0"/>
              <a:t> → </a:t>
            </a:r>
            <a:r>
              <a:rPr lang="en-GB" dirty="0"/>
              <a:t>primarily concerned to identify the social and biological prerequisites for human beings leading a minimally </a:t>
            </a:r>
            <a:r>
              <a:rPr lang="en-GB" i="1" dirty="0"/>
              <a:t>good life</a:t>
            </a:r>
            <a:r>
              <a:rPr lang="cs-CZ" dirty="0"/>
              <a:t>, </a:t>
            </a:r>
            <a:r>
              <a:rPr lang="en-GB" dirty="0"/>
              <a:t>human </a:t>
            </a:r>
            <a:r>
              <a:rPr lang="en-GB" i="1" dirty="0"/>
              <a:t>well-being</a:t>
            </a:r>
            <a:endParaRPr lang="cs-CZ" i="1" dirty="0"/>
          </a:p>
          <a:p>
            <a:r>
              <a:rPr lang="en-GB" b="1" dirty="0"/>
              <a:t>John </a:t>
            </a:r>
            <a:r>
              <a:rPr lang="en-GB" b="1" dirty="0" err="1"/>
              <a:t>Finnis</a:t>
            </a:r>
            <a:r>
              <a:rPr lang="en-GB" dirty="0"/>
              <a:t> (1980) argues that human rights are justifiable on the grounds of their </a:t>
            </a:r>
            <a:r>
              <a:rPr lang="en-GB" i="1" dirty="0"/>
              <a:t>instrumental value </a:t>
            </a:r>
            <a:r>
              <a:rPr lang="en-GB" dirty="0"/>
              <a:t>for securing the necessary </a:t>
            </a:r>
            <a:r>
              <a:rPr lang="en-GB" i="1" dirty="0"/>
              <a:t>conditions of human well-being</a:t>
            </a:r>
            <a:r>
              <a:rPr lang="en-GB" dirty="0"/>
              <a:t>. </a:t>
            </a:r>
            <a:r>
              <a:rPr lang="en-GB" b="1" dirty="0"/>
              <a:t>He identifies </a:t>
            </a:r>
            <a:r>
              <a:rPr lang="en-GB" b="1" i="1" dirty="0"/>
              <a:t>seven fundamental interests</a:t>
            </a:r>
            <a:r>
              <a:rPr lang="en-GB" b="1" dirty="0"/>
              <a:t> as providing the basis for human rights</a:t>
            </a:r>
            <a:r>
              <a:rPr lang="cs-CZ" dirty="0"/>
              <a:t> („</a:t>
            </a:r>
            <a:r>
              <a:rPr lang="en-GB" dirty="0"/>
              <a:t>basic forms of human good</a:t>
            </a:r>
            <a:r>
              <a:rPr lang="cs-CZ" dirty="0"/>
              <a:t>“, </a:t>
            </a:r>
            <a:r>
              <a:rPr lang="en-GB" dirty="0"/>
              <a:t>the essential </a:t>
            </a:r>
            <a:r>
              <a:rPr lang="en-GB" i="1" dirty="0"/>
              <a:t>prerequisites</a:t>
            </a:r>
            <a:r>
              <a:rPr lang="en-GB" dirty="0"/>
              <a:t> for human well-being, serve to justify our claims to the corresponding rights, whether they be of the claim right or liberty right variety</a:t>
            </a:r>
            <a:r>
              <a:rPr lang="cs-CZ" dirty="0"/>
              <a:t>)</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8" y="260648"/>
            <a:ext cx="8640960" cy="1143000"/>
          </a:xfrm>
        </p:spPr>
        <p:txBody>
          <a:bodyPr>
            <a:noAutofit/>
          </a:bodyPr>
          <a:lstStyle/>
          <a:p>
            <a:r>
              <a:rPr lang="en-GB" sz="3200" dirty="0"/>
              <a:t>John </a:t>
            </a:r>
            <a:r>
              <a:rPr lang="en-GB" sz="3200" dirty="0" err="1"/>
              <a:t>Finnis</a:t>
            </a:r>
            <a:r>
              <a:rPr lang="en-GB" sz="3200" dirty="0"/>
              <a:t> </a:t>
            </a:r>
            <a:r>
              <a:rPr lang="cs-CZ" sz="3200" dirty="0" err="1"/>
              <a:t>and</a:t>
            </a:r>
            <a:r>
              <a:rPr lang="cs-CZ" sz="3200" dirty="0"/>
              <a:t> his </a:t>
            </a:r>
            <a:r>
              <a:rPr lang="cs-CZ" sz="3200" b="1" dirty="0"/>
              <a:t>7 </a:t>
            </a:r>
            <a:r>
              <a:rPr lang="en-GB" sz="3200" b="1" dirty="0"/>
              <a:t>basic forms of human good</a:t>
            </a:r>
            <a:r>
              <a:rPr lang="cs-CZ" sz="3200" b="1" dirty="0"/>
              <a:t> </a:t>
            </a:r>
            <a:r>
              <a:rPr lang="cs-CZ" sz="3200" dirty="0"/>
              <a:t>(</a:t>
            </a:r>
            <a:r>
              <a:rPr lang="en-GB" sz="3200" dirty="0"/>
              <a:t>essential</a:t>
            </a:r>
            <a:r>
              <a:rPr lang="cs-CZ" sz="3200" dirty="0"/>
              <a:t> / </a:t>
            </a:r>
            <a:r>
              <a:rPr lang="cs-CZ" sz="3200" dirty="0" err="1"/>
              <a:t>fundamental</a:t>
            </a:r>
            <a:r>
              <a:rPr lang="en-GB" sz="3200" dirty="0"/>
              <a:t> human interests</a:t>
            </a:r>
            <a:r>
              <a:rPr lang="cs-CZ" sz="3200" dirty="0"/>
              <a:t>)</a:t>
            </a:r>
          </a:p>
        </p:txBody>
      </p:sp>
      <p:sp>
        <p:nvSpPr>
          <p:cNvPr id="3" name="Zástupný symbol pro obsah 2"/>
          <p:cNvSpPr>
            <a:spLocks noGrp="1"/>
          </p:cNvSpPr>
          <p:nvPr>
            <p:ph idx="1"/>
          </p:nvPr>
        </p:nvSpPr>
        <p:spPr/>
        <p:txBody>
          <a:bodyPr>
            <a:normAutofit lnSpcReduction="10000"/>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dirty="0"/>
              <a:t>religion, or the capacity for </a:t>
            </a:r>
            <a:r>
              <a:rPr lang="en-GB" b="1" dirty="0"/>
              <a:t>spiritual experience</a:t>
            </a:r>
            <a:r>
              <a:rPr lang="en-GB" dirty="0"/>
              <a:t>.</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James Nickel (1987:84)</a:t>
            </a:r>
            <a:r>
              <a:rPr lang="cs-CZ" dirty="0"/>
              <a:t>: „</a:t>
            </a:r>
            <a:r>
              <a:rPr lang="en-GB" dirty="0"/>
              <a:t>a prudential argument from fundamental interests attempts to show that it would be reasonable to accept and comply with human rights, in circumstances where most others are likely to do so, because these norms are part of </a:t>
            </a:r>
            <a:r>
              <a:rPr lang="en-GB" b="1" dirty="0"/>
              <a:t>the best means for protecting</a:t>
            </a:r>
            <a:r>
              <a:rPr lang="en-GB" dirty="0"/>
              <a:t> one's fundamental interests against actions and omissions that endanger them.</a:t>
            </a:r>
            <a:r>
              <a:rPr lang="cs-CZ" dirty="0"/>
              <a:t>“ T</a:t>
            </a:r>
            <a:r>
              <a:rPr lang="en-GB" dirty="0"/>
              <a:t>he fundamental aim of which is not to promote the common good, but the </a:t>
            </a:r>
            <a:r>
              <a:rPr lang="en-GB" b="1" dirty="0"/>
              <a:t>protection</a:t>
            </a:r>
            <a:r>
              <a:rPr lang="en-GB" dirty="0"/>
              <a:t> and promotion </a:t>
            </a:r>
            <a:r>
              <a:rPr lang="en-GB" b="1" dirty="0"/>
              <a:t>of</a:t>
            </a:r>
            <a:r>
              <a:rPr lang="en-GB" dirty="0"/>
              <a:t> individuals' </a:t>
            </a:r>
            <a:r>
              <a:rPr lang="en-GB" b="1" dirty="0"/>
              <a:t>self-interest</a:t>
            </a:r>
            <a:r>
              <a:rPr lang="en-GB" dirty="0"/>
              <a:t> </a:t>
            </a:r>
            <a:r>
              <a:rPr lang="cs-CZ"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Critique</a:t>
            </a:r>
            <a:r>
              <a:rPr lang="cs-CZ" b="1" dirty="0"/>
              <a:t> </a:t>
            </a:r>
            <a:r>
              <a:rPr lang="cs-CZ" b="1" dirty="0" err="1"/>
              <a:t>of</a:t>
            </a:r>
            <a:r>
              <a:rPr lang="cs-CZ" b="1" dirty="0"/>
              <a:t> t</a:t>
            </a:r>
            <a:r>
              <a:rPr lang="en-GB" b="1" dirty="0"/>
              <a:t>he interests theory approach</a:t>
            </a:r>
            <a:endParaRPr lang="cs-CZ" dirty="0"/>
          </a:p>
        </p:txBody>
      </p:sp>
      <p:sp>
        <p:nvSpPr>
          <p:cNvPr id="3" name="Zástupný symbol pro obsah 2"/>
          <p:cNvSpPr>
            <a:spLocks noGrp="1"/>
          </p:cNvSpPr>
          <p:nvPr>
            <p:ph idx="1"/>
          </p:nvPr>
        </p:nvSpPr>
        <p:spPr/>
        <p:txBody>
          <a:bodyPr>
            <a:normAutofit fontScale="92500" lnSpcReduction="10000"/>
          </a:bodyPr>
          <a:lstStyle/>
          <a:p>
            <a:r>
              <a:rPr lang="en-GB" dirty="0"/>
              <a:t>economic philosopher </a:t>
            </a:r>
            <a:r>
              <a:rPr lang="en-GB" dirty="0" err="1"/>
              <a:t>Amartya</a:t>
            </a:r>
            <a:r>
              <a:rPr lang="en-GB" dirty="0"/>
              <a:t> </a:t>
            </a:r>
            <a:r>
              <a:rPr lang="en-GB" dirty="0" err="1"/>
              <a:t>Sen</a:t>
            </a:r>
            <a:r>
              <a:rPr lang="en-GB" dirty="0"/>
              <a:t> (1999</a:t>
            </a:r>
            <a:r>
              <a:rPr lang="cs-CZ" dirty="0"/>
              <a:t>): </a:t>
            </a:r>
            <a:r>
              <a:rPr lang="en-GB" b="1" dirty="0"/>
              <a:t>the minimal conditions for a decent life are socially and culturally relative</a:t>
            </a:r>
            <a:r>
              <a:rPr lang="en-GB" dirty="0"/>
              <a:t>. While the interests themselves may be ultimately identical, adequately protecting these interests will have to go beyond the mere specification of some purportedly general prerequisites for satisfying individuals' fundamental interests.</a:t>
            </a:r>
            <a:endParaRPr lang="cs-CZ" dirty="0"/>
          </a:p>
          <a:p>
            <a:r>
              <a:rPr lang="en-GB" dirty="0"/>
              <a:t>This approach is based upon the assumption that individuals occupy a condition of relatively equal vulnerability to one another.</a:t>
            </a:r>
            <a:endParaRPr lang="cs-CZ" dirty="0"/>
          </a:p>
          <a:p>
            <a:r>
              <a:rPr lang="en-GB" dirty="0"/>
              <a:t>the interests-based approach tends to construe our fundamental interests as pre-determinants of human moral agency</a:t>
            </a:r>
            <a:endParaRPr lang="cs-CZ"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dirty="0"/>
              <a:t>attempts to establish the philosophical validity of human rights upon a single human attribute: the </a:t>
            </a:r>
            <a:r>
              <a:rPr lang="en-GB" b="1" dirty="0"/>
              <a:t>capacity for freedom</a:t>
            </a:r>
            <a:endParaRPr lang="cs-CZ" b="1" dirty="0"/>
          </a:p>
          <a:p>
            <a:r>
              <a:rPr lang="en-GB" dirty="0"/>
              <a:t>H.L.A. Hart</a:t>
            </a:r>
            <a:r>
              <a:rPr lang="cs-CZ" dirty="0"/>
              <a:t> </a:t>
            </a:r>
            <a:r>
              <a:rPr lang="en-GB" dirty="0"/>
              <a:t>(1955:77)</a:t>
            </a:r>
            <a:r>
              <a:rPr lang="cs-CZ" dirty="0"/>
              <a:t>: </a:t>
            </a:r>
            <a:r>
              <a:rPr lang="en-GB" dirty="0"/>
              <a:t>all rights are reducible to a single, fundamental right</a:t>
            </a:r>
            <a:r>
              <a:rPr lang="cs-CZ" dirty="0"/>
              <a:t>: „</a:t>
            </a:r>
            <a:r>
              <a:rPr lang="en-GB" dirty="0"/>
              <a:t>equal </a:t>
            </a:r>
            <a:r>
              <a:rPr lang="en-GB" b="1" dirty="0"/>
              <a:t>right of all men to be free</a:t>
            </a:r>
            <a:r>
              <a:rPr lang="cs-CZ" dirty="0"/>
              <a:t>“</a:t>
            </a:r>
          </a:p>
          <a:p>
            <a:r>
              <a:rPr lang="en-GB" dirty="0"/>
              <a:t>Henry </a:t>
            </a:r>
            <a:r>
              <a:rPr lang="en-GB" dirty="0" err="1"/>
              <a:t>Shue</a:t>
            </a:r>
            <a:r>
              <a:rPr lang="en-GB" dirty="0"/>
              <a:t> (1996) grounds rights upon </a:t>
            </a:r>
            <a:r>
              <a:rPr lang="en-GB" b="1" dirty="0"/>
              <a:t>liberty</a:t>
            </a:r>
            <a:r>
              <a:rPr lang="en-GB" dirty="0"/>
              <a:t>, </a:t>
            </a:r>
            <a:r>
              <a:rPr lang="en-GB" b="1" dirty="0"/>
              <a:t>security</a:t>
            </a:r>
            <a:r>
              <a:rPr lang="en-GB" dirty="0"/>
              <a:t>, and </a:t>
            </a:r>
            <a:r>
              <a:rPr lang="en-GB" b="1" dirty="0"/>
              <a:t>subsistence</a:t>
            </a:r>
            <a:r>
              <a:rPr lang="en-GB" dirty="0"/>
              <a:t>.</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fontScale="92500" lnSpcReduction="20000"/>
          </a:bodyPr>
          <a:lstStyle/>
          <a:p>
            <a:r>
              <a:rPr lang="en-GB" dirty="0"/>
              <a:t>moral philosopher Alan </a:t>
            </a:r>
            <a:r>
              <a:rPr lang="en-GB" dirty="0" err="1"/>
              <a:t>Gewirth</a:t>
            </a:r>
            <a:r>
              <a:rPr lang="en-GB" dirty="0"/>
              <a:t> (1978, 1982)</a:t>
            </a:r>
            <a:r>
              <a:rPr lang="cs-CZ" dirty="0"/>
              <a:t>: </a:t>
            </a:r>
            <a:r>
              <a:rPr lang="en-GB" dirty="0"/>
              <a:t>the distinguishing characteristic of human beings generally: the capacity for </a:t>
            </a:r>
            <a:r>
              <a:rPr lang="en-GB" b="1" dirty="0"/>
              <a:t>rationally purposive agency</a:t>
            </a:r>
            <a:r>
              <a:rPr lang="cs-CZ" dirty="0"/>
              <a:t>, </a:t>
            </a:r>
            <a:r>
              <a:rPr lang="en-GB" dirty="0"/>
              <a:t>all human action is rationally purposive</a:t>
            </a:r>
            <a:r>
              <a:rPr lang="cs-CZ" dirty="0"/>
              <a:t>;</a:t>
            </a:r>
            <a:r>
              <a:rPr lang="en-GB" dirty="0"/>
              <a:t> what is required to be a rationally purposive agent in the first place? </a:t>
            </a:r>
            <a:r>
              <a:rPr lang="cs-CZ" dirty="0"/>
              <a:t>– </a:t>
            </a:r>
            <a:r>
              <a:rPr lang="en-GB" b="1" dirty="0"/>
              <a:t> freedom and well-being</a:t>
            </a:r>
            <a:r>
              <a:rPr lang="en-GB" dirty="0"/>
              <a:t> are the two necessary conditions for rationally purposive action</a:t>
            </a:r>
            <a:r>
              <a:rPr lang="cs-CZ" dirty="0"/>
              <a:t> – </a:t>
            </a:r>
            <a:r>
              <a:rPr lang="en-GB" dirty="0"/>
              <a:t>essential prerequisites for being human</a:t>
            </a:r>
            <a:r>
              <a:rPr lang="cs-CZ" dirty="0"/>
              <a:t>; </a:t>
            </a:r>
            <a:r>
              <a:rPr lang="en-GB" dirty="0"/>
              <a:t>to be human is to possess the capacity for rationally purposive action</a:t>
            </a:r>
            <a:r>
              <a:rPr lang="cs-CZ" dirty="0"/>
              <a:t>; </a:t>
            </a:r>
            <a:r>
              <a:rPr lang="en-GB" dirty="0"/>
              <a:t>the </a:t>
            </a:r>
            <a:r>
              <a:rPr lang="en-GB" b="1" dirty="0"/>
              <a:t>principle of generic consistency</a:t>
            </a:r>
            <a:endParaRPr lang="cs-CZ" b="1" dirty="0"/>
          </a:p>
          <a:p>
            <a:r>
              <a:rPr lang="en-GB" dirty="0"/>
              <a:t>Will theorists attempt to establish the validity of human rights upon the ideal of personal autonomy: rights are a manifestation of the exercise of </a:t>
            </a:r>
            <a:r>
              <a:rPr lang="en-GB" b="1" dirty="0"/>
              <a:t>personal autonomy</a:t>
            </a:r>
            <a:r>
              <a:rPr lang="en-GB" dirty="0"/>
              <a:t>.</a:t>
            </a:r>
            <a:endParaRPr lang="cs-CZ"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Critique</a:t>
            </a:r>
            <a:r>
              <a:rPr lang="cs-CZ" b="1" dirty="0"/>
              <a:t> </a:t>
            </a:r>
            <a:r>
              <a:rPr lang="cs-CZ" b="1" dirty="0" err="1"/>
              <a:t>of</a:t>
            </a:r>
            <a:r>
              <a:rPr lang="cs-CZ" b="1" dirty="0"/>
              <a:t> t</a:t>
            </a:r>
            <a:r>
              <a:rPr lang="en-GB" b="1" dirty="0"/>
              <a:t>he </a:t>
            </a:r>
            <a:r>
              <a:rPr lang="cs-CZ" b="1" dirty="0"/>
              <a:t>w</a:t>
            </a:r>
            <a:r>
              <a:rPr lang="en-GB" b="1" dirty="0"/>
              <a:t>ill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b="1" dirty="0"/>
              <a:t>marginal cases</a:t>
            </a:r>
            <a:r>
              <a:rPr lang="cs-CZ" dirty="0"/>
              <a:t>:</a:t>
            </a:r>
            <a:r>
              <a:rPr lang="en-GB" dirty="0"/>
              <a:t> human beings who are temporarily or permanently </a:t>
            </a:r>
            <a:r>
              <a:rPr lang="en-GB" b="1" dirty="0"/>
              <a:t>incapable</a:t>
            </a:r>
            <a:r>
              <a:rPr lang="en-GB" dirty="0"/>
              <a:t> of acting in a rationally autonomous fashion</a:t>
            </a:r>
            <a:r>
              <a:rPr lang="cs-CZ" dirty="0"/>
              <a:t> (</a:t>
            </a:r>
            <a:r>
              <a:rPr lang="en-GB" dirty="0"/>
              <a:t>individuals diagnosed from suffering from dementia, schizophrenia, clinical depression, individuals who remain in a comatose condition, from which they may never recover</a:t>
            </a:r>
            <a:r>
              <a:rPr lang="cs-CZ" dirty="0"/>
              <a:t>) – </a:t>
            </a:r>
            <a:r>
              <a:rPr lang="en-GB" dirty="0"/>
              <a:t>individuals incapable of satisfying </a:t>
            </a:r>
            <a:r>
              <a:rPr lang="cs-CZ" dirty="0" err="1"/>
              <a:t>through</a:t>
            </a:r>
            <a:r>
              <a:rPr lang="cs-CZ" dirty="0"/>
              <a:t> </a:t>
            </a:r>
            <a:r>
              <a:rPr lang="cs-CZ" dirty="0" err="1"/>
              <a:t>the</a:t>
            </a:r>
            <a:r>
              <a:rPr lang="cs-CZ" dirty="0"/>
              <a:t> </a:t>
            </a:r>
            <a:r>
              <a:rPr lang="en-GB" b="1" dirty="0"/>
              <a:t>acting in a rationally purposive manner</a:t>
            </a:r>
            <a:r>
              <a:rPr lang="cs-CZ" dirty="0"/>
              <a:t> (</a:t>
            </a:r>
            <a:r>
              <a:rPr lang="cs-CZ" dirty="0" err="1"/>
              <a:t>or</a:t>
            </a:r>
            <a:r>
              <a:rPr lang="cs-CZ" dirty="0"/>
              <a:t> </a:t>
            </a:r>
            <a:r>
              <a:rPr lang="cs-CZ" dirty="0" err="1"/>
              <a:t>with</a:t>
            </a:r>
            <a:r>
              <a:rPr lang="cs-CZ" dirty="0"/>
              <a:t> free </a:t>
            </a:r>
            <a:r>
              <a:rPr lang="cs-CZ" dirty="0" err="1"/>
              <a:t>will</a:t>
            </a:r>
            <a:r>
              <a:rPr lang="cs-CZ" dirty="0"/>
              <a:t>, </a:t>
            </a:r>
            <a:r>
              <a:rPr lang="cs-CZ" dirty="0" err="1"/>
              <a:t>or</a:t>
            </a:r>
            <a:r>
              <a:rPr lang="cs-CZ" dirty="0"/>
              <a:t> </a:t>
            </a:r>
            <a:r>
              <a:rPr lang="cs-CZ" dirty="0" err="1"/>
              <a:t>with</a:t>
            </a:r>
            <a:r>
              <a:rPr lang="cs-CZ" dirty="0"/>
              <a:t> </a:t>
            </a:r>
            <a:r>
              <a:rPr lang="cs-CZ" dirty="0" err="1"/>
              <a:t>personal</a:t>
            </a:r>
            <a:r>
              <a:rPr lang="cs-CZ" dirty="0"/>
              <a:t> autonomy) </a:t>
            </a:r>
            <a:r>
              <a:rPr lang="en-GB" b="1" dirty="0"/>
              <a:t>have no legitimate claim to human rights</a:t>
            </a:r>
            <a:r>
              <a:rPr lang="en-GB" dirty="0"/>
              <a:t>. </a:t>
            </a:r>
            <a:endParaRPr lang="cs-CZ" b="1"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2024</TotalTime>
  <Words>1286</Words>
  <Application>Microsoft Office PowerPoint</Application>
  <PresentationFormat>Širokoúhlá obrazovka</PresentationFormat>
  <Paragraphs>78</Paragraphs>
  <Slides>13</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Arial</vt:lpstr>
      <vt:lpstr>Calibri</vt:lpstr>
      <vt:lpstr>Motiv sady Office</vt:lpstr>
      <vt:lpstr>Human Rights and Medicine 3</vt:lpstr>
      <vt:lpstr>The main issues of human rights, fundamental concepts</vt:lpstr>
      <vt:lpstr>The Interests Theory Approach</vt:lpstr>
      <vt:lpstr>John Finnis and his 7 basic forms of human good (essential / fundamental human interests)</vt:lpstr>
      <vt:lpstr>The Interests Theory Approach</vt:lpstr>
      <vt:lpstr>Critique of the interests theory approach</vt:lpstr>
      <vt:lpstr>The Will Theory Approach</vt:lpstr>
      <vt:lpstr>The Will Theory Approach</vt:lpstr>
      <vt:lpstr>Critique of the will theory approach</vt:lpstr>
      <vt:lpstr>Bibliography</vt:lpstr>
      <vt:lpstr>Bibliography</vt:lpstr>
      <vt:lpstr>Bibliography</vt:lpstr>
      <vt:lpstr>Bibliography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and Human Rights</dc:title>
  <dc:creator>ZS</dc:creator>
  <cp:lastModifiedBy>Svobodová Zuzana PhDr. Ph.D.</cp:lastModifiedBy>
  <cp:revision>100</cp:revision>
  <dcterms:created xsi:type="dcterms:W3CDTF">2015-09-25T09:15:20Z</dcterms:created>
  <dcterms:modified xsi:type="dcterms:W3CDTF">2024-03-19T13:25:20Z</dcterms:modified>
</cp:coreProperties>
</file>