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61" r:id="rId2"/>
    <p:sldId id="356" r:id="rId3"/>
    <p:sldId id="324" r:id="rId4"/>
    <p:sldId id="325" r:id="rId5"/>
    <p:sldId id="326" r:id="rId6"/>
    <p:sldId id="327" r:id="rId7"/>
    <p:sldId id="328" r:id="rId8"/>
    <p:sldId id="329" r:id="rId9"/>
    <p:sldId id="272" r:id="rId10"/>
    <p:sldId id="330" r:id="rId11"/>
    <p:sldId id="332" r:id="rId12"/>
    <p:sldId id="359" r:id="rId13"/>
    <p:sldId id="363" r:id="rId14"/>
    <p:sldId id="341" r:id="rId15"/>
    <p:sldId id="343" r:id="rId16"/>
    <p:sldId id="346" r:id="rId17"/>
    <p:sldId id="294" r:id="rId18"/>
    <p:sldId id="360" r:id="rId19"/>
    <p:sldId id="320"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D40"/>
    <a:srgbClr val="D22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9F493-1FCC-4C14-9CBE-A42861D8EBAC}" v="255" dt="2020-11-20T12:44:28.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53" autoAdjust="0"/>
    <p:restoredTop sz="96170" autoAdjust="0"/>
  </p:normalViewPr>
  <p:slideViewPr>
    <p:cSldViewPr snapToGrid="0">
      <p:cViewPr varScale="1">
        <p:scale>
          <a:sx n="107" d="100"/>
          <a:sy n="107" d="100"/>
        </p:scale>
        <p:origin x="232" y="1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31DF7F-5B52-46CD-820F-1CE6CD7FD9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32F890D-32D6-4E2A-B6B9-74D5E366DC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6F9EB6-9053-45F0-AED7-F50AF58B8EA0}" type="datetimeFigureOut">
              <a:rPr lang="en-GB" smtClean="0"/>
              <a:t>13/04/2023</a:t>
            </a:fld>
            <a:endParaRPr lang="en-GB"/>
          </a:p>
        </p:txBody>
      </p:sp>
      <p:sp>
        <p:nvSpPr>
          <p:cNvPr id="4" name="Footer Placeholder 3">
            <a:extLst>
              <a:ext uri="{FF2B5EF4-FFF2-40B4-BE49-F238E27FC236}">
                <a16:creationId xmlns:a16="http://schemas.microsoft.com/office/drawing/2014/main" id="{89BAE0FB-FA3D-4133-96EB-B11DD89622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5311A3E-1037-405F-9670-7B8644C73B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58EFD-CC93-4BF6-8593-B704348261FD}" type="slidenum">
              <a:rPr lang="en-GB" smtClean="0"/>
              <a:t>‹#›</a:t>
            </a:fld>
            <a:endParaRPr lang="en-GB"/>
          </a:p>
        </p:txBody>
      </p:sp>
    </p:spTree>
    <p:extLst>
      <p:ext uri="{BB962C8B-B14F-4D97-AF65-F5344CB8AC3E}">
        <p14:creationId xmlns:p14="http://schemas.microsoft.com/office/powerpoint/2010/main" val="376721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EF687-8659-44A5-B987-DB47E3AA8D81}" type="datetimeFigureOut">
              <a:rPr lang="cs-CZ" smtClean="0"/>
              <a:t>13.04.2023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BC47E-BD00-42F4-B95C-2B987241CB05}" type="slidenum">
              <a:rPr lang="cs-CZ" smtClean="0"/>
              <a:t>‹#›</a:t>
            </a:fld>
            <a:endParaRPr lang="cs-CZ"/>
          </a:p>
        </p:txBody>
      </p:sp>
    </p:spTree>
    <p:extLst>
      <p:ext uri="{BB962C8B-B14F-4D97-AF65-F5344CB8AC3E}">
        <p14:creationId xmlns:p14="http://schemas.microsoft.com/office/powerpoint/2010/main" val="199490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6DBC47E-BD00-42F4-B95C-2B987241CB05}" type="slidenum">
              <a:rPr lang="cs-CZ" smtClean="0"/>
              <a:t>1</a:t>
            </a:fld>
            <a:endParaRPr lang="cs-CZ"/>
          </a:p>
        </p:txBody>
      </p:sp>
    </p:spTree>
    <p:extLst>
      <p:ext uri="{BB962C8B-B14F-4D97-AF65-F5344CB8AC3E}">
        <p14:creationId xmlns:p14="http://schemas.microsoft.com/office/powerpoint/2010/main" val="315513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Střídání replik je jedním z nejvíce analyzovaných konverzačních fenoménů – to že lidská komunikace funguje na bázi střídání promluv jednotlivých mluvčích a ne třeba tak, že by všichni mluvili najednou, nám může připadat jako banální pozorování – jak přesně ale k tomuto střídání dochází? Jak mluvčí poznají, kdy mají mluvit a kdy ne? Jakto, že se po chvíli sekvence replik nezadrhne, jakto že taková sekvence může trvat dlouhé hodiny? Podle CA je právě střídání replik hnací silou komunikace – a snazí se sledovat velice široký repertoár mechanismů, které plynulé střídání replik umožňují. </a:t>
            </a:r>
          </a:p>
          <a:p>
            <a:r>
              <a:rPr lang="cs-CZ"/>
              <a:t>V poslední době začaly vznikat kvantitativní studie střídání replik, které využívají metody CA ale zároveň se nebojí kvantifikace a zobecněných pozorování na základě velkého množství dat. Srovnávací studie vzorku typologicky různých jazyků ukázala, že ačkoli v různých jazycích se délka prodlevy mezi replikami v průměru liší, ve všech jazycicíh jde o prodlevu minimální a někdy dochází i k překryvu mezi mluvčími, tj. mluvčí B začně mluvit ještě předtím než mluvčí svou repliku skončí. Tato analýza odhalila to, že své repliky formuluje ještě před tím, než ten s kým mluvíme svou promluvu dokončí – tzn. komunikace se musí spoléhat do velké míry na odhad toho, co ten druhý chce říct, na práci s pravděpodobností danou komunikační situací a naší znalostí mluvčího a daného kontextu.</a:t>
            </a:r>
          </a:p>
        </p:txBody>
      </p:sp>
      <p:sp>
        <p:nvSpPr>
          <p:cNvPr id="4" name="Slide Number Placeholder 3"/>
          <p:cNvSpPr>
            <a:spLocks noGrp="1"/>
          </p:cNvSpPr>
          <p:nvPr>
            <p:ph type="sldNum" sz="quarter" idx="5"/>
          </p:nvPr>
        </p:nvSpPr>
        <p:spPr/>
        <p:txBody>
          <a:bodyPr/>
          <a:lstStyle/>
          <a:p>
            <a:fld id="{E6DBC47E-BD00-42F4-B95C-2B987241CB05}" type="slidenum">
              <a:rPr lang="cs-CZ" smtClean="0"/>
              <a:t>11</a:t>
            </a:fld>
            <a:endParaRPr lang="cs-CZ"/>
          </a:p>
        </p:txBody>
      </p:sp>
    </p:spTree>
    <p:extLst>
      <p:ext uri="{BB962C8B-B14F-4D97-AF65-F5344CB8AC3E}">
        <p14:creationId xmlns:p14="http://schemas.microsoft.com/office/powerpoint/2010/main" val="23357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10 minut na přípravu</a:t>
            </a:r>
          </a:p>
          <a:p>
            <a:r>
              <a:rPr lang="en-CZ" dirty="0"/>
              <a:t>10 minut na společnoé povídání</a:t>
            </a:r>
          </a:p>
        </p:txBody>
      </p:sp>
      <p:sp>
        <p:nvSpPr>
          <p:cNvPr id="4" name="Slide Number Placeholder 3"/>
          <p:cNvSpPr>
            <a:spLocks noGrp="1"/>
          </p:cNvSpPr>
          <p:nvPr>
            <p:ph type="sldNum" sz="quarter" idx="5"/>
          </p:nvPr>
        </p:nvSpPr>
        <p:spPr/>
        <p:txBody>
          <a:bodyPr/>
          <a:lstStyle/>
          <a:p>
            <a:fld id="{E6DBC47E-BD00-42F4-B95C-2B987241CB05}" type="slidenum">
              <a:rPr lang="cs-CZ" smtClean="0"/>
              <a:t>13</a:t>
            </a:fld>
            <a:endParaRPr lang="cs-CZ"/>
          </a:p>
        </p:txBody>
      </p:sp>
    </p:spTree>
    <p:extLst>
      <p:ext uri="{BB962C8B-B14F-4D97-AF65-F5344CB8AC3E}">
        <p14:creationId xmlns:p14="http://schemas.microsoft.com/office/powerpoint/2010/main" val="15090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s některými jevy spojenými se sekvenční organizací konverzace souvisí teorie jazykového managementu, která sleduje záměrné aktivity směřující k úpravě/regulaci používání jazyka na </a:t>
            </a:r>
            <a:r>
              <a:rPr lang="cs-CZ" b="1"/>
              <a:t>makroúrovni </a:t>
            </a:r>
            <a:r>
              <a:rPr lang="cs-CZ"/>
              <a:t>i</a:t>
            </a:r>
            <a:r>
              <a:rPr lang="cs-CZ" b="1"/>
              <a:t> mikroúrovní. V českém kontextu je tato teorie zajímavá proto, že se o její rozvoj zasloužili čeští lingvisté Jiří Neústupný a Jiří Nekvapil.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1"/>
              <a:t>TJM rozlišuje 2 aspekty používání jazyka – vytváření promluv a management promluv</a:t>
            </a:r>
          </a:p>
          <a:p>
            <a:endParaRPr lang="cs-CZ"/>
          </a:p>
          <a:p>
            <a:r>
              <a:rPr lang="cs-CZ"/>
              <a:t>management = jakákoli reflexivní/regulační chování k jazyku ze strany</a:t>
            </a:r>
          </a:p>
          <a:p>
            <a:endParaRPr lang="cs-CZ"/>
          </a:p>
          <a:p>
            <a:pPr lvl="1"/>
            <a:r>
              <a:rPr lang="cs-CZ"/>
              <a:t>a) jedince (komunikanta) → jednoduchý (promluvový) management</a:t>
            </a:r>
          </a:p>
          <a:p>
            <a:pPr marL="0" indent="0">
              <a:buNone/>
            </a:pPr>
            <a:endParaRPr lang="cs-CZ"/>
          </a:p>
          <a:p>
            <a:pPr lvl="1"/>
            <a:r>
              <a:rPr lang="cs-CZ"/>
              <a:t>b) instituce → organizovaný management</a:t>
            </a:r>
          </a:p>
          <a:p>
            <a:endParaRPr lang="cs-CZ"/>
          </a:p>
        </p:txBody>
      </p:sp>
      <p:sp>
        <p:nvSpPr>
          <p:cNvPr id="4" name="Slide Number Placeholder 3"/>
          <p:cNvSpPr>
            <a:spLocks noGrp="1"/>
          </p:cNvSpPr>
          <p:nvPr>
            <p:ph type="sldNum" sz="quarter" idx="5"/>
          </p:nvPr>
        </p:nvSpPr>
        <p:spPr/>
        <p:txBody>
          <a:bodyPr/>
          <a:lstStyle/>
          <a:p>
            <a:fld id="{E6DBC47E-BD00-42F4-B95C-2B987241CB05}" type="slidenum">
              <a:rPr lang="cs-CZ" smtClean="0"/>
              <a:t>14</a:t>
            </a:fld>
            <a:endParaRPr lang="cs-CZ"/>
          </a:p>
        </p:txBody>
      </p:sp>
    </p:spTree>
    <p:extLst>
      <p:ext uri="{BB962C8B-B14F-4D97-AF65-F5344CB8AC3E}">
        <p14:creationId xmlns:p14="http://schemas.microsoft.com/office/powerpoint/2010/main" val="234211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cs-CZ"/>
              <a:t>tJM popisuje jm jako proces, jehož součástí jsou</a:t>
            </a:r>
          </a:p>
          <a:p>
            <a:pPr marL="457200" lvl="1" indent="0">
              <a:buNone/>
            </a:pPr>
            <a:r>
              <a:rPr lang="cs-CZ"/>
              <a:t>1.	povšimnutí = evidence nějakého příznakového jevu, třeba chyby</a:t>
            </a:r>
          </a:p>
          <a:p>
            <a:pPr marL="914400" lvl="1" indent="-457200">
              <a:buAutoNum type="arabicPeriod"/>
            </a:pPr>
            <a:r>
              <a:rPr lang="cs-CZ"/>
              <a:t>hodnocení = zaujetí postoje – souvisí s jazykovými ideologiemi, o kterých budeme mluvit příště</a:t>
            </a:r>
          </a:p>
          <a:p>
            <a:pPr marL="914400" lvl="1" indent="-457200">
              <a:buAutoNum type="arabicPeriod"/>
            </a:pPr>
            <a:r>
              <a:rPr lang="cs-CZ"/>
              <a:t>plán úpravy = </a:t>
            </a:r>
          </a:p>
          <a:p>
            <a:pPr marL="914400" lvl="1" indent="-457200">
              <a:buAutoNum type="arabicPeriod"/>
            </a:pPr>
            <a:r>
              <a:rPr lang="cs-CZ"/>
              <a:t>realizace/implementace úpravy = v tomto případě např. to, že jeden mluvčí druhého opraví</a:t>
            </a:r>
          </a:p>
          <a:p>
            <a:endParaRPr lang="cs-CZ"/>
          </a:p>
        </p:txBody>
      </p:sp>
      <p:sp>
        <p:nvSpPr>
          <p:cNvPr id="4" name="Slide Number Placeholder 3"/>
          <p:cNvSpPr>
            <a:spLocks noGrp="1"/>
          </p:cNvSpPr>
          <p:nvPr>
            <p:ph type="sldNum" sz="quarter" idx="5"/>
          </p:nvPr>
        </p:nvSpPr>
        <p:spPr/>
        <p:txBody>
          <a:bodyPr/>
          <a:lstStyle/>
          <a:p>
            <a:fld id="{E6DBC47E-BD00-42F4-B95C-2B987241CB05}" type="slidenum">
              <a:rPr lang="cs-CZ" smtClean="0"/>
              <a:t>15</a:t>
            </a:fld>
            <a:endParaRPr lang="cs-CZ"/>
          </a:p>
        </p:txBody>
      </p:sp>
    </p:spTree>
    <p:extLst>
      <p:ext uri="{BB962C8B-B14F-4D97-AF65-F5344CB8AC3E}">
        <p14:creationId xmlns:p14="http://schemas.microsoft.com/office/powerpoint/2010/main" val="300362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Střídání kódu</a:t>
            </a:r>
          </a:p>
          <a:p>
            <a:r>
              <a:rPr lang="cs-CZ"/>
              <a:t>Situace v bilingvím společnosti se setkají 2 mluvčí a jeden se druhého ptá kolik je hodin</a:t>
            </a:r>
          </a:p>
        </p:txBody>
      </p:sp>
      <p:sp>
        <p:nvSpPr>
          <p:cNvPr id="4" name="Slide Number Placeholder 3"/>
          <p:cNvSpPr>
            <a:spLocks noGrp="1"/>
          </p:cNvSpPr>
          <p:nvPr>
            <p:ph type="sldNum" sz="quarter" idx="5"/>
          </p:nvPr>
        </p:nvSpPr>
        <p:spPr/>
        <p:txBody>
          <a:bodyPr/>
          <a:lstStyle/>
          <a:p>
            <a:fld id="{E6DBC47E-BD00-42F4-B95C-2B987241CB05}" type="slidenum">
              <a:rPr lang="cs-CZ" smtClean="0"/>
              <a:t>16</a:t>
            </a:fld>
            <a:endParaRPr lang="cs-CZ"/>
          </a:p>
        </p:txBody>
      </p:sp>
    </p:spTree>
    <p:extLst>
      <p:ext uri="{BB962C8B-B14F-4D97-AF65-F5344CB8AC3E}">
        <p14:creationId xmlns:p14="http://schemas.microsoft.com/office/powerpoint/2010/main" val="200403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0" i="0">
                <a:solidFill>
                  <a:srgbClr val="142482"/>
                </a:solidFill>
                <a:effectLst/>
                <a:latin typeface="Times New Roman" panose="02020603050405020304" pitchFamily="18" charset="0"/>
              </a:rPr>
              <a:t>oprava iniciovaná komunikačním partnerem</a:t>
            </a:r>
            <a:endParaRPr lang="cs-CZ"/>
          </a:p>
        </p:txBody>
      </p:sp>
      <p:sp>
        <p:nvSpPr>
          <p:cNvPr id="4" name="Slide Number Placeholder 3"/>
          <p:cNvSpPr>
            <a:spLocks noGrp="1"/>
          </p:cNvSpPr>
          <p:nvPr>
            <p:ph type="sldNum" sz="quarter" idx="5"/>
          </p:nvPr>
        </p:nvSpPr>
        <p:spPr/>
        <p:txBody>
          <a:bodyPr/>
          <a:lstStyle/>
          <a:p>
            <a:fld id="{E6DBC47E-BD00-42F4-B95C-2B987241CB05}" type="slidenum">
              <a:rPr lang="cs-CZ" smtClean="0"/>
              <a:t>17</a:t>
            </a:fld>
            <a:endParaRPr lang="cs-CZ"/>
          </a:p>
        </p:txBody>
      </p:sp>
    </p:spTree>
    <p:extLst>
      <p:ext uri="{BB962C8B-B14F-4D97-AF65-F5344CB8AC3E}">
        <p14:creationId xmlns:p14="http://schemas.microsoft.com/office/powerpoint/2010/main" val="285918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mrkněte se na abstrakt</a:t>
            </a:r>
          </a:p>
          <a:p>
            <a:r>
              <a:rPr lang="en-CZ" dirty="0"/>
              <a:t>vytáhněte z něj hlavní informace</a:t>
            </a:r>
          </a:p>
          <a:p>
            <a:r>
              <a:rPr lang="en-CZ" dirty="0"/>
              <a:t>zreflektujte svou zkušenost v čzj</a:t>
            </a:r>
          </a:p>
          <a:p>
            <a:r>
              <a:rPr lang="en-CZ" dirty="0"/>
              <a:t>8 minut</a:t>
            </a:r>
          </a:p>
          <a:p>
            <a:endParaRPr lang="en-CZ" dirty="0"/>
          </a:p>
          <a:p>
            <a:r>
              <a:rPr lang="en-CZ" dirty="0"/>
              <a:t>sdělte je druhé polovině</a:t>
            </a:r>
          </a:p>
          <a:p>
            <a:r>
              <a:rPr lang="en-CZ" dirty="0"/>
              <a:t>7 minut</a:t>
            </a:r>
          </a:p>
        </p:txBody>
      </p:sp>
      <p:sp>
        <p:nvSpPr>
          <p:cNvPr id="4" name="Slide Number Placeholder 3"/>
          <p:cNvSpPr>
            <a:spLocks noGrp="1"/>
          </p:cNvSpPr>
          <p:nvPr>
            <p:ph type="sldNum" sz="quarter" idx="5"/>
          </p:nvPr>
        </p:nvSpPr>
        <p:spPr/>
        <p:txBody>
          <a:bodyPr/>
          <a:lstStyle/>
          <a:p>
            <a:fld id="{E6DBC47E-BD00-42F4-B95C-2B987241CB05}" type="slidenum">
              <a:rPr lang="cs-CZ" smtClean="0"/>
              <a:t>18</a:t>
            </a:fld>
            <a:endParaRPr lang="cs-CZ"/>
          </a:p>
        </p:txBody>
      </p:sp>
    </p:spTree>
    <p:extLst>
      <p:ext uri="{BB962C8B-B14F-4D97-AF65-F5344CB8AC3E}">
        <p14:creationId xmlns:p14="http://schemas.microsoft.com/office/powerpoint/2010/main" val="416005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A tím pro dnešek končíme. V příští – a v tomto semestru poslední - přednášce navážeme tématem jazykových ideologií, postojů k jazyků a kritické analýzy diskursu.</a:t>
            </a:r>
          </a:p>
        </p:txBody>
      </p:sp>
      <p:sp>
        <p:nvSpPr>
          <p:cNvPr id="4" name="Slide Number Placeholder 3"/>
          <p:cNvSpPr>
            <a:spLocks noGrp="1"/>
          </p:cNvSpPr>
          <p:nvPr>
            <p:ph type="sldNum" sz="quarter" idx="5"/>
          </p:nvPr>
        </p:nvSpPr>
        <p:spPr/>
        <p:txBody>
          <a:bodyPr/>
          <a:lstStyle/>
          <a:p>
            <a:fld id="{E6DBC47E-BD00-42F4-B95C-2B987241CB05}" type="slidenum">
              <a:rPr lang="cs-CZ" smtClean="0"/>
              <a:t>19</a:t>
            </a:fld>
            <a:endParaRPr lang="cs-CZ"/>
          </a:p>
        </p:txBody>
      </p:sp>
    </p:spTree>
    <p:extLst>
      <p:ext uri="{BB962C8B-B14F-4D97-AF65-F5344CB8AC3E}">
        <p14:creationId xmlns:p14="http://schemas.microsoft.com/office/powerpoint/2010/main" val="60860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Souběžně se vznikem variační sociolingvistiky v reakci na strukturální pohled na jazyk a s ním spojená omezení studia jazykové variace a změny, dochází ještě k jiné paradigmatické změně ve vědách o jazyce, které se říká „pragmatický obrat“, pragmaticko-komunikační obrat, nebo taky obrat k mluvčímu. </a:t>
            </a:r>
          </a:p>
          <a:p>
            <a:r>
              <a:rPr lang="cs-CZ"/>
              <a:t>Obrat, ale od čeho? V 60. letech se plně prosazuje generativní gramatika jako hlavní lingvistická teorie na Západě a jedním z jejích stěžějních bodů je důraz na to, čemu Noam Chomsky říká „competence“, tj. jazyková kompetence, schopnost jazyka, což je jen jiný termín pro zobecněný systém jazyka, podobně jako saussurovský pojem </a:t>
            </a:r>
            <a:r>
              <a:rPr lang="cs-CZ" i="1"/>
              <a:t>langue</a:t>
            </a:r>
            <a:r>
              <a:rPr lang="cs-CZ" i="0"/>
              <a:t>. Vedle toho tzv. performance, blízká saussurovskému </a:t>
            </a:r>
            <a:r>
              <a:rPr lang="cs-CZ" i="1"/>
              <a:t>parole</a:t>
            </a:r>
            <a:r>
              <a:rPr lang="cs-CZ" i="0"/>
              <a:t>, tedy konkrétní jazyková produkce pro generativní gramatiku není zajímavá. </a:t>
            </a:r>
          </a:p>
          <a:p>
            <a:r>
              <a:rPr lang="cs-CZ" i="0"/>
              <a:t>Pragmatický obrat souvisí s obnoveným zájemem o jedince jako sociálního aktéra napříč vědami. V lingvistice se tento obrat projevuje zájmem o reálné fungování jazyka v interakci mezi reálnými mluvčími v reálných situacích. Akcentuje se to, co se v popisu fungování systému jazyka izolovaného od reálného užívání ztrácí – což jsou právě ony pragmatické aspekty. Výmluvně ilustruje tento zájem titul knihy jednoho z představitelů pragmatického obratu, bristkého filosofa Johna Austina: </a:t>
            </a:r>
            <a:r>
              <a:rPr lang="cs-CZ" i="1"/>
              <a:t>Jak dělat věci slovy</a:t>
            </a:r>
            <a:r>
              <a:rPr lang="cs-CZ" i="0"/>
              <a:t>. Tedy už nás nezajímá jen to, jak se vygeneruje slovo nebo věta, ale i to, co se děje potom, co se použije. Dalšími představiteli tohoto proudu jsou např. Paul Grice, Geoffrey Leech, nebo stále žijící filosof John Searle.</a:t>
            </a:r>
            <a:endParaRPr lang="cs-CZ"/>
          </a:p>
          <a:p>
            <a:endParaRPr lang="cs-CZ"/>
          </a:p>
          <a:p>
            <a:r>
              <a:rPr lang="cs-CZ"/>
              <a:t>Pragmatický obrat a Labovův program kvantitativní sociolingvistiky nejsou v žádném případě v rozporu – v jistém smyslu je i Labov součástí obratu k mluvčímu – i on přeci kladl lingvistům na srdce, aby studovali jazykovou produkci v co nejpřirozenější podobě, v kontextu každodenních interakcí. </a:t>
            </a:r>
          </a:p>
          <a:p>
            <a:r>
              <a:rPr lang="cs-CZ"/>
              <a:t>Interakční socilolingvistika sice není primárně kvantitativní, to ale neznamená, že je s kvantitativní variační sociolingvistikou v nějakém zásadním teoretickém rozporu. </a:t>
            </a:r>
          </a:p>
        </p:txBody>
      </p:sp>
      <p:sp>
        <p:nvSpPr>
          <p:cNvPr id="4" name="Slide Number Placeholder 3"/>
          <p:cNvSpPr>
            <a:spLocks noGrp="1"/>
          </p:cNvSpPr>
          <p:nvPr>
            <p:ph type="sldNum" sz="quarter" idx="5"/>
          </p:nvPr>
        </p:nvSpPr>
        <p:spPr/>
        <p:txBody>
          <a:bodyPr/>
          <a:lstStyle/>
          <a:p>
            <a:fld id="{E6DBC47E-BD00-42F4-B95C-2B987241CB05}" type="slidenum">
              <a:rPr lang="cs-CZ" smtClean="0"/>
              <a:t>3</a:t>
            </a:fld>
            <a:endParaRPr lang="cs-CZ"/>
          </a:p>
        </p:txBody>
      </p:sp>
    </p:spTree>
    <p:extLst>
      <p:ext uri="{BB962C8B-B14F-4D97-AF65-F5344CB8AC3E}">
        <p14:creationId xmlns:p14="http://schemas.microsoft.com/office/powerpoint/2010/main" val="262408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Metodologie interakční sociolingvistiky částečně vychází z nového přístupu v etnologii, který je spojen především s americkým antropologem Cliffordem Geertzem. Ve svém díle, především ve stěžejné práci Interpretace kultur přichází z novou definicí kultury jakožto souboru symbolických praktik. Geertz, na základě svých výzkumů mimo jiné na Bali, přichází s tezí, že lidské jednání lze popsat pouze v kontextu husté sítě kulturních norem a symbolů, říká, že člověk je zvíře lapadné sítě významů, kterou si samo spřádá. A </a:t>
            </a:r>
            <a:r>
              <a:rPr lang="cs-CZ" sz="1200">
                <a:latin typeface="Fira Sans" panose="020B0503050000020004" pitchFamily="34" charset="0"/>
              </a:rPr>
              <a:t>interpretace jakéhokoli lidského jednání (tj. „rozpletení“ této sítě)  musí vycházet z co nejdetailnějšího popisu právě těchto kulturně a situačně-specifických kontextů – metodou, které se říká thick description, tedy zhuštěný popis.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a:latin typeface="Fira Sans" panose="020B0503050000020004" pitchFamily="34" charset="0"/>
              </a:rPr>
              <a:t>Tento přístup úzce souvisí se novou sémiotickou vlnou nejen ve filosofii, literární a kulturní vědy – reprezentovanou např. Umbertem Ecem nebo Jurijem Lotman a dalšími badateli z řad tartuské sémiotické školy. </a:t>
            </a:r>
          </a:p>
          <a:p>
            <a:endParaRPr lang="cs-CZ"/>
          </a:p>
        </p:txBody>
      </p:sp>
      <p:sp>
        <p:nvSpPr>
          <p:cNvPr id="4" name="Slide Number Placeholder 3"/>
          <p:cNvSpPr>
            <a:spLocks noGrp="1"/>
          </p:cNvSpPr>
          <p:nvPr>
            <p:ph type="sldNum" sz="quarter" idx="5"/>
          </p:nvPr>
        </p:nvSpPr>
        <p:spPr/>
        <p:txBody>
          <a:bodyPr/>
          <a:lstStyle/>
          <a:p>
            <a:fld id="{E6DBC47E-BD00-42F4-B95C-2B987241CB05}" type="slidenum">
              <a:rPr lang="cs-CZ" smtClean="0"/>
              <a:t>4</a:t>
            </a:fld>
            <a:endParaRPr lang="cs-CZ"/>
          </a:p>
        </p:txBody>
      </p:sp>
    </p:spTree>
    <p:extLst>
      <p:ext uri="{BB962C8B-B14F-4D97-AF65-F5344CB8AC3E}">
        <p14:creationId xmlns:p14="http://schemas.microsoft.com/office/powerpoint/2010/main" val="21075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Jedním z prvních představitelů tohoto přístupu v lingvistice byl britský lingvistický antropolog Dell Hymes, autor deskriptivní modelu známého pod akronymem SPEAKING, který zahrnuje různé aspekty právě onoho uvedného kontextu nad rámec pouhé struktury jazyka. Chceme-li popsat jazykové chování chápané jako tzv. mluvní nebo řečový akt, musíme zohlednit také </a:t>
            </a:r>
          </a:p>
          <a:p>
            <a:r>
              <a:rPr lang="cs-CZ"/>
              <a:t>místo, čas a sociální kontext řečového jednání, jeho účastníky, jeho cíle, jeho strukturu (tj. sekvenčnost jeho částí), jeho styl a prostředky, které ten styl naplňují, sociální normy, kterým jednání podléhá a také jeho žánr. </a:t>
            </a:r>
          </a:p>
          <a:p>
            <a:r>
              <a:rPr lang="cs-CZ"/>
              <a:t>Hymes tuto metodu využil např. v popisu role mlčení v interkulturní komunikaci: mimo jiné např. pozoroval, že v obchodních jednáních využívají britští a indiční mluvčí angličtiny zcela jiným způsobem ticho, které ve stejné situaci nabývá zcela jiných významů pro britské a indické mluvčí, což může vést k různým interkulturním nedorozuměním – což by pouhou gramatickou analýzou nebylo možné popsat. </a:t>
            </a:r>
          </a:p>
          <a:p>
            <a:r>
              <a:rPr lang="cs-CZ"/>
              <a:t>Dalším příkladem antropolingvistických výzkumů jsou studie jazkyové socializace, tedy toho, jak v různých kulturách slouží jazyk k předávání sociálních norem. </a:t>
            </a:r>
          </a:p>
        </p:txBody>
      </p:sp>
      <p:sp>
        <p:nvSpPr>
          <p:cNvPr id="4" name="Slide Number Placeholder 3"/>
          <p:cNvSpPr>
            <a:spLocks noGrp="1"/>
          </p:cNvSpPr>
          <p:nvPr>
            <p:ph type="sldNum" sz="quarter" idx="5"/>
          </p:nvPr>
        </p:nvSpPr>
        <p:spPr/>
        <p:txBody>
          <a:bodyPr/>
          <a:lstStyle/>
          <a:p>
            <a:fld id="{E6DBC47E-BD00-42F4-B95C-2B987241CB05}" type="slidenum">
              <a:rPr lang="cs-CZ" smtClean="0"/>
              <a:t>5</a:t>
            </a:fld>
            <a:endParaRPr lang="cs-CZ"/>
          </a:p>
        </p:txBody>
      </p:sp>
    </p:spTree>
    <p:extLst>
      <p:ext uri="{BB962C8B-B14F-4D97-AF65-F5344CB8AC3E}">
        <p14:creationId xmlns:p14="http://schemas.microsoft.com/office/powerpoint/2010/main" val="382570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vedle antropologické lingvistiky existuje rovněž spřízněné odvětví zvané entometodologie, což je dnes velmi široký pojem zahrnující zkoumání různých aspektů tzv. sociologie každodennosti – tedy nejen používání jazyka v běžných situacích. Etnometodologie se zaměřeuje na to, </a:t>
            </a:r>
            <a:r>
              <a:rPr lang="cs-CZ" sz="1200">
                <a:latin typeface="Fira Sans" panose="020B0503050000020004" pitchFamily="34" charset="0"/>
              </a:rPr>
              <a:t>čím se v každodenních sociálních interakcích řídí lidské jednání a chování, na jakých pravidlech závisí. Východiskem entometodologie mimo jiné práce filosofa Ervinga Goffmana, který pro popis sociálního jednání používal metaforu divadla: lidé se v interakci chovají jako „herci“, pohybují se na „scéně“ a v různých situacích si utvářejí různé „masky“. Jedním z projevů sociálního jednání je jazyková interakce – a k jejímu popisu byla v rámci entometodologie vyvinuta metoda, zvaná konverzační analýza: metoda postupem času rozšířená a oblíbená a dnech chápaná jako samostatná disciplína lingvistiky, spíše než deskriptivní nástroj, kterým původně byla. </a:t>
            </a:r>
          </a:p>
          <a:p>
            <a:endParaRPr lang="cs-CZ"/>
          </a:p>
        </p:txBody>
      </p:sp>
      <p:sp>
        <p:nvSpPr>
          <p:cNvPr id="4" name="Slide Number Placeholder 3"/>
          <p:cNvSpPr>
            <a:spLocks noGrp="1"/>
          </p:cNvSpPr>
          <p:nvPr>
            <p:ph type="sldNum" sz="quarter" idx="5"/>
          </p:nvPr>
        </p:nvSpPr>
        <p:spPr/>
        <p:txBody>
          <a:bodyPr/>
          <a:lstStyle/>
          <a:p>
            <a:fld id="{E6DBC47E-BD00-42F4-B95C-2B987241CB05}" type="slidenum">
              <a:rPr lang="cs-CZ" smtClean="0"/>
              <a:t>6</a:t>
            </a:fld>
            <a:endParaRPr lang="cs-CZ"/>
          </a:p>
        </p:txBody>
      </p:sp>
    </p:spTree>
    <p:extLst>
      <p:ext uri="{BB962C8B-B14F-4D97-AF65-F5344CB8AC3E}">
        <p14:creationId xmlns:p14="http://schemas.microsoft.com/office/powerpoint/2010/main" val="217573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Vývoj konverzační analýzy jakožto metody je úzce spjat se třemi kolegy z Kalifornské univerzity v Los Angeles z generace narozené v polovině: Emanuel Schegloffem, Harvey Sacksem a Gail Jeffersonovou.  </a:t>
            </a:r>
          </a:p>
        </p:txBody>
      </p:sp>
      <p:sp>
        <p:nvSpPr>
          <p:cNvPr id="4" name="Slide Number Placeholder 3"/>
          <p:cNvSpPr>
            <a:spLocks noGrp="1"/>
          </p:cNvSpPr>
          <p:nvPr>
            <p:ph type="sldNum" sz="quarter" idx="5"/>
          </p:nvPr>
        </p:nvSpPr>
        <p:spPr/>
        <p:txBody>
          <a:bodyPr/>
          <a:lstStyle/>
          <a:p>
            <a:fld id="{E6DBC47E-BD00-42F4-B95C-2B987241CB05}" type="slidenum">
              <a:rPr lang="cs-CZ" smtClean="0"/>
              <a:t>7</a:t>
            </a:fld>
            <a:endParaRPr lang="cs-CZ"/>
          </a:p>
        </p:txBody>
      </p:sp>
    </p:spTree>
    <p:extLst>
      <p:ext uri="{BB962C8B-B14F-4D97-AF65-F5344CB8AC3E}">
        <p14:creationId xmlns:p14="http://schemas.microsoft.com/office/powerpoint/2010/main" val="16277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Co tedy je konverzační analýza? Jedná se tedy o soubor metod pro etnografii řeči, které pracují se základním rámec interakce – tedy dialogu, konverzace. CA vždy sleduje konverzaci více aktérů – produkce jednoho mluvčího ji nezajímá.</a:t>
            </a:r>
          </a:p>
          <a:p>
            <a:r>
              <a:rPr lang="cs-CZ"/>
              <a:t>Jejím cílem je popsat jevy, které se objevují v interakci a to především s ohledem na její sekvenční charakter: sleduje tedy střídání replik, strukturu otázek a odpovědí, analyzuje chyby a opravy mluvčích. </a:t>
            </a:r>
          </a:p>
          <a:p>
            <a:r>
              <a:rPr lang="cs-CZ"/>
              <a:t>Důležité je, že CA je bytostně kvalitativní metoda, která se tradičně vyhýbá jakékoli kvantifikaci a to proto, že se chce vyhnout přílišné generalizaci: něco jako jazyková proměnná je z hlediska CA příliš redukcionistický koncept, protože každá konverzace je specifická. Cílem je tedy sice popsat zákonitosti a systematičnost konverzace jakožto vhodnější analytické jednotky pro popis jazykového chování než jsou tradiční jednotky strukturní a generativní lingvistiky.</a:t>
            </a:r>
          </a:p>
          <a:p>
            <a:r>
              <a:rPr lang="cs-CZ"/>
              <a:t>CA (a teď už mluvíme o disciplíně a ne jen o deskriptivní metodě) se snaží nevyužívat mnohé zavedené lingvistické termíny – počínaje samotným pojem jazyk – v rámci CA se dává přednost termínu </a:t>
            </a:r>
            <a:r>
              <a:rPr lang="cs-CZ" i="1"/>
              <a:t>talk </a:t>
            </a:r>
            <a:r>
              <a:rPr lang="cs-CZ" i="0"/>
              <a:t>před </a:t>
            </a:r>
            <a:r>
              <a:rPr lang="cs-CZ" i="1"/>
              <a:t>language</a:t>
            </a:r>
            <a:r>
              <a:rPr lang="cs-CZ" i="0"/>
              <a:t>. </a:t>
            </a:r>
            <a:endParaRPr lang="cs-CZ"/>
          </a:p>
        </p:txBody>
      </p:sp>
      <p:sp>
        <p:nvSpPr>
          <p:cNvPr id="4" name="Slide Number Placeholder 3"/>
          <p:cNvSpPr>
            <a:spLocks noGrp="1"/>
          </p:cNvSpPr>
          <p:nvPr>
            <p:ph type="sldNum" sz="quarter" idx="5"/>
          </p:nvPr>
        </p:nvSpPr>
        <p:spPr/>
        <p:txBody>
          <a:bodyPr/>
          <a:lstStyle/>
          <a:p>
            <a:fld id="{E6DBC47E-BD00-42F4-B95C-2B987241CB05}" type="slidenum">
              <a:rPr lang="cs-CZ" smtClean="0"/>
              <a:t>8</a:t>
            </a:fld>
            <a:endParaRPr lang="cs-CZ"/>
          </a:p>
        </p:txBody>
      </p:sp>
    </p:spTree>
    <p:extLst>
      <p:ext uri="{BB962C8B-B14F-4D97-AF65-F5344CB8AC3E}">
        <p14:creationId xmlns:p14="http://schemas.microsoft.com/office/powerpoint/2010/main" val="41743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Poznávacím znamenám CA je její transkripční systém, jehož vývoj je spojen především s Gail Jeffersonovou. Jedná se o přepis jazykové produkce po replikách s důrazem na zachycení a) autentické podoby produkce včetně veškerých chyb, přeřeků, oprav, b) zachycení prozodických jevů (intonace), pauz, tzv. parajazykových projevů typů smích, pláč, nádech apod., c) zachycení simultánních jevů, a d) s důrazem na relativní jednoduchost transkripčního systému, který je založen na konvenčních typografických symbolech. </a:t>
            </a:r>
          </a:p>
          <a:p>
            <a:endParaRPr lang="cs-CZ"/>
          </a:p>
          <a:p>
            <a:r>
              <a:rPr lang="cs-CZ"/>
              <a:t>Tady máme příklady některých symbol pro různé jevy. Např. pasáže v hranatých závorkách zarovnané pod sebe znázorňují překryvy více komunikačních aktérů, tečky znázorňují pauzy a další interpunkční znaménka označují různé prozodické jevy.</a:t>
            </a:r>
          </a:p>
        </p:txBody>
      </p:sp>
      <p:sp>
        <p:nvSpPr>
          <p:cNvPr id="4" name="Slide Number Placeholder 3"/>
          <p:cNvSpPr>
            <a:spLocks noGrp="1"/>
          </p:cNvSpPr>
          <p:nvPr>
            <p:ph type="sldNum" sz="quarter" idx="5"/>
          </p:nvPr>
        </p:nvSpPr>
        <p:spPr/>
        <p:txBody>
          <a:bodyPr/>
          <a:lstStyle/>
          <a:p>
            <a:fld id="{E6DBC47E-BD00-42F4-B95C-2B987241CB05}" type="slidenum">
              <a:rPr lang="cs-CZ" smtClean="0"/>
              <a:t>9</a:t>
            </a:fld>
            <a:endParaRPr lang="cs-CZ"/>
          </a:p>
        </p:txBody>
      </p:sp>
    </p:spTree>
    <p:extLst>
      <p:ext uri="{BB962C8B-B14F-4D97-AF65-F5344CB8AC3E}">
        <p14:creationId xmlns:p14="http://schemas.microsoft.com/office/powerpoint/2010/main" val="248512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Když se podíváme na ukázku transkripce – tato pochází z korpusu televizních pořadů DIALOG vyvinutého na ÚJČ AV ČR a na ÚFAL MFF UK. První co nás praští do očí je typický strojopisný font, což je poznávací znamení CA transkripce, která tak připomíná filmový scénář. Pod sebou jsou organizovány jednotlivé repliky označené čísly a doplněné identifikátorem mluvčích. </a:t>
            </a:r>
          </a:p>
          <a:p>
            <a:r>
              <a:rPr lang="cs-CZ"/>
              <a:t>Tady si můžeme povšimnout simultánně pronesených pasáží na řádcích 84 a 85 a 88 a 89, vidíme pauzy, zdůrazněné slabiky, okamžité navázání na předchozí repliku na řádku 88 atd . atd. Zároveň vidíme, že se nejde o ortografický přepis – všimněte si slova ete:ru na řádku 90 – je ponechána autentická podoba namísto </a:t>
            </a:r>
            <a:r>
              <a:rPr lang="cs-CZ" i="1"/>
              <a:t>éteru</a:t>
            </a:r>
            <a:r>
              <a:rPr lang="cs-CZ"/>
              <a:t>. </a:t>
            </a:r>
            <a:endParaRPr lang="cs-CZ" dirty="0"/>
          </a:p>
        </p:txBody>
      </p:sp>
      <p:sp>
        <p:nvSpPr>
          <p:cNvPr id="4" name="Zástupný symbol pro číslo snímku 3"/>
          <p:cNvSpPr>
            <a:spLocks noGrp="1"/>
          </p:cNvSpPr>
          <p:nvPr>
            <p:ph type="sldNum" sz="quarter" idx="10"/>
          </p:nvPr>
        </p:nvSpPr>
        <p:spPr/>
        <p:txBody>
          <a:bodyPr/>
          <a:lstStyle/>
          <a:p>
            <a:fld id="{E6DBC47E-BD00-42F4-B95C-2B987241CB05}" type="slidenum">
              <a:rPr lang="cs-CZ" smtClean="0"/>
              <a:t>10</a:t>
            </a:fld>
            <a:endParaRPr lang="cs-CZ"/>
          </a:p>
        </p:txBody>
      </p:sp>
    </p:spTree>
    <p:extLst>
      <p:ext uri="{BB962C8B-B14F-4D97-AF65-F5344CB8AC3E}">
        <p14:creationId xmlns:p14="http://schemas.microsoft.com/office/powerpoint/2010/main" val="700472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 základní součásti">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0551C6D1-EC0E-4BE1-8EEE-AD0BFE03FC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523" y="435829"/>
            <a:ext cx="6408162" cy="1981120"/>
          </a:xfrm>
          <a:prstGeom prst="rect">
            <a:avLst/>
          </a:prstGeom>
        </p:spPr>
      </p:pic>
      <p:sp>
        <p:nvSpPr>
          <p:cNvPr id="9" name="Nadpis 8">
            <a:extLst>
              <a:ext uri="{FF2B5EF4-FFF2-40B4-BE49-F238E27FC236}">
                <a16:creationId xmlns:a16="http://schemas.microsoft.com/office/drawing/2014/main" id="{9C465973-12C9-4E7E-B3E7-339819B8DE4E}"/>
              </a:ext>
            </a:extLst>
          </p:cNvPr>
          <p:cNvSpPr>
            <a:spLocks noGrp="1"/>
          </p:cNvSpPr>
          <p:nvPr>
            <p:ph type="title" hasCustomPrompt="1"/>
          </p:nvPr>
        </p:nvSpPr>
        <p:spPr>
          <a:xfrm>
            <a:off x="2554807" y="3468467"/>
            <a:ext cx="6232376" cy="1518962"/>
          </a:xfrm>
          <a:prstGeom prst="rect">
            <a:avLst/>
          </a:prstGeom>
        </p:spPr>
        <p:txBody>
          <a:bodyPr/>
          <a:lstStyle>
            <a:lvl1pPr>
              <a:defRPr>
                <a:latin typeface="Fira Sans" panose="020B0503050000020004" pitchFamily="34" charset="0"/>
                <a:ea typeface="Tahoma" panose="020B0604030504040204" pitchFamily="34" charset="0"/>
                <a:cs typeface="Arial" panose="020B0604020202020204" pitchFamily="34" charset="0"/>
              </a:defRPr>
            </a:lvl1pPr>
          </a:lstStyle>
          <a:p>
            <a:r>
              <a:rPr lang="cs-CZ" dirty="0"/>
              <a:t>Kliknutím vložíte nadpis.</a:t>
            </a:r>
          </a:p>
        </p:txBody>
      </p:sp>
      <p:sp>
        <p:nvSpPr>
          <p:cNvPr id="6" name="Zástupný symbol pro text 14">
            <a:extLst>
              <a:ext uri="{FF2B5EF4-FFF2-40B4-BE49-F238E27FC236}">
                <a16:creationId xmlns:a16="http://schemas.microsoft.com/office/drawing/2014/main" id="{6D621A1B-64B8-4E2C-9F7C-619F6D16DF8C}"/>
              </a:ext>
            </a:extLst>
          </p:cNvPr>
          <p:cNvSpPr>
            <a:spLocks noGrp="1"/>
          </p:cNvSpPr>
          <p:nvPr>
            <p:ph type="body" sz="quarter" idx="10" hasCustomPrompt="1"/>
          </p:nvPr>
        </p:nvSpPr>
        <p:spPr>
          <a:xfrm>
            <a:off x="2554807" y="4987429"/>
            <a:ext cx="6218237" cy="974725"/>
          </a:xfrm>
          <a:prstGeom prst="rect">
            <a:avLst/>
          </a:prstGeom>
        </p:spPr>
        <p:txBody>
          <a:bodyPr/>
          <a:lstStyle>
            <a:lvl1pPr marL="0" indent="0">
              <a:buNone/>
              <a:defRPr sz="3200">
                <a:latin typeface="Fira Sans" panose="020B0503050000020004" pitchFamily="34" charset="0"/>
                <a:cs typeface="Arial" panose="020B0604020202020204" pitchFamily="34" charset="0"/>
              </a:defRPr>
            </a:lvl1pPr>
          </a:lstStyle>
          <a:p>
            <a:pPr lvl="0"/>
            <a:r>
              <a:rPr lang="cs-CZ" dirty="0"/>
              <a:t>Kliknutím vložíte podnadpis.</a:t>
            </a:r>
          </a:p>
        </p:txBody>
      </p:sp>
      <p:sp>
        <p:nvSpPr>
          <p:cNvPr id="7" name="Zástupný symbol pro text 14">
            <a:extLst>
              <a:ext uri="{FF2B5EF4-FFF2-40B4-BE49-F238E27FC236}">
                <a16:creationId xmlns:a16="http://schemas.microsoft.com/office/drawing/2014/main" id="{3CBD455F-1540-428D-A023-C87A83F6C533}"/>
              </a:ext>
            </a:extLst>
          </p:cNvPr>
          <p:cNvSpPr>
            <a:spLocks noGrp="1"/>
          </p:cNvSpPr>
          <p:nvPr>
            <p:ph type="body" sz="quarter" idx="11" hasCustomPrompt="1"/>
          </p:nvPr>
        </p:nvSpPr>
        <p:spPr>
          <a:xfrm>
            <a:off x="2554806" y="2805732"/>
            <a:ext cx="6218237" cy="521445"/>
          </a:xfrm>
          <a:prstGeom prst="rect">
            <a:avLst/>
          </a:prstGeom>
        </p:spPr>
        <p:txBody>
          <a:bodyPr/>
          <a:lstStyle>
            <a:lvl1pPr marL="0" indent="0">
              <a:buNone/>
              <a:defRPr sz="2400">
                <a:solidFill>
                  <a:srgbClr val="D22D40"/>
                </a:solidFill>
                <a:latin typeface="Fira Sans" panose="020B0503050000020004" pitchFamily="34" charset="0"/>
                <a:cs typeface="Arial" panose="020B0604020202020204" pitchFamily="34" charset="0"/>
              </a:defRPr>
            </a:lvl1pPr>
          </a:lstStyle>
          <a:p>
            <a:pPr lvl="0"/>
            <a:r>
              <a:rPr lang="cs-CZ" dirty="0"/>
              <a:t>Kliknutím vložíte název základní součásti.</a:t>
            </a:r>
          </a:p>
          <a:p>
            <a:pPr lvl="0"/>
            <a:endParaRPr lang="cs-CZ" dirty="0"/>
          </a:p>
        </p:txBody>
      </p:sp>
    </p:spTree>
    <p:extLst>
      <p:ext uri="{BB962C8B-B14F-4D97-AF65-F5344CB8AC3E}">
        <p14:creationId xmlns:p14="http://schemas.microsoft.com/office/powerpoint/2010/main" val="211889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obrázku 2">
            <a:extLst>
              <a:ext uri="{FF2B5EF4-FFF2-40B4-BE49-F238E27FC236}">
                <a16:creationId xmlns:a16="http://schemas.microsoft.com/office/drawing/2014/main" id="{555FAB65-B0A7-4575-8846-11158687D38E}"/>
              </a:ext>
            </a:extLst>
          </p:cNvPr>
          <p:cNvSpPr>
            <a:spLocks noGrp="1"/>
          </p:cNvSpPr>
          <p:nvPr>
            <p:ph type="pic" idx="1" hasCustomPrompt="1"/>
          </p:nvPr>
        </p:nvSpPr>
        <p:spPr>
          <a:xfrm>
            <a:off x="2881948" y="309245"/>
            <a:ext cx="6172200"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vložíte obrázek.</a:t>
            </a:r>
          </a:p>
        </p:txBody>
      </p:sp>
      <p:sp>
        <p:nvSpPr>
          <p:cNvPr id="7" name="Zástupný symbol pro číslo snímku 6">
            <a:extLst>
              <a:ext uri="{FF2B5EF4-FFF2-40B4-BE49-F238E27FC236}">
                <a16:creationId xmlns:a16="http://schemas.microsoft.com/office/drawing/2014/main" id="{F224AE90-7605-4DC5-9CC0-F95158D6C52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sp>
        <p:nvSpPr>
          <p:cNvPr id="10" name="Zástupný symbol pro text 4">
            <a:extLst>
              <a:ext uri="{FF2B5EF4-FFF2-40B4-BE49-F238E27FC236}">
                <a16:creationId xmlns:a16="http://schemas.microsoft.com/office/drawing/2014/main" id="{276D1917-8BCB-4A56-9BA7-03075193B53D}"/>
              </a:ext>
            </a:extLst>
          </p:cNvPr>
          <p:cNvSpPr>
            <a:spLocks noGrp="1"/>
          </p:cNvSpPr>
          <p:nvPr>
            <p:ph type="body" sz="quarter" idx="13" hasCustomPrompt="1"/>
          </p:nvPr>
        </p:nvSpPr>
        <p:spPr>
          <a:xfrm>
            <a:off x="2881948" y="5298620"/>
            <a:ext cx="6172200" cy="568780"/>
          </a:xfrm>
          <a:prstGeom prst="rect">
            <a:avLst/>
          </a:prstGeom>
        </p:spPr>
        <p:txBody>
          <a:bodyPr>
            <a:normAutofit/>
          </a:bodyPr>
          <a:lstStyle>
            <a:lvl1pPr marL="0" indent="0">
              <a:buClr>
                <a:srgbClr val="D22C40"/>
              </a:buClr>
              <a:buFont typeface="Wingdings" panose="05000000000000000000" pitchFamily="2" charset="2"/>
              <a:buNone/>
              <a:defRPr sz="1800">
                <a:solidFill>
                  <a:schemeClr val="tx1"/>
                </a:solidFill>
                <a:latin typeface="Arial" panose="020B0604020202020204" pitchFamily="34" charset="0"/>
                <a:cs typeface="Arial" panose="020B0604020202020204" pitchFamily="34" charset="0"/>
              </a:defRPr>
            </a:lvl1pPr>
          </a:lstStyle>
          <a:p>
            <a:pPr lvl="0"/>
            <a:r>
              <a:rPr lang="cs-CZ" dirty="0"/>
              <a:t>Kliknutím vložíte text.</a:t>
            </a:r>
          </a:p>
        </p:txBody>
      </p:sp>
    </p:spTree>
    <p:extLst>
      <p:ext uri="{BB962C8B-B14F-4D97-AF65-F5344CB8AC3E}">
        <p14:creationId xmlns:p14="http://schemas.microsoft.com/office/powerpoint/2010/main" val="26185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  bez základní součásti">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0551C6D1-EC0E-4BE1-8EEE-AD0BFE03FC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523" y="450943"/>
            <a:ext cx="6408162" cy="1981120"/>
          </a:xfrm>
          <a:prstGeom prst="rect">
            <a:avLst/>
          </a:prstGeom>
        </p:spPr>
      </p:pic>
      <p:sp>
        <p:nvSpPr>
          <p:cNvPr id="10" name="Nadpis 9">
            <a:extLst>
              <a:ext uri="{FF2B5EF4-FFF2-40B4-BE49-F238E27FC236}">
                <a16:creationId xmlns:a16="http://schemas.microsoft.com/office/drawing/2014/main" id="{1FAEE400-C3C4-4524-978A-6626FFC80CE7}"/>
              </a:ext>
            </a:extLst>
          </p:cNvPr>
          <p:cNvSpPr>
            <a:spLocks noGrp="1"/>
          </p:cNvSpPr>
          <p:nvPr>
            <p:ph type="title" hasCustomPrompt="1"/>
          </p:nvPr>
        </p:nvSpPr>
        <p:spPr>
          <a:xfrm>
            <a:off x="2630487" y="2962276"/>
            <a:ext cx="6218789" cy="778452"/>
          </a:xfrm>
          <a:prstGeom prst="rect">
            <a:avLst/>
          </a:prstGeom>
        </p:spPr>
        <p:txBody>
          <a:bodyPr/>
          <a:lstStyle>
            <a:lvl1pPr>
              <a:defRPr>
                <a:latin typeface="Fira Sans" panose="020B0503050000020004" pitchFamily="34" charset="0"/>
                <a:cs typeface="Arial" panose="020B0604020202020204" pitchFamily="34" charset="0"/>
              </a:defRPr>
            </a:lvl1pPr>
          </a:lstStyle>
          <a:p>
            <a:r>
              <a:rPr lang="cs-CZ" dirty="0"/>
              <a:t>Kliknutím vložíte nadpis.</a:t>
            </a:r>
          </a:p>
        </p:txBody>
      </p:sp>
      <p:sp>
        <p:nvSpPr>
          <p:cNvPr id="15" name="Zástupný symbol pro text 14">
            <a:extLst>
              <a:ext uri="{FF2B5EF4-FFF2-40B4-BE49-F238E27FC236}">
                <a16:creationId xmlns:a16="http://schemas.microsoft.com/office/drawing/2014/main" id="{6D164CCE-6D73-466D-BEB5-04B11A839003}"/>
              </a:ext>
            </a:extLst>
          </p:cNvPr>
          <p:cNvSpPr>
            <a:spLocks noGrp="1"/>
          </p:cNvSpPr>
          <p:nvPr>
            <p:ph type="body" sz="quarter" idx="10" hasCustomPrompt="1"/>
          </p:nvPr>
        </p:nvSpPr>
        <p:spPr>
          <a:xfrm>
            <a:off x="2630487" y="3906326"/>
            <a:ext cx="6218237" cy="974725"/>
          </a:xfrm>
          <a:prstGeom prst="rect">
            <a:avLst/>
          </a:prstGeom>
        </p:spPr>
        <p:txBody>
          <a:bodyPr/>
          <a:lstStyle>
            <a:lvl1pPr marL="0" indent="0">
              <a:buNone/>
              <a:defRPr sz="3200">
                <a:latin typeface="Fira Sans" panose="020B0503050000020004" pitchFamily="34" charset="0"/>
                <a:cs typeface="Arial" panose="020B0604020202020204" pitchFamily="34" charset="0"/>
              </a:defRPr>
            </a:lvl1pPr>
          </a:lstStyle>
          <a:p>
            <a:pPr lvl="0"/>
            <a:r>
              <a:rPr lang="cs-CZ" dirty="0"/>
              <a:t>Kliknutím vložíte podnadpis.</a:t>
            </a:r>
          </a:p>
        </p:txBody>
      </p:sp>
    </p:spTree>
    <p:extLst>
      <p:ext uri="{BB962C8B-B14F-4D97-AF65-F5344CB8AC3E}">
        <p14:creationId xmlns:p14="http://schemas.microsoft.com/office/powerpoint/2010/main" val="358612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DF5AC-44B8-4E3E-8B0A-4EDD76AF99A2}"/>
              </a:ext>
            </a:extLst>
          </p:cNvPr>
          <p:cNvSpPr>
            <a:spLocks noGrp="1"/>
          </p:cNvSpPr>
          <p:nvPr>
            <p:ph type="title" hasCustomPrompt="1"/>
          </p:nvPr>
        </p:nvSpPr>
        <p:spPr>
          <a:xfrm>
            <a:off x="838200" y="365125"/>
            <a:ext cx="10515600" cy="1325563"/>
          </a:xfrm>
          <a:prstGeom prst="rect">
            <a:avLst/>
          </a:prstGeom>
        </p:spPr>
        <p:txBody>
          <a:bodyPr/>
          <a:lstStyle>
            <a:lvl1pPr>
              <a:defRPr>
                <a:solidFill>
                  <a:srgbClr val="D22D40"/>
                </a:solidFill>
                <a:latin typeface="Fira Sans" panose="020B0503050000020004" pitchFamily="34" charset="0"/>
                <a:cs typeface="Arial" panose="020B0604020202020204" pitchFamily="34" charset="0"/>
              </a:defRPr>
            </a:lvl1pPr>
          </a:lstStyle>
          <a:p>
            <a:r>
              <a:rPr lang="cs-CZ" dirty="0"/>
              <a:t>Kliknutím vložíte nadpis.</a:t>
            </a:r>
          </a:p>
        </p:txBody>
      </p:sp>
      <p:sp>
        <p:nvSpPr>
          <p:cNvPr id="3" name="Zástupný symbol pro obsah 2">
            <a:extLst>
              <a:ext uri="{FF2B5EF4-FFF2-40B4-BE49-F238E27FC236}">
                <a16:creationId xmlns:a16="http://schemas.microsoft.com/office/drawing/2014/main" id="{A4D34E2D-EE31-4DC0-9247-4DBF2ED796CD}"/>
              </a:ext>
            </a:extLst>
          </p:cNvPr>
          <p:cNvSpPr>
            <a:spLocks noGrp="1"/>
          </p:cNvSpPr>
          <p:nvPr>
            <p:ph idx="1" hasCustomPrompt="1"/>
          </p:nvPr>
        </p:nvSpPr>
        <p:spPr>
          <a:xfrm>
            <a:off x="838200" y="1825625"/>
            <a:ext cx="10515600" cy="4351338"/>
          </a:xfrm>
          <a:prstGeom prst="rect">
            <a:avLst/>
          </a:prstGeom>
          <a:ln>
            <a:noFill/>
          </a:ln>
        </p:spPr>
        <p:txBody>
          <a:bodyPr/>
          <a:lstStyle>
            <a:lvl1pPr marL="228600" indent="-228600">
              <a:buClr>
                <a:srgbClr val="D22D40"/>
              </a:buClr>
              <a:buFont typeface="Wingdings" panose="05000000000000000000" pitchFamily="2" charset="2"/>
              <a:buChar char="§"/>
              <a:defRPr>
                <a:latin typeface="Fira Sans" panose="020B0503050000020004" pitchFamily="34" charset="0"/>
                <a:cs typeface="Arial" panose="020B0604020202020204" pitchFamily="34" charset="0"/>
              </a:defRPr>
            </a:lvl1pPr>
            <a:lvl2pPr marL="457200" indent="0">
              <a:buNone/>
              <a:defRPr>
                <a:latin typeface="Fira Sans" panose="020B0503050000020004" pitchFamily="34" charset="0"/>
                <a:cs typeface="Arial" panose="020B0604020202020204" pitchFamily="34" charset="0"/>
              </a:defRPr>
            </a:lvl2pPr>
          </a:lstStyle>
          <a:p>
            <a:pPr lvl="0"/>
            <a:r>
              <a:rPr lang="cs-CZ" dirty="0"/>
              <a:t>Kliknutím vložíte text.</a:t>
            </a:r>
          </a:p>
          <a:p>
            <a:pPr lvl="1"/>
            <a:endParaRPr lang="cs-CZ" dirty="0"/>
          </a:p>
        </p:txBody>
      </p:sp>
      <p:sp>
        <p:nvSpPr>
          <p:cNvPr id="9" name="Zástupný symbol pro číslo snímku 8">
            <a:extLst>
              <a:ext uri="{FF2B5EF4-FFF2-40B4-BE49-F238E27FC236}">
                <a16:creationId xmlns:a16="http://schemas.microsoft.com/office/drawing/2014/main" id="{14A8E963-122F-4D71-8C04-B01D8F9A5A0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C40"/>
                </a:solidFill>
                <a:latin typeface="Arial" panose="020B0604020202020204" pitchFamily="34" charset="0"/>
                <a:cs typeface="Arial" panose="020B0604020202020204" pitchFamily="34" charset="0"/>
              </a:defRPr>
            </a:lvl1pPr>
          </a:lstStyle>
          <a:p>
            <a:r>
              <a:rPr lang="cs-CZ"/>
              <a:t>		</a:t>
            </a:r>
            <a:fld id="{609E0D19-CE3D-446D-A820-F362435AD289}" type="slidenum">
              <a:rPr lang="cs-CZ" smtClean="0"/>
              <a:pPr/>
              <a:t>‹#›</a:t>
            </a:fld>
            <a:endParaRPr lang="cs-CZ" dirty="0"/>
          </a:p>
        </p:txBody>
      </p:sp>
      <p:cxnSp>
        <p:nvCxnSpPr>
          <p:cNvPr id="11" name="Přímá spojnice 10">
            <a:extLst>
              <a:ext uri="{FF2B5EF4-FFF2-40B4-BE49-F238E27FC236}">
                <a16:creationId xmlns:a16="http://schemas.microsoft.com/office/drawing/2014/main" id="{63CC5780-97A7-4892-810D-637664206204}"/>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DF5AC-44B8-4E3E-8B0A-4EDD76AF99A2}"/>
              </a:ext>
            </a:extLst>
          </p:cNvPr>
          <p:cNvSpPr>
            <a:spLocks noGrp="1"/>
          </p:cNvSpPr>
          <p:nvPr>
            <p:ph type="title" hasCustomPrompt="1"/>
          </p:nvPr>
        </p:nvSpPr>
        <p:spPr>
          <a:xfrm>
            <a:off x="838200" y="365125"/>
            <a:ext cx="10515600" cy="1325563"/>
          </a:xfrm>
          <a:prstGeom prst="rect">
            <a:avLst/>
          </a:prstGeom>
        </p:spPr>
        <p:txBody>
          <a:bodyPr/>
          <a:lstStyle>
            <a:lvl1pPr>
              <a:defRPr>
                <a:latin typeface="Fira Sans" panose="020B0503050000020004" pitchFamily="34" charset="0"/>
                <a:cs typeface="Arial" panose="020B0604020202020204" pitchFamily="34" charset="0"/>
              </a:defRPr>
            </a:lvl1pPr>
          </a:lstStyle>
          <a:p>
            <a:r>
              <a:rPr lang="cs-CZ" dirty="0"/>
              <a:t>Kliknutím vložíte nadpis.</a:t>
            </a:r>
          </a:p>
        </p:txBody>
      </p:sp>
      <p:sp>
        <p:nvSpPr>
          <p:cNvPr id="9" name="Zástupný symbol pro číslo snímku 8">
            <a:extLst>
              <a:ext uri="{FF2B5EF4-FFF2-40B4-BE49-F238E27FC236}">
                <a16:creationId xmlns:a16="http://schemas.microsoft.com/office/drawing/2014/main" id="{14A8E963-122F-4D71-8C04-B01D8F9A5A0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C40"/>
                </a:solidFill>
                <a:latin typeface="Arial" panose="020B0604020202020204" pitchFamily="34" charset="0"/>
                <a:cs typeface="Arial" panose="020B0604020202020204" pitchFamily="34" charset="0"/>
              </a:defRPr>
            </a:lvl1pPr>
          </a:lstStyle>
          <a:p>
            <a:r>
              <a:rPr lang="cs-CZ"/>
              <a:t>		</a:t>
            </a:r>
            <a:fld id="{609E0D19-CE3D-446D-A820-F362435AD289}" type="slidenum">
              <a:rPr lang="cs-CZ" smtClean="0"/>
              <a:pPr/>
              <a:t>‹#›</a:t>
            </a:fld>
            <a:endParaRPr lang="cs-CZ" dirty="0"/>
          </a:p>
        </p:txBody>
      </p:sp>
      <p:cxnSp>
        <p:nvCxnSpPr>
          <p:cNvPr id="11" name="Přímá spojnice 10">
            <a:extLst>
              <a:ext uri="{FF2B5EF4-FFF2-40B4-BE49-F238E27FC236}">
                <a16:creationId xmlns:a16="http://schemas.microsoft.com/office/drawing/2014/main" id="{63CC5780-97A7-4892-810D-637664206204}"/>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
        <p:nvSpPr>
          <p:cNvPr id="5" name="Zástupný symbol pro text 4">
            <a:extLst>
              <a:ext uri="{FF2B5EF4-FFF2-40B4-BE49-F238E27FC236}">
                <a16:creationId xmlns:a16="http://schemas.microsoft.com/office/drawing/2014/main" id="{436F267A-BE8F-4FE3-A8F2-A3A14D7F58DE}"/>
              </a:ext>
            </a:extLst>
          </p:cNvPr>
          <p:cNvSpPr>
            <a:spLocks noGrp="1"/>
          </p:cNvSpPr>
          <p:nvPr>
            <p:ph type="body" sz="quarter" idx="13" hasCustomPrompt="1"/>
          </p:nvPr>
        </p:nvSpPr>
        <p:spPr>
          <a:xfrm>
            <a:off x="838200" y="1836738"/>
            <a:ext cx="10515600" cy="4305300"/>
          </a:xfrm>
          <a:prstGeom prst="rect">
            <a:avLst/>
          </a:prstGeom>
        </p:spPr>
        <p:txBody>
          <a:bodyPr/>
          <a:lstStyle>
            <a:lvl1pPr marL="228600" indent="-228600">
              <a:buClr>
                <a:srgbClr val="D22C40"/>
              </a:buClr>
              <a:buFont typeface="Wingdings" panose="05000000000000000000" pitchFamily="2" charset="2"/>
              <a:buChar char="§"/>
              <a:defRPr>
                <a:solidFill>
                  <a:schemeClr val="tx1"/>
                </a:solidFill>
                <a:latin typeface="Fira Sans" panose="020B0503050000020004" pitchFamily="34" charset="0"/>
                <a:cs typeface="Arial" panose="020B0604020202020204" pitchFamily="34" charset="0"/>
              </a:defRPr>
            </a:lvl1pPr>
          </a:lstStyle>
          <a:p>
            <a:pPr lvl="0"/>
            <a:r>
              <a:rPr lang="cs-CZ" dirty="0"/>
              <a:t>Kliknutím vložíte text.</a:t>
            </a:r>
          </a:p>
        </p:txBody>
      </p:sp>
    </p:spTree>
    <p:extLst>
      <p:ext uri="{BB962C8B-B14F-4D97-AF65-F5344CB8AC3E}">
        <p14:creationId xmlns:p14="http://schemas.microsoft.com/office/powerpoint/2010/main" val="63724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02828-E203-4BCF-A5B0-CB2FC2EC16E7}"/>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3" name="Zástupný symbol pro obsah 2">
            <a:extLst>
              <a:ext uri="{FF2B5EF4-FFF2-40B4-BE49-F238E27FC236}">
                <a16:creationId xmlns:a16="http://schemas.microsoft.com/office/drawing/2014/main" id="{645DBEC2-CBC0-4C1C-88E7-DC2EDCA58E08}"/>
              </a:ext>
            </a:extLst>
          </p:cNvPr>
          <p:cNvSpPr>
            <a:spLocks noGrp="1"/>
          </p:cNvSpPr>
          <p:nvPr>
            <p:ph sz="half" idx="1" hasCustomPrompt="1"/>
          </p:nvPr>
        </p:nvSpPr>
        <p:spPr>
          <a:xfrm>
            <a:off x="838200" y="1825625"/>
            <a:ext cx="5181600" cy="4351338"/>
          </a:xfrm>
          <a:prstGeom prst="rect">
            <a:avLst/>
          </a:prstGeom>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stStyle>
          <a:p>
            <a:pPr lvl="0"/>
            <a:r>
              <a:rPr lang="cs-CZ" dirty="0"/>
              <a:t>Kliknutím vložíte text.</a:t>
            </a:r>
          </a:p>
        </p:txBody>
      </p:sp>
      <p:sp>
        <p:nvSpPr>
          <p:cNvPr id="4" name="Zástupný symbol pro obsah 3">
            <a:extLst>
              <a:ext uri="{FF2B5EF4-FFF2-40B4-BE49-F238E27FC236}">
                <a16:creationId xmlns:a16="http://schemas.microsoft.com/office/drawing/2014/main" id="{2F575050-708C-4714-B50C-D679D7CC414E}"/>
              </a:ext>
            </a:extLst>
          </p:cNvPr>
          <p:cNvSpPr>
            <a:spLocks noGrp="1"/>
          </p:cNvSpPr>
          <p:nvPr>
            <p:ph sz="half" idx="2" hasCustomPrompt="1"/>
          </p:nvPr>
        </p:nvSpPr>
        <p:spPr>
          <a:xfrm>
            <a:off x="6172200" y="1825625"/>
            <a:ext cx="5181600" cy="4351338"/>
          </a:xfrm>
          <a:prstGeom prst="rect">
            <a:avLst/>
          </a:prstGeom>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stStyle>
          <a:p>
            <a:pPr lvl="0"/>
            <a:r>
              <a:rPr lang="cs-CZ" dirty="0"/>
              <a:t>Kliknutím vložíte text.</a:t>
            </a:r>
          </a:p>
        </p:txBody>
      </p:sp>
      <p:sp>
        <p:nvSpPr>
          <p:cNvPr id="7" name="Zástupný symbol pro číslo snímku 6">
            <a:extLst>
              <a:ext uri="{FF2B5EF4-FFF2-40B4-BE49-F238E27FC236}">
                <a16:creationId xmlns:a16="http://schemas.microsoft.com/office/drawing/2014/main" id="{B2EA612F-A0C2-4C25-85F3-1AD024CA6968}"/>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8" name="Přímá spojnice 7">
            <a:extLst>
              <a:ext uri="{FF2B5EF4-FFF2-40B4-BE49-F238E27FC236}">
                <a16:creationId xmlns:a16="http://schemas.microsoft.com/office/drawing/2014/main" id="{1F61B0A8-8F34-4579-959E-67B3416A9699}"/>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0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E9FBEE-EED9-440B-B6A2-0370D421D20A}"/>
              </a:ext>
            </a:extLst>
          </p:cNvPr>
          <p:cNvSpPr>
            <a:spLocks noGrp="1"/>
          </p:cNvSpPr>
          <p:nvPr>
            <p:ph type="title" hasCustomPrompt="1"/>
          </p:nvPr>
        </p:nvSpPr>
        <p:spPr>
          <a:xfrm>
            <a:off x="839788" y="365125"/>
            <a:ext cx="10515600" cy="1149351"/>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3" name="Zástupný symbol pro text 2">
            <a:extLst>
              <a:ext uri="{FF2B5EF4-FFF2-40B4-BE49-F238E27FC236}">
                <a16:creationId xmlns:a16="http://schemas.microsoft.com/office/drawing/2014/main" id="{1BC1BE52-8A40-4C07-BD57-49A31749FCCF}"/>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vložíte text.</a:t>
            </a:r>
          </a:p>
        </p:txBody>
      </p:sp>
      <p:sp>
        <p:nvSpPr>
          <p:cNvPr id="4" name="Zástupný symbol pro obsah 3">
            <a:extLst>
              <a:ext uri="{FF2B5EF4-FFF2-40B4-BE49-F238E27FC236}">
                <a16:creationId xmlns:a16="http://schemas.microsoft.com/office/drawing/2014/main" id="{9C8B1659-79F4-4765-8610-2F273D4750E1}"/>
              </a:ext>
            </a:extLst>
          </p:cNvPr>
          <p:cNvSpPr>
            <a:spLocks noGrp="1"/>
          </p:cNvSpPr>
          <p:nvPr>
            <p:ph sz="half" idx="2" hasCustomPrompt="1"/>
          </p:nvPr>
        </p:nvSpPr>
        <p:spPr>
          <a:xfrm>
            <a:off x="839788" y="2505075"/>
            <a:ext cx="5157787" cy="3684588"/>
          </a:xfrm>
          <a:prstGeom prst="rect">
            <a:avLst/>
          </a:prstGeom>
        </p:spPr>
        <p:txBody>
          <a:bodyPr>
            <a:normAutofit/>
          </a:bodyPr>
          <a:lstStyle>
            <a:lvl1pPr marL="228600" indent="-228600">
              <a:buClr>
                <a:srgbClr val="D22D40"/>
              </a:buClr>
              <a:buFont typeface="Wingdings" panose="05000000000000000000" pitchFamily="2" charset="2"/>
              <a:buChar char="§"/>
              <a:defRPr sz="2400">
                <a:latin typeface="Arial" panose="020B0604020202020204" pitchFamily="34" charset="0"/>
                <a:cs typeface="Arial" panose="020B0604020202020204" pitchFamily="34" charset="0"/>
              </a:defRPr>
            </a:lvl1pPr>
          </a:lstStyle>
          <a:p>
            <a:pPr lvl="0"/>
            <a:r>
              <a:rPr lang="cs-CZ" dirty="0"/>
              <a:t>Kliknutím vložíte text.</a:t>
            </a:r>
          </a:p>
        </p:txBody>
      </p:sp>
      <p:sp>
        <p:nvSpPr>
          <p:cNvPr id="5" name="Zástupný symbol pro text 4">
            <a:extLst>
              <a:ext uri="{FF2B5EF4-FFF2-40B4-BE49-F238E27FC236}">
                <a16:creationId xmlns:a16="http://schemas.microsoft.com/office/drawing/2014/main" id="{071A42BE-7C37-4E5F-A5C7-DE3988B8FE87}"/>
              </a:ext>
            </a:extLst>
          </p:cNvPr>
          <p:cNvSpPr>
            <a:spLocks noGrp="1"/>
          </p:cNvSpPr>
          <p:nvPr>
            <p:ph type="body" sz="quarter" idx="3" hasCustomPrompt="1"/>
          </p:nvPr>
        </p:nvSpPr>
        <p:spPr>
          <a:xfrm>
            <a:off x="6172200" y="1681163"/>
            <a:ext cx="5183188" cy="823912"/>
          </a:xfrm>
          <a:prstGeom prst="rect">
            <a:avLst/>
          </a:prstGeom>
        </p:spPr>
        <p:txBody>
          <a:bodyPr anchor="b">
            <a:norm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vložíte text.</a:t>
            </a:r>
          </a:p>
        </p:txBody>
      </p:sp>
      <p:sp>
        <p:nvSpPr>
          <p:cNvPr id="6" name="Zástupný symbol pro obsah 5">
            <a:extLst>
              <a:ext uri="{FF2B5EF4-FFF2-40B4-BE49-F238E27FC236}">
                <a16:creationId xmlns:a16="http://schemas.microsoft.com/office/drawing/2014/main" id="{3252F095-D907-45FC-9209-CE575CF9B532}"/>
              </a:ext>
            </a:extLst>
          </p:cNvPr>
          <p:cNvSpPr>
            <a:spLocks noGrp="1"/>
          </p:cNvSpPr>
          <p:nvPr>
            <p:ph sz="quarter" idx="4" hasCustomPrompt="1"/>
          </p:nvPr>
        </p:nvSpPr>
        <p:spPr>
          <a:xfrm>
            <a:off x="6172200" y="2505075"/>
            <a:ext cx="5183188" cy="3684588"/>
          </a:xfrm>
          <a:prstGeom prst="rect">
            <a:avLst/>
          </a:prstGeom>
        </p:spPr>
        <p:txBody>
          <a:bodyPr>
            <a:normAutofit/>
          </a:bodyPr>
          <a:lstStyle>
            <a:lvl1pPr marL="228600" indent="-228600">
              <a:buClr>
                <a:srgbClr val="D22D40"/>
              </a:buClr>
              <a:buFont typeface="Wingdings" panose="05000000000000000000" pitchFamily="2" charset="2"/>
              <a:buChar char="§"/>
              <a:defRPr sz="2400">
                <a:latin typeface="Arial" panose="020B0604020202020204" pitchFamily="34" charset="0"/>
                <a:cs typeface="Arial" panose="020B0604020202020204" pitchFamily="34" charset="0"/>
              </a:defRPr>
            </a:lvl1pPr>
            <a:lvl2pPr>
              <a:defRPr sz="2400"/>
            </a:lvl2pPr>
            <a:lvl3pPr>
              <a:defRPr sz="2400"/>
            </a:lvl3pPr>
            <a:lvl4pPr>
              <a:defRPr sz="2400"/>
            </a:lvl4pPr>
            <a:lvl5pPr>
              <a:defRPr sz="2400"/>
            </a:lvl5pPr>
          </a:lstStyle>
          <a:p>
            <a:pPr lvl="0"/>
            <a:r>
              <a:rPr lang="cs-CZ" dirty="0"/>
              <a:t>Kliknutím vložíte text.</a:t>
            </a:r>
          </a:p>
        </p:txBody>
      </p:sp>
      <p:sp>
        <p:nvSpPr>
          <p:cNvPr id="9" name="Zástupný symbol pro číslo snímku 8">
            <a:extLst>
              <a:ext uri="{FF2B5EF4-FFF2-40B4-BE49-F238E27FC236}">
                <a16:creationId xmlns:a16="http://schemas.microsoft.com/office/drawing/2014/main" id="{43AF3188-F662-42FA-942C-C3BA18BE5C1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10" name="Přímá spojnice 9">
            <a:extLst>
              <a:ext uri="{FF2B5EF4-FFF2-40B4-BE49-F238E27FC236}">
                <a16:creationId xmlns:a16="http://schemas.microsoft.com/office/drawing/2014/main" id="{80D3BDEC-7BDF-49D8-818D-67B015274AAF}"/>
              </a:ext>
            </a:extLst>
          </p:cNvPr>
          <p:cNvCxnSpPr/>
          <p:nvPr userDrawn="1"/>
        </p:nvCxnSpPr>
        <p:spPr>
          <a:xfrm>
            <a:off x="838200" y="160686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79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B72C8-7D3F-4C74-90F8-8DA326D5DF1F}"/>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a:t>Kliknutím vložíte nadpis.</a:t>
            </a:r>
          </a:p>
        </p:txBody>
      </p:sp>
      <p:sp>
        <p:nvSpPr>
          <p:cNvPr id="5" name="Zástupný symbol pro číslo snímku 4">
            <a:extLst>
              <a:ext uri="{FF2B5EF4-FFF2-40B4-BE49-F238E27FC236}">
                <a16:creationId xmlns:a16="http://schemas.microsoft.com/office/drawing/2014/main" id="{6C5A6722-54AF-4AAD-A2E6-780E1205B40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6" name="Přímá spojnice 5">
            <a:extLst>
              <a:ext uri="{FF2B5EF4-FFF2-40B4-BE49-F238E27FC236}">
                <a16:creationId xmlns:a16="http://schemas.microsoft.com/office/drawing/2014/main" id="{19713418-A7EB-478E-BEED-F2EBCA77CFFE}"/>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5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4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356F0D-8BFD-494A-8220-002D1C5E3354}"/>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D22D40"/>
                </a:solidFill>
                <a:latin typeface="Arial" panose="020B0604020202020204" pitchFamily="34" charset="0"/>
                <a:cs typeface="Arial" panose="020B0604020202020204" pitchFamily="34" charset="0"/>
              </a:defRPr>
            </a:lvl1pPr>
          </a:lstStyle>
          <a:p>
            <a:r>
              <a:rPr lang="cs-CZ" dirty="0"/>
              <a:t>Kliknutím vložíte nadpis.</a:t>
            </a:r>
          </a:p>
        </p:txBody>
      </p:sp>
      <p:sp>
        <p:nvSpPr>
          <p:cNvPr id="3" name="Zástupný symbol pro obsah 2">
            <a:extLst>
              <a:ext uri="{FF2B5EF4-FFF2-40B4-BE49-F238E27FC236}">
                <a16:creationId xmlns:a16="http://schemas.microsoft.com/office/drawing/2014/main" id="{3E0BA097-ED2B-4036-B097-8C187A6622EF}"/>
              </a:ext>
            </a:extLst>
          </p:cNvPr>
          <p:cNvSpPr>
            <a:spLocks noGrp="1"/>
          </p:cNvSpPr>
          <p:nvPr>
            <p:ph idx="1" hasCustomPrompt="1"/>
          </p:nvPr>
        </p:nvSpPr>
        <p:spPr>
          <a:xfrm>
            <a:off x="5067300" y="457200"/>
            <a:ext cx="6172200" cy="5411788"/>
          </a:xfrm>
          <a:prstGeom prst="rect">
            <a:avLst/>
          </a:prstGeom>
        </p:spPr>
        <p:txBody>
          <a:bodyPr/>
          <a:lstStyle>
            <a:lvl1pPr marL="457200" indent="-457200">
              <a:buClr>
                <a:srgbClr val="D22D40"/>
              </a:buClr>
              <a:buFont typeface="Wingdings" panose="05000000000000000000" pitchFamily="2" charset="2"/>
              <a:buChar char="§"/>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Kliknutím vložíte text.</a:t>
            </a:r>
          </a:p>
        </p:txBody>
      </p:sp>
      <p:sp>
        <p:nvSpPr>
          <p:cNvPr id="4" name="Zástupný symbol pro text 3">
            <a:extLst>
              <a:ext uri="{FF2B5EF4-FFF2-40B4-BE49-F238E27FC236}">
                <a16:creationId xmlns:a16="http://schemas.microsoft.com/office/drawing/2014/main" id="{AC587ECA-5355-4449-8467-B73118C0A2B9}"/>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Kliknutím vložíte text.</a:t>
            </a:r>
          </a:p>
        </p:txBody>
      </p:sp>
      <p:sp>
        <p:nvSpPr>
          <p:cNvPr id="7" name="Zástupný symbol pro číslo snímku 6">
            <a:extLst>
              <a:ext uri="{FF2B5EF4-FFF2-40B4-BE49-F238E27FC236}">
                <a16:creationId xmlns:a16="http://schemas.microsoft.com/office/drawing/2014/main" id="{F7051C28-CB18-4E15-84A8-0937D20E83E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spTree>
    <p:extLst>
      <p:ext uri="{BB962C8B-B14F-4D97-AF65-F5344CB8AC3E}">
        <p14:creationId xmlns:p14="http://schemas.microsoft.com/office/powerpoint/2010/main" val="393086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2149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644E5260-5AD8-478A-B5F5-E1D82BA0478D}"/>
              </a:ext>
            </a:extLst>
          </p:cNvPr>
          <p:cNvSpPr>
            <a:spLocks noGrp="1"/>
          </p:cNvSpPr>
          <p:nvPr>
            <p:ph type="title"/>
          </p:nvPr>
        </p:nvSpPr>
        <p:spPr>
          <a:xfrm>
            <a:off x="2554806" y="2743200"/>
            <a:ext cx="8608494" cy="2637519"/>
          </a:xfrm>
        </p:spPr>
        <p:txBody>
          <a:bodyPr lIns="91440" tIns="45720" rIns="91440" bIns="45720" anchor="t"/>
          <a:lstStyle/>
          <a:p>
            <a:r>
              <a:rPr lang="cs-CZ" dirty="0">
                <a:ea typeface="Tahoma"/>
                <a:cs typeface="Arial"/>
              </a:rPr>
              <a:t>Úvod do sociolingvistiky</a:t>
            </a:r>
            <a:br>
              <a:rPr lang="cs-CZ" dirty="0"/>
            </a:br>
            <a:br>
              <a:rPr lang="cs-CZ" dirty="0"/>
            </a:br>
            <a:r>
              <a:rPr lang="cs-CZ" dirty="0">
                <a:ea typeface="Tahoma"/>
                <a:cs typeface="Arial"/>
              </a:rPr>
              <a:t>hodina IX:	interakční 							sociolingvistika</a:t>
            </a:r>
          </a:p>
        </p:txBody>
      </p:sp>
      <p:sp>
        <p:nvSpPr>
          <p:cNvPr id="10" name="Zástupný symbol pro text 9">
            <a:extLst>
              <a:ext uri="{FF2B5EF4-FFF2-40B4-BE49-F238E27FC236}">
                <a16:creationId xmlns:a16="http://schemas.microsoft.com/office/drawing/2014/main" id="{7E45BA4A-0F70-4A6D-AA8A-41F5B14EAAA2}"/>
              </a:ext>
            </a:extLst>
          </p:cNvPr>
          <p:cNvSpPr>
            <a:spLocks noGrp="1"/>
          </p:cNvSpPr>
          <p:nvPr>
            <p:ph type="body" sz="quarter" idx="10"/>
          </p:nvPr>
        </p:nvSpPr>
        <p:spPr>
          <a:xfrm>
            <a:off x="2554806" y="5567533"/>
            <a:ext cx="6218237" cy="974725"/>
          </a:xfrm>
        </p:spPr>
        <p:txBody>
          <a:bodyPr lIns="91440" tIns="45720" rIns="91440" bIns="45720" anchor="t"/>
          <a:lstStyle/>
          <a:p>
            <a:r>
              <a:rPr lang="cs-CZ" dirty="0">
                <a:cs typeface="Arial"/>
              </a:rPr>
              <a:t>11. dubna 2023</a:t>
            </a:r>
            <a:endParaRPr lang="cs-CZ" dirty="0"/>
          </a:p>
        </p:txBody>
      </p:sp>
    </p:spTree>
    <p:extLst>
      <p:ext uri="{BB962C8B-B14F-4D97-AF65-F5344CB8AC3E}">
        <p14:creationId xmlns:p14="http://schemas.microsoft.com/office/powerpoint/2010/main" val="4214998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4AB130-A126-4291-901B-5CAB36EA4BEF}"/>
              </a:ext>
            </a:extLst>
          </p:cNvPr>
          <p:cNvSpPr>
            <a:spLocks noGrp="1"/>
          </p:cNvSpPr>
          <p:nvPr>
            <p:ph type="title"/>
          </p:nvPr>
        </p:nvSpPr>
        <p:spPr/>
        <p:txBody>
          <a:bodyPr/>
          <a:lstStyle/>
          <a:p>
            <a:r>
              <a:rPr lang="cs-CZ" dirty="0"/>
              <a:t>transkripce</a:t>
            </a:r>
          </a:p>
        </p:txBody>
      </p:sp>
      <p:sp>
        <p:nvSpPr>
          <p:cNvPr id="7" name="Rectangle 2">
            <a:extLst>
              <a:ext uri="{FF2B5EF4-FFF2-40B4-BE49-F238E27FC236}">
                <a16:creationId xmlns:a16="http://schemas.microsoft.com/office/drawing/2014/main" id="{7F39E0F4-3DC4-463D-83B4-4C4F1A54DDA9}"/>
              </a:ext>
            </a:extLst>
          </p:cNvPr>
          <p:cNvSpPr>
            <a:spLocks noGrp="1" noChangeArrowheads="1"/>
          </p:cNvSpPr>
          <p:nvPr>
            <p:ph idx="1"/>
          </p:nvPr>
        </p:nvSpPr>
        <p:spPr bwMode="auto">
          <a:xfrm>
            <a:off x="838199" y="1900717"/>
            <a:ext cx="11178209" cy="4201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lvl="0" indent="0" eaLnBrk="0" fontAlgn="base" hangingPunct="0">
              <a:spcBef>
                <a:spcPct val="0"/>
              </a:spcBef>
              <a:spcAft>
                <a:spcPct val="0"/>
              </a:spcAft>
              <a:buNone/>
            </a:pPr>
            <a:r>
              <a:rPr lang="en-US" altLang="en-US" sz="2000" dirty="0">
                <a:solidFill>
                  <a:schemeClr val="bg2">
                    <a:lumMod val="25000"/>
                  </a:schemeClr>
                </a:solidFill>
                <a:latin typeface="Consolas" panose="020B0609020204030204" pitchFamily="49" charset="0"/>
                <a:cs typeface="Courier New" panose="02070309020205020404" pitchFamily="49" charset="0"/>
              </a:rPr>
              <a:t>{84} JR: </a:t>
            </a:r>
            <a:r>
              <a:rPr lang="en-US" altLang="en-US" sz="2000" dirty="0" err="1">
                <a:solidFill>
                  <a:schemeClr val="bg2">
                    <a:lumMod val="25000"/>
                  </a:schemeClr>
                </a:solidFill>
                <a:latin typeface="Consolas" panose="020B0609020204030204" pitchFamily="49" charset="0"/>
                <a:cs typeface="Courier New" panose="02070309020205020404" pitchFamily="49" charset="0"/>
              </a:rPr>
              <a:t>děláte</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jako</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kdyby</a:t>
            </a:r>
            <a:r>
              <a:rPr lang="en-US" altLang="en-US" sz="2000" dirty="0">
                <a:solidFill>
                  <a:schemeClr val="bg2">
                    <a:lumMod val="25000"/>
                  </a:schemeClr>
                </a:solidFill>
                <a:latin typeface="Consolas" panose="020B0609020204030204" pitchFamily="49" charset="0"/>
                <a:cs typeface="Courier New" panose="02070309020205020404" pitchFamily="49" charset="0"/>
              </a:rPr>
              <a:t> to </a:t>
            </a:r>
            <a:r>
              <a:rPr lang="en-US" altLang="en-US" sz="2000" dirty="0" err="1">
                <a:solidFill>
                  <a:schemeClr val="bg2">
                    <a:lumMod val="25000"/>
                  </a:schemeClr>
                </a:solidFill>
                <a:latin typeface="Consolas" panose="020B0609020204030204" pitchFamily="49" charset="0"/>
                <a:cs typeface="Courier New" panose="02070309020205020404" pitchFamily="49" charset="0"/>
              </a:rPr>
              <a:t>bylo</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něco</a:t>
            </a:r>
            <a:r>
              <a:rPr lang="en-US" altLang="en-US" sz="2000" dirty="0">
                <a:solidFill>
                  <a:schemeClr val="bg2">
                    <a:lumMod val="25000"/>
                  </a:schemeClr>
                </a:solidFill>
                <a:latin typeface="Consolas" panose="020B0609020204030204" pitchFamily="49" charset="0"/>
                <a:cs typeface="Courier New" panose="02070309020205020404" pitchFamily="49" charset="0"/>
              </a:rPr>
              <a:t> co (.) co </a:t>
            </a:r>
            <a:r>
              <a:rPr lang="en-US" altLang="en-US" sz="2000" dirty="0" err="1">
                <a:solidFill>
                  <a:schemeClr val="bg2">
                    <a:lumMod val="25000"/>
                  </a:schemeClr>
                </a:solidFill>
                <a:latin typeface="Consolas" panose="020B0609020204030204" pitchFamily="49" charset="0"/>
                <a:cs typeface="Courier New" panose="02070309020205020404" pitchFamily="49" charset="0"/>
              </a:rPr>
              <a:t>si</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tady</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parta</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puberťáků</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prostě</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vymyslela</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dyť</a:t>
            </a:r>
            <a:r>
              <a:rPr lang="en-US" altLang="en-US" sz="2000" dirty="0">
                <a:solidFill>
                  <a:schemeClr val="bg2">
                    <a:lumMod val="25000"/>
                  </a:schemeClr>
                </a:solidFill>
                <a:latin typeface="Consolas" panose="020B0609020204030204" pitchFamily="49" charset="0"/>
                <a:cs typeface="Courier New" panose="02070309020205020404" pitchFamily="49" charset="0"/>
              </a:rPr>
              <a:t> to </a:t>
            </a:r>
            <a:r>
              <a:rPr lang="en-US" altLang="en-US" sz="2000" dirty="0" err="1">
                <a:solidFill>
                  <a:schemeClr val="bg2">
                    <a:lumMod val="25000"/>
                  </a:schemeClr>
                </a:solidFill>
                <a:latin typeface="Consolas" panose="020B0609020204030204" pitchFamily="49" charset="0"/>
                <a:cs typeface="Courier New" panose="02070309020205020404" pitchFamily="49" charset="0"/>
              </a:rPr>
              <a:t>pře</a:t>
            </a:r>
            <a:r>
              <a:rPr lang="en-US" altLang="en-US" sz="2000" dirty="0">
                <a:solidFill>
                  <a:schemeClr val="bg2">
                    <a:lumMod val="25000"/>
                  </a:schemeClr>
                </a:solidFill>
                <a:latin typeface="Consolas" panose="020B0609020204030204" pitchFamily="49" charset="0"/>
                <a:cs typeface="Courier New" panose="02070309020205020404" pitchFamily="49" charset="0"/>
              </a:rPr>
              <a:t>[</a:t>
            </a:r>
            <a:r>
              <a:rPr lang="en-US" altLang="en-US" sz="2000" dirty="0" err="1">
                <a:solidFill>
                  <a:schemeClr val="bg2">
                    <a:lumMod val="25000"/>
                  </a:schemeClr>
                </a:solidFill>
                <a:latin typeface="Consolas" panose="020B0609020204030204" pitchFamily="49" charset="0"/>
                <a:cs typeface="Courier New" panose="02070309020205020404" pitchFamily="49" charset="0"/>
              </a:rPr>
              <a:t>ce</a:t>
            </a:r>
            <a:r>
              <a:rPr lang="cs-CZ"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a:solidFill>
                  <a:schemeClr val="bg2">
                    <a:lumMod val="25000"/>
                  </a:schemeClr>
                </a:solidFill>
                <a:latin typeface="Consolas" panose="020B0609020204030204" pitchFamily="49" charset="0"/>
                <a:cs typeface="Courier New" panose="02070309020205020404" pitchFamily="49" charset="0"/>
              </a:rPr>
              <a:t>]</a:t>
            </a:r>
          </a:p>
          <a:p>
            <a:pPr marL="0" lvl="0" indent="0" eaLnBrk="0" fontAlgn="base" hangingPunct="0">
              <a:spcBef>
                <a:spcPct val="0"/>
              </a:spcBef>
              <a:spcAft>
                <a:spcPct val="0"/>
              </a:spcAft>
              <a:buNone/>
            </a:pPr>
            <a:r>
              <a:rPr lang="en-US" altLang="en-US" sz="2000" dirty="0">
                <a:solidFill>
                  <a:schemeClr val="bg2">
                    <a:lumMod val="25000"/>
                  </a:schemeClr>
                </a:solidFill>
                <a:latin typeface="Consolas" panose="020B0609020204030204" pitchFamily="49" charset="0"/>
                <a:cs typeface="Courier New" panose="02070309020205020404" pitchFamily="49" charset="0"/>
              </a:rPr>
              <a:t>{85} MZ: </a:t>
            </a:r>
            <a:r>
              <a:rPr lang="cs-CZ"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a:solidFill>
                  <a:schemeClr val="bg2">
                    <a:lumMod val="25000"/>
                  </a:schemeClr>
                </a:solidFill>
                <a:latin typeface="Consolas" panose="020B0609020204030204" pitchFamily="49" charset="0"/>
                <a:cs typeface="Courier New" panose="02070309020205020404" pitchFamily="49" charset="0"/>
              </a:rPr>
              <a:t>[((</a:t>
            </a:r>
            <a:r>
              <a:rPr lang="en-US" altLang="en-US" sz="2000" dirty="0" err="1">
                <a:solidFill>
                  <a:schemeClr val="bg2">
                    <a:lumMod val="25000"/>
                  </a:schemeClr>
                </a:solidFill>
                <a:latin typeface="Consolas" panose="020B0609020204030204" pitchFamily="49" charset="0"/>
                <a:cs typeface="Courier New" panose="02070309020205020404" pitchFamily="49" charset="0"/>
              </a:rPr>
              <a:t>zasmání</a:t>
            </a:r>
            <a:r>
              <a:rPr lang="en-US" altLang="en-US" sz="2000" dirty="0">
                <a:solidFill>
                  <a:schemeClr val="bg2">
                    <a:lumMod val="25000"/>
                  </a:schemeClr>
                </a:solidFill>
                <a:latin typeface="Consolas" panose="020B0609020204030204" pitchFamily="49" charset="0"/>
                <a:cs typeface="Courier New" panose="02070309020205020404" pitchFamily="49" charset="0"/>
              </a:rPr>
              <a:t>))]</a:t>
            </a:r>
          </a:p>
          <a:p>
            <a:pPr marL="0" lvl="0" indent="0" eaLnBrk="0" fontAlgn="base" hangingPunct="0">
              <a:spcBef>
                <a:spcPct val="0"/>
              </a:spcBef>
              <a:spcAft>
                <a:spcPct val="0"/>
              </a:spcAft>
              <a:buNone/>
            </a:pPr>
            <a:r>
              <a:rPr lang="en-US" altLang="en-US" sz="2000" dirty="0">
                <a:solidFill>
                  <a:schemeClr val="bg2">
                    <a:lumMod val="25000"/>
                  </a:schemeClr>
                </a:solidFill>
                <a:latin typeface="Consolas" panose="020B0609020204030204" pitchFamily="49" charset="0"/>
                <a:cs typeface="Courier New" panose="02070309020205020404" pitchFamily="49" charset="0"/>
              </a:rPr>
              <a:t>{86} JR: </a:t>
            </a:r>
            <a:r>
              <a:rPr lang="en-US" altLang="en-US" sz="2000" dirty="0" err="1">
                <a:solidFill>
                  <a:schemeClr val="bg2">
                    <a:lumMod val="25000"/>
                  </a:schemeClr>
                </a:solidFill>
                <a:latin typeface="Consolas" panose="020B0609020204030204" pitchFamily="49" charset="0"/>
                <a:cs typeface="Courier New" panose="02070309020205020404" pitchFamily="49" charset="0"/>
              </a:rPr>
              <a:t>takhle</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není</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možný</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takhle</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není</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možný</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vůbec</a:t>
            </a:r>
            <a:r>
              <a:rPr lang="en-US" altLang="en-US" sz="2000" dirty="0">
                <a:solidFill>
                  <a:schemeClr val="bg2">
                    <a:lumMod val="25000"/>
                  </a:schemeClr>
                </a:solidFill>
                <a:latin typeface="Consolas" panose="020B0609020204030204" pitchFamily="49" charset="0"/>
                <a:cs typeface="Courier New" panose="02070309020205020404" pitchFamily="49" charset="0"/>
              </a:rPr>
              <a:t> s </a:t>
            </a:r>
            <a:r>
              <a:rPr lang="en-US" altLang="en-US" sz="2000" dirty="0" err="1">
                <a:solidFill>
                  <a:schemeClr val="bg2">
                    <a:lumMod val="25000"/>
                  </a:schemeClr>
                </a:solidFill>
                <a:latin typeface="Consolas" panose="020B0609020204030204" pitchFamily="49" charset="0"/>
                <a:cs typeface="Courier New" panose="02070309020205020404" pitchFamily="49" charset="0"/>
              </a:rPr>
              <a:t>tím</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za</a:t>
            </a:r>
            <a:r>
              <a:rPr lang="en-US" altLang="en-US" sz="2000" dirty="0" err="1">
                <a:solidFill>
                  <a:schemeClr val="bg2">
                    <a:lumMod val="25000"/>
                  </a:schemeClr>
                </a:solidFill>
                <a:latin typeface="Consolas" panose="020B0609020204030204" pitchFamily="49" charset="0"/>
                <a:cs typeface="Courier New" panose="02070309020205020404" pitchFamily="49" charset="0"/>
              </a:rPr>
              <a:t>cházet</a:t>
            </a:r>
            <a:r>
              <a:rPr lang="en-US" altLang="en-US" sz="2000" dirty="0">
                <a:solidFill>
                  <a:schemeClr val="bg2">
                    <a:lumMod val="25000"/>
                  </a:schemeClr>
                </a:solidFill>
                <a:latin typeface="Consolas" panose="020B0609020204030204" pitchFamily="49" charset="0"/>
                <a:cs typeface="Courier New" panose="02070309020205020404" pitchFamily="49" charset="0"/>
              </a:rPr>
              <a:t> to je </a:t>
            </a:r>
            <a:r>
              <a:rPr lang="en-US" altLang="en-US" sz="2000" dirty="0" err="1">
                <a:solidFill>
                  <a:schemeClr val="bg2">
                    <a:lumMod val="25000"/>
                  </a:schemeClr>
                </a:solidFill>
                <a:latin typeface="Consolas" panose="020B0609020204030204" pitchFamily="49" charset="0"/>
                <a:cs typeface="Courier New" panose="02070309020205020404" pitchFamily="49" charset="0"/>
              </a:rPr>
              <a:t>mimochodem</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jedna</a:t>
            </a:r>
            <a:r>
              <a:rPr lang="en-US" altLang="en-US" sz="2000" dirty="0">
                <a:solidFill>
                  <a:schemeClr val="bg2">
                    <a:lumMod val="25000"/>
                  </a:schemeClr>
                </a:solidFill>
                <a:latin typeface="Consolas" panose="020B0609020204030204" pitchFamily="49" charset="0"/>
                <a:cs typeface="Courier New" panose="02070309020205020404" pitchFamily="49" charset="0"/>
              </a:rPr>
              <a:t> z </a:t>
            </a:r>
            <a:r>
              <a:rPr lang="en-US" altLang="en-US" sz="2000" dirty="0" err="1">
                <a:solidFill>
                  <a:schemeClr val="bg2">
                    <a:lumMod val="25000"/>
                  </a:schemeClr>
                </a:solidFill>
                <a:latin typeface="Consolas" panose="020B0609020204030204" pitchFamily="49" charset="0"/>
                <a:cs typeface="Courier New" panose="02070309020205020404" pitchFamily="49" charset="0"/>
              </a:rPr>
              <a:t>těch</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dez</a:t>
            </a:r>
            <a:r>
              <a:rPr lang="en-US" altLang="en-US" sz="2000" dirty="0" err="1">
                <a:solidFill>
                  <a:schemeClr val="bg2">
                    <a:lumMod val="25000"/>
                  </a:schemeClr>
                </a:solidFill>
                <a:latin typeface="Consolas" panose="020B0609020204030204" pitchFamily="49" charset="0"/>
                <a:cs typeface="Courier New" panose="02070309020205020404" pitchFamily="49" charset="0"/>
              </a:rPr>
              <a:t>iluzí</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vyplývá</a:t>
            </a:r>
            <a:r>
              <a:rPr lang="en-US" altLang="en-US" sz="2000" dirty="0">
                <a:solidFill>
                  <a:schemeClr val="bg2">
                    <a:lumMod val="25000"/>
                  </a:schemeClr>
                </a:solidFill>
                <a:latin typeface="Consolas" panose="020B0609020204030204" pitchFamily="49" charset="0"/>
                <a:cs typeface="Courier New" panose="02070309020205020404" pitchFamily="49" charset="0"/>
              </a:rPr>
              <a:t> z </a:t>
            </a:r>
            <a:r>
              <a:rPr lang="en-US" altLang="en-US" sz="2000" dirty="0" err="1">
                <a:solidFill>
                  <a:schemeClr val="bg2">
                    <a:lumMod val="25000"/>
                  </a:schemeClr>
                </a:solidFill>
                <a:latin typeface="Consolas" panose="020B0609020204030204" pitchFamily="49" charset="0"/>
                <a:cs typeface="Courier New" panose="02070309020205020404" pitchFamily="49" charset="0"/>
              </a:rPr>
              <a:t>toho</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že</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sou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neus</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neustále</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zleh</a:t>
            </a:r>
            <a:r>
              <a:rPr lang="en-US" altLang="en-US" sz="2000" dirty="0" err="1">
                <a:solidFill>
                  <a:schemeClr val="bg2">
                    <a:lumMod val="25000"/>
                  </a:schemeClr>
                </a:solidFill>
                <a:latin typeface="Consolas" panose="020B0609020204030204" pitchFamily="49" charset="0"/>
                <a:cs typeface="Courier New" panose="02070309020205020404" pitchFamily="49" charset="0"/>
              </a:rPr>
              <a:t>čovány</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nejrůznější</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formy</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prostě</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těchto</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aktivit</a:t>
            </a:r>
            <a:r>
              <a:rPr lang="en-US" altLang="en-US" sz="2000" dirty="0">
                <a:solidFill>
                  <a:schemeClr val="bg2">
                    <a:lumMod val="25000"/>
                  </a:schemeClr>
                </a:solidFill>
                <a:latin typeface="Consolas" panose="020B0609020204030204" pitchFamily="49" charset="0"/>
                <a:cs typeface="Courier New" panose="02070309020205020404" pitchFamily="49" charset="0"/>
              </a:rPr>
              <a:t>.</a:t>
            </a:r>
          </a:p>
          <a:p>
            <a:pPr marL="0" lvl="0" indent="0" eaLnBrk="0" fontAlgn="base" hangingPunct="0">
              <a:spcBef>
                <a:spcPct val="0"/>
              </a:spcBef>
              <a:spcAft>
                <a:spcPct val="0"/>
              </a:spcAft>
              <a:buNone/>
            </a:pPr>
            <a:r>
              <a:rPr lang="en-US" altLang="en-US" sz="2000" dirty="0">
                <a:solidFill>
                  <a:schemeClr val="bg2">
                    <a:lumMod val="25000"/>
                  </a:schemeClr>
                </a:solidFill>
                <a:latin typeface="Consolas" panose="020B0609020204030204" pitchFamily="49" charset="0"/>
                <a:cs typeface="Courier New" panose="02070309020205020404" pitchFamily="49" charset="0"/>
              </a:rPr>
              <a:t>{87} RP: </a:t>
            </a:r>
            <a:r>
              <a:rPr lang="en-US" altLang="en-US" sz="2000" dirty="0" err="1">
                <a:solidFill>
                  <a:schemeClr val="bg2">
                    <a:lumMod val="25000"/>
                  </a:schemeClr>
                </a:solidFill>
                <a:latin typeface="Consolas" panose="020B0609020204030204" pitchFamily="49" charset="0"/>
                <a:cs typeface="Courier New" panose="02070309020205020404" pitchFamily="49" charset="0"/>
              </a:rPr>
              <a:t>tohle</a:t>
            </a:r>
            <a:endParaRPr lang="en-US" altLang="en-US" sz="2000" dirty="0">
              <a:solidFill>
                <a:schemeClr val="bg2">
                  <a:lumMod val="25000"/>
                </a:schemeClr>
              </a:solidFill>
              <a:latin typeface="Consolas" panose="020B0609020204030204" pitchFamily="49" charset="0"/>
              <a:cs typeface="Courier New" panose="02070309020205020404" pitchFamily="49" charset="0"/>
            </a:endParaRPr>
          </a:p>
          <a:p>
            <a:pPr marL="0" lvl="0" indent="0" eaLnBrk="0" fontAlgn="base" hangingPunct="0">
              <a:spcBef>
                <a:spcPct val="0"/>
              </a:spcBef>
              <a:spcAft>
                <a:spcPct val="0"/>
              </a:spcAft>
              <a:buNone/>
            </a:pPr>
            <a:r>
              <a:rPr lang="en-US" altLang="en-US" sz="2000" dirty="0">
                <a:solidFill>
                  <a:schemeClr val="bg2">
                    <a:lumMod val="25000"/>
                  </a:schemeClr>
                </a:solidFill>
                <a:latin typeface="Consolas" panose="020B0609020204030204" pitchFamily="49" charset="0"/>
                <a:cs typeface="Courier New" panose="02070309020205020404" pitchFamily="49" charset="0"/>
              </a:rPr>
              <a:t>{88} VK: =</a:t>
            </a:r>
            <a:r>
              <a:rPr lang="en-US" altLang="en-US" sz="2000" dirty="0" err="1">
                <a:solidFill>
                  <a:schemeClr val="bg2">
                    <a:lumMod val="25000"/>
                  </a:schemeClr>
                </a:solidFill>
                <a:latin typeface="Consolas" panose="020B0609020204030204" pitchFamily="49" charset="0"/>
                <a:cs typeface="Courier New" panose="02070309020205020404" pitchFamily="49" charset="0"/>
              </a:rPr>
              <a:t>můžu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můžu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maličkou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reakci</a:t>
            </a:r>
            <a:r>
              <a:rPr lang="en-US" altLang="en-US" sz="2000" dirty="0">
                <a:solidFill>
                  <a:schemeClr val="bg2">
                    <a:lumMod val="25000"/>
                  </a:schemeClr>
                </a:solidFill>
                <a:latin typeface="Consolas" panose="020B0609020204030204" pitchFamily="49" charset="0"/>
                <a:cs typeface="Courier New" panose="02070309020205020404" pitchFamily="49" charset="0"/>
              </a:rPr>
              <a:t>]</a:t>
            </a:r>
          </a:p>
          <a:p>
            <a:pPr marL="0" lvl="0" indent="0" eaLnBrk="0" fontAlgn="base" hangingPunct="0">
              <a:spcBef>
                <a:spcPct val="0"/>
              </a:spcBef>
              <a:spcAft>
                <a:spcPct val="0"/>
              </a:spcAft>
              <a:buNone/>
            </a:pPr>
            <a:r>
              <a:rPr lang="en-US" altLang="en-US" sz="2000" dirty="0">
                <a:solidFill>
                  <a:schemeClr val="bg2">
                    <a:lumMod val="25000"/>
                  </a:schemeClr>
                </a:solidFill>
                <a:latin typeface="Consolas" panose="020B0609020204030204" pitchFamily="49" charset="0"/>
                <a:cs typeface="Courier New" panose="02070309020205020404" pitchFamily="49" charset="0"/>
              </a:rPr>
              <a:t>{89} RP: </a:t>
            </a:r>
            <a:r>
              <a:rPr lang="cs-CZ"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ano</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ano</a:t>
            </a:r>
            <a:r>
              <a:rPr lang="en-US" altLang="en-US" sz="2000" dirty="0">
                <a:solidFill>
                  <a:schemeClr val="bg2">
                    <a:lumMod val="25000"/>
                  </a:schemeClr>
                </a:solidFill>
                <a:latin typeface="Consolas" panose="020B0609020204030204" pitchFamily="49" charset="0"/>
                <a:cs typeface="Courier New" panose="02070309020205020404" pitchFamily="49" charset="0"/>
              </a:rPr>
              <a:t>]</a:t>
            </a:r>
          </a:p>
          <a:p>
            <a:pPr marL="0" lvl="0" indent="0" eaLnBrk="0" fontAlgn="base" hangingPunct="0">
              <a:spcBef>
                <a:spcPct val="0"/>
              </a:spcBef>
              <a:spcAft>
                <a:spcPct val="0"/>
              </a:spcAft>
              <a:buNone/>
            </a:pPr>
            <a:r>
              <a:rPr lang="en-US" altLang="en-US" sz="2000" dirty="0">
                <a:solidFill>
                  <a:schemeClr val="bg2">
                    <a:lumMod val="25000"/>
                  </a:schemeClr>
                </a:solidFill>
                <a:latin typeface="Consolas" panose="020B0609020204030204" pitchFamily="49" charset="0"/>
                <a:cs typeface="Courier New" panose="02070309020205020404" pitchFamily="49" charset="0"/>
              </a:rPr>
              <a:t>{90} VK: </a:t>
            </a:r>
            <a:r>
              <a:rPr lang="en-US" altLang="en-US" sz="2000" dirty="0" err="1">
                <a:solidFill>
                  <a:schemeClr val="bg2">
                    <a:lumMod val="25000"/>
                  </a:schemeClr>
                </a:solidFill>
                <a:latin typeface="Consolas" panose="020B0609020204030204" pitchFamily="49" charset="0"/>
                <a:cs typeface="Courier New" panose="02070309020205020404" pitchFamily="49" charset="0"/>
              </a:rPr>
              <a:t>když</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řikáme</a:t>
            </a:r>
            <a:r>
              <a:rPr lang="en-US" altLang="en-US" sz="2000" dirty="0">
                <a:solidFill>
                  <a:schemeClr val="bg2">
                    <a:lumMod val="25000"/>
                  </a:schemeClr>
                </a:solidFill>
                <a:latin typeface="Consolas" panose="020B0609020204030204" pitchFamily="49" charset="0"/>
                <a:cs typeface="Courier New" panose="02070309020205020404" pitchFamily="49" charset="0"/>
              </a:rPr>
              <a:t> ne: </a:t>
            </a:r>
            <a:r>
              <a:rPr lang="en-US" altLang="en-US" sz="2000" dirty="0" err="1">
                <a:solidFill>
                  <a:schemeClr val="bg2">
                    <a:lumMod val="25000"/>
                  </a:schemeClr>
                </a:solidFill>
                <a:latin typeface="Consolas" panose="020B0609020204030204" pitchFamily="49" charset="0"/>
                <a:cs typeface="Courier New" panose="02070309020205020404" pitchFamily="49" charset="0"/>
              </a:rPr>
              <a:t>monology</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já</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bych</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opravdu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moc</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prosil</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jana</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rumla</a:t>
            </a:r>
            <a:r>
              <a:rPr lang="en-US" altLang="en-US" sz="2000" dirty="0">
                <a:solidFill>
                  <a:schemeClr val="bg2">
                    <a:lumMod val="25000"/>
                  </a:schemeClr>
                </a:solidFill>
                <a:latin typeface="Consolas" panose="020B0609020204030204" pitchFamily="49" charset="0"/>
                <a:cs typeface="Courier New" panose="02070309020205020404" pitchFamily="49" charset="0"/>
              </a:rPr>
              <a:t> (.) ale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váž</a:t>
            </a:r>
            <a:r>
              <a:rPr lang="en-US" altLang="en-US" sz="2000" dirty="0" err="1">
                <a:solidFill>
                  <a:schemeClr val="bg2">
                    <a:lumMod val="25000"/>
                  </a:schemeClr>
                </a:solidFill>
                <a:latin typeface="Consolas" panose="020B0609020204030204" pitchFamily="49" charset="0"/>
                <a:cs typeface="Courier New" panose="02070309020205020404" pitchFamily="49" charset="0"/>
              </a:rPr>
              <a:t>ně</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bych</a:t>
            </a:r>
            <a:r>
              <a:rPr lang="en-US" altLang="en-US" sz="2000" dirty="0">
                <a:solidFill>
                  <a:schemeClr val="bg2">
                    <a:lumMod val="25000"/>
                  </a:schemeClr>
                </a:solidFill>
                <a:latin typeface="Consolas" panose="020B0609020204030204" pitchFamily="49" charset="0"/>
                <a:cs typeface="Courier New" panose="02070309020205020404" pitchFamily="49" charset="0"/>
              </a:rPr>
              <a:t> ho </a:t>
            </a:r>
            <a:r>
              <a:rPr lang="en-US" altLang="en-US" sz="2000" dirty="0" err="1">
                <a:solidFill>
                  <a:schemeClr val="bg2">
                    <a:lumMod val="25000"/>
                  </a:schemeClr>
                </a:solidFill>
                <a:latin typeface="Consolas" panose="020B0609020204030204" pitchFamily="49" charset="0"/>
                <a:cs typeface="Courier New" panose="02070309020205020404" pitchFamily="49" charset="0"/>
              </a:rPr>
              <a:t>prosil</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ať</a:t>
            </a:r>
            <a:r>
              <a:rPr lang="en-US" altLang="en-US" sz="2000" dirty="0">
                <a:solidFill>
                  <a:schemeClr val="bg2">
                    <a:lumMod val="25000"/>
                  </a:schemeClr>
                </a:solidFill>
                <a:latin typeface="Consolas" panose="020B0609020204030204" pitchFamily="49" charset="0"/>
                <a:cs typeface="Courier New" panose="02070309020205020404" pitchFamily="49" charset="0"/>
              </a:rPr>
              <a:t> se </a:t>
            </a:r>
            <a:r>
              <a:rPr lang="en-US" altLang="en-US" sz="2000" dirty="0" err="1">
                <a:solidFill>
                  <a:schemeClr val="bg2">
                    <a:lumMod val="25000"/>
                  </a:schemeClr>
                </a:solidFill>
                <a:latin typeface="Consolas" panose="020B0609020204030204" pitchFamily="49" charset="0"/>
                <a:cs typeface="Courier New" panose="02070309020205020404" pitchFamily="49" charset="0"/>
              </a:rPr>
              <a:t>nadejchne</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vstane</a:t>
            </a:r>
            <a:r>
              <a:rPr lang="en-US" altLang="en-US" sz="2000" dirty="0">
                <a:solidFill>
                  <a:schemeClr val="bg2">
                    <a:lumMod val="25000"/>
                  </a:schemeClr>
                </a:solidFill>
                <a:latin typeface="Consolas" panose="020B0609020204030204" pitchFamily="49" charset="0"/>
                <a:cs typeface="Courier New" panose="02070309020205020404" pitchFamily="49" charset="0"/>
              </a:rPr>
              <a:t> a </a:t>
            </a:r>
            <a:r>
              <a:rPr lang="en-US" altLang="en-US" sz="2000" dirty="0" err="1">
                <a:solidFill>
                  <a:schemeClr val="bg2">
                    <a:lumMod val="25000"/>
                  </a:schemeClr>
                </a:solidFill>
                <a:latin typeface="Consolas" panose="020B0609020204030204" pitchFamily="49" charset="0"/>
                <a:cs typeface="Courier New" panose="02070309020205020404" pitchFamily="49" charset="0"/>
              </a:rPr>
              <a:t>řekne</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že</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mys</a:t>
            </a:r>
            <a:r>
              <a:rPr lang="en-US" altLang="en-US" sz="2000" dirty="0" err="1">
                <a:solidFill>
                  <a:schemeClr val="bg2">
                    <a:lumMod val="25000"/>
                  </a:schemeClr>
                </a:solidFill>
                <a:latin typeface="Consolas" panose="020B0609020204030204" pitchFamily="49" charset="0"/>
                <a:cs typeface="Courier New" panose="02070309020205020404" pitchFamily="49" charset="0"/>
              </a:rPr>
              <a:t>lel</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vážně</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slo</a:t>
            </a:r>
            <a:r>
              <a:rPr lang="en-US" altLang="en-US" sz="2000" dirty="0" err="1">
                <a:solidFill>
                  <a:schemeClr val="bg2">
                    <a:lumMod val="25000"/>
                  </a:schemeClr>
                </a:solidFill>
                <a:latin typeface="Consolas" panose="020B0609020204030204" pitchFamily="49" charset="0"/>
                <a:cs typeface="Courier New" panose="02070309020205020404" pitchFamily="49" charset="0"/>
              </a:rPr>
              <a:t>va</a:t>
            </a:r>
            <a:r>
              <a:rPr lang="en-US" altLang="en-US" sz="2000" dirty="0">
                <a:solidFill>
                  <a:schemeClr val="bg2">
                    <a:lumMod val="25000"/>
                  </a:schemeClr>
                </a:solidFill>
                <a:latin typeface="Consolas" panose="020B0609020204030204" pitchFamily="49" charset="0"/>
                <a:cs typeface="Courier New" panose="02070309020205020404" pitchFamily="49" charset="0"/>
              </a:rPr>
              <a:t> (.) </a:t>
            </a:r>
            <a:r>
              <a:rPr lang="en-US" altLang="en-US" sz="2000" dirty="0" err="1">
                <a:solidFill>
                  <a:schemeClr val="bg2">
                    <a:lumMod val="25000"/>
                  </a:schemeClr>
                </a:solidFill>
                <a:latin typeface="Consolas" panose="020B0609020204030204" pitchFamily="49" charset="0"/>
                <a:cs typeface="Courier New" panose="02070309020205020404" pitchFamily="49" charset="0"/>
              </a:rPr>
              <a:t>puštěná</a:t>
            </a:r>
            <a:r>
              <a:rPr lang="en-US" altLang="en-US" sz="2000" dirty="0">
                <a:solidFill>
                  <a:schemeClr val="bg2">
                    <a:lumMod val="25000"/>
                  </a:schemeClr>
                </a:solidFill>
                <a:latin typeface="Consolas" panose="020B0609020204030204" pitchFamily="49" charset="0"/>
                <a:cs typeface="Courier New" panose="02070309020205020404" pitchFamily="49" charset="0"/>
              </a:rPr>
              <a:t> do </a:t>
            </a:r>
            <a:r>
              <a:rPr lang="en-US" altLang="en-US" sz="2000" dirty="0" err="1">
                <a:solidFill>
                  <a:schemeClr val="bg2">
                    <a:lumMod val="25000"/>
                  </a:schemeClr>
                </a:solidFill>
                <a:latin typeface="Consolas" panose="020B0609020204030204" pitchFamily="49" charset="0"/>
                <a:cs typeface="Courier New" panose="02070309020205020404" pitchFamily="49" charset="0"/>
              </a:rPr>
              <a:t>ete:ru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jako</a:t>
            </a:r>
            <a:r>
              <a:rPr lang="en-US" altLang="en-US" sz="2000" dirty="0">
                <a:solidFill>
                  <a:schemeClr val="bg2">
                    <a:lumMod val="25000"/>
                  </a:schemeClr>
                </a:solidFill>
                <a:latin typeface="Consolas" panose="020B0609020204030204" pitchFamily="49" charset="0"/>
                <a:cs typeface="Courier New" panose="02070309020205020404" pitchFamily="49" charset="0"/>
              </a:rPr>
              <a:t> za </a:t>
            </a:r>
            <a:r>
              <a:rPr lang="en-US" altLang="en-US" sz="2000" dirty="0" err="1">
                <a:solidFill>
                  <a:schemeClr val="bg2">
                    <a:lumMod val="25000"/>
                  </a:schemeClr>
                </a:solidFill>
                <a:latin typeface="Consolas" panose="020B0609020204030204" pitchFamily="49" charset="0"/>
                <a:cs typeface="Courier New" panose="02070309020205020404" pitchFamily="49" charset="0"/>
              </a:rPr>
              <a:t>komunizmu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zapsal</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sem</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si</a:t>
            </a:r>
            <a:r>
              <a:rPr lang="en-US" altLang="en-US" sz="2000" dirty="0">
                <a:solidFill>
                  <a:schemeClr val="bg2">
                    <a:lumMod val="25000"/>
                  </a:schemeClr>
                </a:solidFill>
                <a:latin typeface="Consolas" panose="020B0609020204030204" pitchFamily="49" charset="0"/>
                <a:cs typeface="Courier New" panose="02070309020205020404" pitchFamily="49" charset="0"/>
              </a:rPr>
              <a:t> (.) a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čty</a:t>
            </a:r>
            <a:r>
              <a:rPr lang="en-US" altLang="en-US" sz="2000" dirty="0" err="1">
                <a:solidFill>
                  <a:schemeClr val="bg2">
                    <a:lumMod val="25000"/>
                  </a:schemeClr>
                </a:solidFill>
                <a:latin typeface="Consolas" panose="020B0609020204030204" pitchFamily="49" charset="0"/>
                <a:cs typeface="Courier New" panose="02070309020205020404" pitchFamily="49" charset="0"/>
              </a:rPr>
              <a:t>ři</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roky</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lidé</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drží</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hubu</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já</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prosím</a:t>
            </a:r>
            <a:r>
              <a:rPr lang="en-US" altLang="en-US" sz="2000" dirty="0">
                <a:solidFill>
                  <a:schemeClr val="bg2">
                    <a:lumMod val="25000"/>
                  </a:schemeClr>
                </a:solidFill>
                <a:latin typeface="Consolas" panose="020B0609020204030204" pitchFamily="49" charset="0"/>
                <a:cs typeface="Courier New" panose="02070309020205020404" pitchFamily="49" charset="0"/>
              </a:rPr>
              <a:t> aby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vstal</a:t>
            </a:r>
            <a:r>
              <a:rPr lang="en-US" altLang="en-US" sz="2000" dirty="0">
                <a:solidFill>
                  <a:schemeClr val="bg2">
                    <a:lumMod val="25000"/>
                  </a:schemeClr>
                </a:solidFill>
                <a:latin typeface="Consolas" panose="020B0609020204030204" pitchFamily="49" charset="0"/>
                <a:cs typeface="Courier New" panose="02070309020205020404" pitchFamily="49" charset="0"/>
              </a:rPr>
              <a:t> a </a:t>
            </a:r>
            <a:r>
              <a:rPr lang="en-US" altLang="en-US" sz="2000" u="sng" dirty="0" err="1">
                <a:solidFill>
                  <a:schemeClr val="bg2">
                    <a:lumMod val="25000"/>
                  </a:schemeClr>
                </a:solidFill>
                <a:latin typeface="Consolas" panose="020B0609020204030204" pitchFamily="49" charset="0"/>
                <a:cs typeface="Courier New" panose="02070309020205020404" pitchFamily="49" charset="0"/>
              </a:rPr>
              <a:t>váž</a:t>
            </a:r>
            <a:r>
              <a:rPr lang="en-US" altLang="en-US" sz="2000" dirty="0" err="1">
                <a:solidFill>
                  <a:schemeClr val="bg2">
                    <a:lumMod val="25000"/>
                  </a:schemeClr>
                </a:solidFill>
                <a:latin typeface="Consolas" panose="020B0609020204030204" pitchFamily="49" charset="0"/>
                <a:cs typeface="Courier New" panose="02070309020205020404" pitchFamily="49" charset="0"/>
              </a:rPr>
              <a:t>ně</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r>
              <a:rPr lang="en-US" altLang="en-US" sz="2000" dirty="0" err="1">
                <a:solidFill>
                  <a:schemeClr val="bg2">
                    <a:lumMod val="25000"/>
                  </a:schemeClr>
                </a:solidFill>
                <a:latin typeface="Consolas" panose="020B0609020204030204" pitchFamily="49" charset="0"/>
                <a:cs typeface="Courier New" panose="02070309020205020404" pitchFamily="49" charset="0"/>
              </a:rPr>
              <a:t>řek</a:t>
            </a:r>
            <a:r>
              <a:rPr lang="en-US" altLang="en-US" sz="2000" dirty="0">
                <a:solidFill>
                  <a:schemeClr val="bg2">
                    <a:lumMod val="25000"/>
                  </a:schemeClr>
                </a:solidFill>
                <a:latin typeface="Consolas" panose="020B0609020204030204" pitchFamily="49" charset="0"/>
                <a:cs typeface="Courier New" panose="02070309020205020404" pitchFamily="49" charset="0"/>
              </a:rPr>
              <a:t> </a:t>
            </a:r>
          </a:p>
          <a:p>
            <a:pPr marL="0" lvl="0" indent="0" eaLnBrk="0" fontAlgn="base" hangingPunct="0">
              <a:spcBef>
                <a:spcPct val="0"/>
              </a:spcBef>
              <a:spcAft>
                <a:spcPct val="0"/>
              </a:spcAft>
              <a:buNone/>
            </a:pPr>
            <a:endParaRPr lang="en-US" altLang="en-US" sz="4000" dirty="0">
              <a:latin typeface="Arial" panose="020B0604020202020204" pitchFamily="34" charset="0"/>
            </a:endParaRPr>
          </a:p>
        </p:txBody>
      </p:sp>
    </p:spTree>
    <p:extLst>
      <p:ext uri="{BB962C8B-B14F-4D97-AF65-F5344CB8AC3E}">
        <p14:creationId xmlns:p14="http://schemas.microsoft.com/office/powerpoint/2010/main" val="154967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E56E14-31A1-4B4F-B612-26D00CFD232E}"/>
              </a:ext>
            </a:extLst>
          </p:cNvPr>
          <p:cNvSpPr>
            <a:spLocks noGrp="1"/>
          </p:cNvSpPr>
          <p:nvPr>
            <p:ph type="title"/>
          </p:nvPr>
        </p:nvSpPr>
        <p:spPr>
          <a:xfrm>
            <a:off x="838200" y="365125"/>
            <a:ext cx="10515600" cy="1325563"/>
          </a:xfrm>
        </p:spPr>
        <p:txBody>
          <a:bodyPr/>
          <a:lstStyle/>
          <a:p>
            <a:r>
              <a:rPr lang="cs-CZ" dirty="0"/>
              <a:t>střídání replik</a:t>
            </a:r>
            <a:br>
              <a:rPr lang="cs-CZ" dirty="0"/>
            </a:br>
            <a:r>
              <a:rPr lang="cs-CZ" sz="3600" i="1" dirty="0" err="1"/>
              <a:t>turn</a:t>
            </a:r>
            <a:r>
              <a:rPr lang="cs-CZ" sz="3600" i="1" dirty="0"/>
              <a:t> </a:t>
            </a:r>
            <a:r>
              <a:rPr lang="cs-CZ" sz="3600" i="1" dirty="0" err="1"/>
              <a:t>taking</a:t>
            </a:r>
            <a:endParaRPr lang="cs-CZ" dirty="0"/>
          </a:p>
        </p:txBody>
      </p:sp>
      <p:sp>
        <p:nvSpPr>
          <p:cNvPr id="3" name="Zástupný symbol pro obsah 2">
            <a:extLst>
              <a:ext uri="{FF2B5EF4-FFF2-40B4-BE49-F238E27FC236}">
                <a16:creationId xmlns:a16="http://schemas.microsoft.com/office/drawing/2014/main" id="{B2DA5AB8-8843-4D01-BC28-239D16B980CE}"/>
              </a:ext>
            </a:extLst>
          </p:cNvPr>
          <p:cNvSpPr>
            <a:spLocks noGrp="1"/>
          </p:cNvSpPr>
          <p:nvPr>
            <p:ph idx="1"/>
          </p:nvPr>
        </p:nvSpPr>
        <p:spPr/>
        <p:txBody>
          <a:bodyPr/>
          <a:lstStyle/>
          <a:p>
            <a:r>
              <a:rPr lang="cs-CZ" dirty="0" err="1"/>
              <a:t>Sacks</a:t>
            </a:r>
            <a:r>
              <a:rPr lang="cs-CZ" dirty="0"/>
              <a:t> – </a:t>
            </a:r>
            <a:r>
              <a:rPr lang="cs-CZ" dirty="0" err="1"/>
              <a:t>Schegloff</a:t>
            </a:r>
            <a:r>
              <a:rPr lang="cs-CZ" dirty="0"/>
              <a:t> – </a:t>
            </a:r>
            <a:r>
              <a:rPr lang="cs-CZ" dirty="0" err="1"/>
              <a:t>Jefferson</a:t>
            </a:r>
            <a:r>
              <a:rPr lang="cs-CZ" dirty="0"/>
              <a:t> (2004)</a:t>
            </a:r>
          </a:p>
          <a:p>
            <a:r>
              <a:rPr lang="cs-CZ" dirty="0"/>
              <a:t>dochází k němu velmi rychle</a:t>
            </a:r>
          </a:p>
          <a:p>
            <a:r>
              <a:rPr lang="cs-CZ" dirty="0" err="1"/>
              <a:t>kvantitavní</a:t>
            </a:r>
            <a:r>
              <a:rPr lang="cs-CZ" dirty="0"/>
              <a:t> studie </a:t>
            </a:r>
            <a:r>
              <a:rPr lang="cs-CZ" dirty="0" err="1"/>
              <a:t>turn</a:t>
            </a:r>
            <a:r>
              <a:rPr lang="cs-CZ" dirty="0"/>
              <a:t> </a:t>
            </a:r>
            <a:r>
              <a:rPr lang="cs-CZ" dirty="0" err="1"/>
              <a:t>takingu</a:t>
            </a:r>
            <a:r>
              <a:rPr lang="cs-CZ" dirty="0"/>
              <a:t> → </a:t>
            </a:r>
            <a:r>
              <a:rPr lang="cs-CZ" dirty="0" err="1"/>
              <a:t>Stivers</a:t>
            </a:r>
            <a:r>
              <a:rPr lang="cs-CZ" dirty="0"/>
              <a:t> et al. (2009): </a:t>
            </a:r>
          </a:p>
          <a:p>
            <a:pPr marL="800100" lvl="1" indent="-342900">
              <a:buFont typeface="Arial" panose="020B0604020202020204" pitchFamily="34" charset="0"/>
              <a:buChar char="•"/>
            </a:pPr>
            <a:r>
              <a:rPr lang="cs-CZ" dirty="0"/>
              <a:t>minimální prodleva mezi replikami (někdy i překryv) </a:t>
            </a:r>
          </a:p>
          <a:p>
            <a:pPr marL="800100" lvl="1" indent="-342900">
              <a:buFont typeface="Arial" panose="020B0604020202020204" pitchFamily="34" charset="0"/>
              <a:buChar char="•"/>
            </a:pPr>
            <a:r>
              <a:rPr lang="cs-CZ" dirty="0"/>
              <a:t>repliku plánujeme ještě před tím, než kom. partner dokončí svou promluvu</a:t>
            </a:r>
          </a:p>
        </p:txBody>
      </p:sp>
    </p:spTree>
    <p:extLst>
      <p:ext uri="{BB962C8B-B14F-4D97-AF65-F5344CB8AC3E}">
        <p14:creationId xmlns:p14="http://schemas.microsoft.com/office/powerpoint/2010/main" val="223512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B03C-C10B-97F9-056B-DE06E57A193E}"/>
              </a:ext>
            </a:extLst>
          </p:cNvPr>
          <p:cNvSpPr>
            <a:spLocks noGrp="1"/>
          </p:cNvSpPr>
          <p:nvPr>
            <p:ph type="title"/>
          </p:nvPr>
        </p:nvSpPr>
        <p:spPr/>
        <p:txBody>
          <a:bodyPr/>
          <a:lstStyle/>
          <a:p>
            <a:r>
              <a:rPr lang="en-CZ" dirty="0"/>
              <a:t>příklady</a:t>
            </a:r>
          </a:p>
        </p:txBody>
      </p:sp>
      <p:graphicFrame>
        <p:nvGraphicFramePr>
          <p:cNvPr id="4" name="Content Placeholder 3">
            <a:extLst>
              <a:ext uri="{FF2B5EF4-FFF2-40B4-BE49-F238E27FC236}">
                <a16:creationId xmlns:a16="http://schemas.microsoft.com/office/drawing/2014/main" id="{9EE9FAF6-E868-888C-20E7-2F59530EBDED}"/>
              </a:ext>
            </a:extLst>
          </p:cNvPr>
          <p:cNvGraphicFramePr>
            <a:graphicFrameLocks noGrp="1"/>
          </p:cNvGraphicFramePr>
          <p:nvPr>
            <p:ph idx="1"/>
            <p:extLst>
              <p:ext uri="{D42A27DB-BD31-4B8C-83A1-F6EECF244321}">
                <p14:modId xmlns:p14="http://schemas.microsoft.com/office/powerpoint/2010/main" val="2542887012"/>
              </p:ext>
            </p:extLst>
          </p:nvPr>
        </p:nvGraphicFramePr>
        <p:xfrm>
          <a:off x="838200" y="5076824"/>
          <a:ext cx="10515600" cy="1005840"/>
        </p:xfrm>
        <a:graphic>
          <a:graphicData uri="http://schemas.openxmlformats.org/drawingml/2006/table">
            <a:tbl>
              <a:tblPr/>
              <a:tblGrid>
                <a:gridCol w="3505200">
                  <a:extLst>
                    <a:ext uri="{9D8B030D-6E8A-4147-A177-3AD203B41FA5}">
                      <a16:colId xmlns:a16="http://schemas.microsoft.com/office/drawing/2014/main" val="2222573726"/>
                    </a:ext>
                  </a:extLst>
                </a:gridCol>
                <a:gridCol w="3505200">
                  <a:extLst>
                    <a:ext uri="{9D8B030D-6E8A-4147-A177-3AD203B41FA5}">
                      <a16:colId xmlns:a16="http://schemas.microsoft.com/office/drawing/2014/main" val="2868673279"/>
                    </a:ext>
                  </a:extLst>
                </a:gridCol>
                <a:gridCol w="3505200">
                  <a:extLst>
                    <a:ext uri="{9D8B030D-6E8A-4147-A177-3AD203B41FA5}">
                      <a16:colId xmlns:a16="http://schemas.microsoft.com/office/drawing/2014/main" val="1069797191"/>
                    </a:ext>
                  </a:extLst>
                </a:gridCol>
              </a:tblGrid>
              <a:tr h="0">
                <a:tc>
                  <a:txBody>
                    <a:bodyPr/>
                    <a:lstStyle/>
                    <a:p>
                      <a:r>
                        <a:rPr lang="en-GB"/>
                        <a:t>1. Karel: Chtěl bych přijet už zítra.</a:t>
                      </a:r>
                    </a:p>
                  </a:txBody>
                  <a:tcPr anchor="ctr">
                    <a:lnL>
                      <a:noFill/>
                    </a:lnL>
                    <a:lnR>
                      <a:noFill/>
                    </a:lnR>
                    <a:lnT>
                      <a:noFill/>
                    </a:lnT>
                    <a:lnB>
                      <a:noFill/>
                    </a:lnB>
                  </a:tcPr>
                </a:tc>
                <a:tc>
                  <a:txBody>
                    <a:bodyPr/>
                    <a:lstStyle/>
                    <a:p>
                      <a:r>
                        <a:rPr lang="en-GB" dirty="0"/>
                        <a:t>[</a:t>
                      </a:r>
                      <a:r>
                        <a:rPr lang="en-GB" dirty="0" err="1"/>
                        <a:t>Asi</a:t>
                      </a:r>
                      <a:r>
                        <a:rPr lang="en-GB" dirty="0"/>
                        <a:t> v </a:t>
                      </a:r>
                      <a:r>
                        <a:rPr lang="en-GB" dirty="0" err="1"/>
                        <a:t>pět</a:t>
                      </a:r>
                      <a:r>
                        <a:rPr lang="en-GB" dirty="0"/>
                        <a:t> </a:t>
                      </a:r>
                      <a:r>
                        <a:rPr lang="en-GB" dirty="0" err="1"/>
                        <a:t>hodin</a:t>
                      </a:r>
                      <a:r>
                        <a:rPr lang="en-GB" dirty="0"/>
                        <a:t>.]</a:t>
                      </a:r>
                    </a:p>
                  </a:txBody>
                  <a:tcPr anchor="ctr">
                    <a:lnL>
                      <a:noFill/>
                    </a:lnL>
                    <a:lnR>
                      <a:noFill/>
                    </a:lnR>
                    <a:lnT>
                      <a:noFill/>
                    </a:lnT>
                    <a:lnB>
                      <a:noFill/>
                    </a:lnB>
                  </a:tcPr>
                </a:tc>
                <a:tc>
                  <a:txBody>
                    <a:bodyPr/>
                    <a:lstStyle/>
                    <a:p>
                      <a:endParaRPr lang="en-CZ"/>
                    </a:p>
                  </a:txBody>
                  <a:tcPr anchor="ctr">
                    <a:lnL>
                      <a:noFill/>
                    </a:lnL>
                    <a:lnR>
                      <a:noFill/>
                    </a:lnR>
                    <a:lnT>
                      <a:noFill/>
                    </a:lnT>
                    <a:lnB>
                      <a:noFill/>
                    </a:lnB>
                  </a:tcPr>
                </a:tc>
                <a:extLst>
                  <a:ext uri="{0D108BD9-81ED-4DB2-BD59-A6C34878D82A}">
                    <a16:rowId xmlns:a16="http://schemas.microsoft.com/office/drawing/2014/main" val="3755970956"/>
                  </a:ext>
                </a:extLst>
              </a:tr>
              <a:tr h="0">
                <a:tc>
                  <a:txBody>
                    <a:bodyPr/>
                    <a:lstStyle/>
                    <a:p>
                      <a:r>
                        <a:rPr lang="en-GB" dirty="0"/>
                        <a:t>2. Ivan:</a:t>
                      </a:r>
                    </a:p>
                  </a:txBody>
                  <a:tcPr anchor="ctr">
                    <a:lnL>
                      <a:noFill/>
                    </a:lnL>
                    <a:lnR>
                      <a:noFill/>
                    </a:lnR>
                    <a:lnT>
                      <a:noFill/>
                    </a:lnT>
                    <a:lnB>
                      <a:noFill/>
                    </a:lnB>
                  </a:tcPr>
                </a:tc>
                <a:tc>
                  <a:txBody>
                    <a:bodyPr/>
                    <a:lstStyle/>
                    <a:p>
                      <a:r>
                        <a:rPr lang="en-GB"/>
                        <a:t>[To by bylo]</a:t>
                      </a:r>
                    </a:p>
                  </a:txBody>
                  <a:tcPr anchor="ctr">
                    <a:lnL>
                      <a:noFill/>
                    </a:lnL>
                    <a:lnR>
                      <a:noFill/>
                    </a:lnR>
                    <a:lnT>
                      <a:noFill/>
                    </a:lnT>
                    <a:lnB>
                      <a:noFill/>
                    </a:lnB>
                  </a:tcPr>
                </a:tc>
                <a:tc>
                  <a:txBody>
                    <a:bodyPr/>
                    <a:lstStyle/>
                    <a:p>
                      <a:r>
                        <a:rPr lang="en-GB" dirty="0"/>
                        <a:t>To by </a:t>
                      </a:r>
                      <a:r>
                        <a:rPr lang="en-GB" dirty="0" err="1"/>
                        <a:t>bylo</a:t>
                      </a:r>
                      <a:r>
                        <a:rPr lang="en-GB" dirty="0"/>
                        <a:t> </a:t>
                      </a:r>
                      <a:r>
                        <a:rPr lang="en-GB" dirty="0" err="1"/>
                        <a:t>výborné</a:t>
                      </a:r>
                      <a:r>
                        <a:rPr lang="en-GB" dirty="0"/>
                        <a:t>.</a:t>
                      </a:r>
                    </a:p>
                  </a:txBody>
                  <a:tcPr anchor="ctr">
                    <a:lnL>
                      <a:noFill/>
                    </a:lnL>
                    <a:lnR>
                      <a:noFill/>
                    </a:lnR>
                    <a:lnT>
                      <a:noFill/>
                    </a:lnT>
                    <a:lnB>
                      <a:noFill/>
                    </a:lnB>
                  </a:tcPr>
                </a:tc>
                <a:extLst>
                  <a:ext uri="{0D108BD9-81ED-4DB2-BD59-A6C34878D82A}">
                    <a16:rowId xmlns:a16="http://schemas.microsoft.com/office/drawing/2014/main" val="1500487255"/>
                  </a:ext>
                </a:extLst>
              </a:tr>
            </a:tbl>
          </a:graphicData>
        </a:graphic>
      </p:graphicFrame>
      <p:graphicFrame>
        <p:nvGraphicFramePr>
          <p:cNvPr id="5" name="Table 4">
            <a:extLst>
              <a:ext uri="{FF2B5EF4-FFF2-40B4-BE49-F238E27FC236}">
                <a16:creationId xmlns:a16="http://schemas.microsoft.com/office/drawing/2014/main" id="{A71830A9-0DB7-7478-4CF8-852C9D933D1C}"/>
              </a:ext>
            </a:extLst>
          </p:cNvPr>
          <p:cNvGraphicFramePr>
            <a:graphicFrameLocks noGrp="1"/>
          </p:cNvGraphicFramePr>
          <p:nvPr>
            <p:extLst>
              <p:ext uri="{D42A27DB-BD31-4B8C-83A1-F6EECF244321}">
                <p14:modId xmlns:p14="http://schemas.microsoft.com/office/powerpoint/2010/main" val="2720454541"/>
              </p:ext>
            </p:extLst>
          </p:nvPr>
        </p:nvGraphicFramePr>
        <p:xfrm>
          <a:off x="838200" y="1965960"/>
          <a:ext cx="10515600" cy="1463040"/>
        </p:xfrm>
        <a:graphic>
          <a:graphicData uri="http://schemas.openxmlformats.org/drawingml/2006/table">
            <a:tbl>
              <a:tblPr/>
              <a:tblGrid>
                <a:gridCol w="10515600">
                  <a:extLst>
                    <a:ext uri="{9D8B030D-6E8A-4147-A177-3AD203B41FA5}">
                      <a16:colId xmlns:a16="http://schemas.microsoft.com/office/drawing/2014/main" val="3170883493"/>
                    </a:ext>
                  </a:extLst>
                </a:gridCol>
              </a:tblGrid>
              <a:tr h="0">
                <a:tc>
                  <a:txBody>
                    <a:bodyPr/>
                    <a:lstStyle/>
                    <a:p>
                      <a:r>
                        <a:rPr lang="en-GB"/>
                        <a:t>1. Jirka: Karel je někde v lese.</a:t>
                      </a:r>
                    </a:p>
                  </a:txBody>
                  <a:tcPr anchor="ctr">
                    <a:lnL>
                      <a:noFill/>
                    </a:lnL>
                    <a:lnR>
                      <a:noFill/>
                    </a:lnR>
                    <a:lnT>
                      <a:noFill/>
                    </a:lnT>
                    <a:lnB>
                      <a:noFill/>
                    </a:lnB>
                  </a:tcPr>
                </a:tc>
                <a:extLst>
                  <a:ext uri="{0D108BD9-81ED-4DB2-BD59-A6C34878D82A}">
                    <a16:rowId xmlns:a16="http://schemas.microsoft.com/office/drawing/2014/main" val="646949430"/>
                  </a:ext>
                </a:extLst>
              </a:tr>
              <a:tr h="0">
                <a:tc>
                  <a:txBody>
                    <a:bodyPr/>
                    <a:lstStyle/>
                    <a:p>
                      <a:r>
                        <a:rPr lang="en-GB" dirty="0"/>
                        <a:t>((</a:t>
                      </a:r>
                      <a:r>
                        <a:rPr lang="en-GB" dirty="0" err="1"/>
                        <a:t>pauza</a:t>
                      </a:r>
                      <a:r>
                        <a:rPr lang="en-GB" dirty="0"/>
                        <a:t> 3 </a:t>
                      </a:r>
                      <a:r>
                        <a:rPr lang="en-GB" dirty="0" err="1"/>
                        <a:t>sekundy</a:t>
                      </a:r>
                      <a:r>
                        <a:rPr lang="en-GB" dirty="0"/>
                        <a:t>))</a:t>
                      </a:r>
                    </a:p>
                  </a:txBody>
                  <a:tcPr anchor="ctr">
                    <a:lnL>
                      <a:noFill/>
                    </a:lnL>
                    <a:lnR>
                      <a:noFill/>
                    </a:lnR>
                    <a:lnT>
                      <a:noFill/>
                    </a:lnT>
                    <a:lnB>
                      <a:noFill/>
                    </a:lnB>
                  </a:tcPr>
                </a:tc>
                <a:extLst>
                  <a:ext uri="{0D108BD9-81ED-4DB2-BD59-A6C34878D82A}">
                    <a16:rowId xmlns:a16="http://schemas.microsoft.com/office/drawing/2014/main" val="163943654"/>
                  </a:ext>
                </a:extLst>
              </a:tr>
              <a:tr h="0">
                <a:tc>
                  <a:txBody>
                    <a:bodyPr/>
                    <a:lstStyle/>
                    <a:p>
                      <a:r>
                        <a:rPr lang="en-GB"/>
                        <a:t>2. Petr: Asi šel na houby.</a:t>
                      </a:r>
                    </a:p>
                  </a:txBody>
                  <a:tcPr anchor="ctr">
                    <a:lnL>
                      <a:noFill/>
                    </a:lnL>
                    <a:lnR>
                      <a:noFill/>
                    </a:lnR>
                    <a:lnT>
                      <a:noFill/>
                    </a:lnT>
                    <a:lnB>
                      <a:noFill/>
                    </a:lnB>
                  </a:tcPr>
                </a:tc>
                <a:extLst>
                  <a:ext uri="{0D108BD9-81ED-4DB2-BD59-A6C34878D82A}">
                    <a16:rowId xmlns:a16="http://schemas.microsoft.com/office/drawing/2014/main" val="4119599971"/>
                  </a:ext>
                </a:extLst>
              </a:tr>
              <a:tr h="0">
                <a:tc>
                  <a:txBody>
                    <a:bodyPr/>
                    <a:lstStyle/>
                    <a:p>
                      <a:r>
                        <a:rPr lang="en-GB" dirty="0"/>
                        <a:t>3. Pavel: </a:t>
                      </a:r>
                      <a:r>
                        <a:rPr lang="en-GB" dirty="0" err="1"/>
                        <a:t>Třeba</a:t>
                      </a:r>
                      <a:r>
                        <a:rPr lang="en-GB" dirty="0"/>
                        <a:t> tam je </a:t>
                      </a:r>
                      <a:r>
                        <a:rPr lang="en-GB" dirty="0" err="1"/>
                        <a:t>jenom</a:t>
                      </a:r>
                      <a:r>
                        <a:rPr lang="en-GB" dirty="0"/>
                        <a:t> </a:t>
                      </a:r>
                      <a:r>
                        <a:rPr lang="en-GB" dirty="0" err="1"/>
                        <a:t>rád</a:t>
                      </a:r>
                      <a:r>
                        <a:rPr lang="en-GB" dirty="0"/>
                        <a:t>.</a:t>
                      </a:r>
                    </a:p>
                  </a:txBody>
                  <a:tcPr anchor="ctr">
                    <a:lnL>
                      <a:noFill/>
                    </a:lnL>
                    <a:lnR>
                      <a:noFill/>
                    </a:lnR>
                    <a:lnT>
                      <a:noFill/>
                    </a:lnT>
                    <a:lnB>
                      <a:noFill/>
                    </a:lnB>
                  </a:tcPr>
                </a:tc>
                <a:extLst>
                  <a:ext uri="{0D108BD9-81ED-4DB2-BD59-A6C34878D82A}">
                    <a16:rowId xmlns:a16="http://schemas.microsoft.com/office/drawing/2014/main" val="3124401368"/>
                  </a:ext>
                </a:extLst>
              </a:tr>
            </a:tbl>
          </a:graphicData>
        </a:graphic>
      </p:graphicFrame>
      <p:graphicFrame>
        <p:nvGraphicFramePr>
          <p:cNvPr id="6" name="Table 5">
            <a:extLst>
              <a:ext uri="{FF2B5EF4-FFF2-40B4-BE49-F238E27FC236}">
                <a16:creationId xmlns:a16="http://schemas.microsoft.com/office/drawing/2014/main" id="{6F51B9C9-24B5-983F-AF7E-D054BFF94012}"/>
              </a:ext>
            </a:extLst>
          </p:cNvPr>
          <p:cNvGraphicFramePr>
            <a:graphicFrameLocks noGrp="1"/>
          </p:cNvGraphicFramePr>
          <p:nvPr>
            <p:extLst>
              <p:ext uri="{D42A27DB-BD31-4B8C-83A1-F6EECF244321}">
                <p14:modId xmlns:p14="http://schemas.microsoft.com/office/powerpoint/2010/main" val="3295675912"/>
              </p:ext>
            </p:extLst>
          </p:nvPr>
        </p:nvGraphicFramePr>
        <p:xfrm>
          <a:off x="838200" y="3704272"/>
          <a:ext cx="10515600" cy="1097280"/>
        </p:xfrm>
        <a:graphic>
          <a:graphicData uri="http://schemas.openxmlformats.org/drawingml/2006/table">
            <a:tbl>
              <a:tblPr/>
              <a:tblGrid>
                <a:gridCol w="10515600">
                  <a:extLst>
                    <a:ext uri="{9D8B030D-6E8A-4147-A177-3AD203B41FA5}">
                      <a16:colId xmlns:a16="http://schemas.microsoft.com/office/drawing/2014/main" val="1924914850"/>
                    </a:ext>
                  </a:extLst>
                </a:gridCol>
              </a:tblGrid>
              <a:tr h="0">
                <a:tc>
                  <a:txBody>
                    <a:bodyPr/>
                    <a:lstStyle/>
                    <a:p>
                      <a:r>
                        <a:rPr lang="en-GB"/>
                        <a:t>1. Učitel: V kterém roce byl upálen Jan Hus?</a:t>
                      </a:r>
                    </a:p>
                  </a:txBody>
                  <a:tcPr anchor="ctr">
                    <a:lnL>
                      <a:noFill/>
                    </a:lnL>
                    <a:lnR>
                      <a:noFill/>
                    </a:lnR>
                    <a:lnT>
                      <a:noFill/>
                    </a:lnT>
                    <a:lnB>
                      <a:noFill/>
                    </a:lnB>
                  </a:tcPr>
                </a:tc>
                <a:extLst>
                  <a:ext uri="{0D108BD9-81ED-4DB2-BD59-A6C34878D82A}">
                    <a16:rowId xmlns:a16="http://schemas.microsoft.com/office/drawing/2014/main" val="427130303"/>
                  </a:ext>
                </a:extLst>
              </a:tr>
              <a:tr h="0">
                <a:tc>
                  <a:txBody>
                    <a:bodyPr/>
                    <a:lstStyle/>
                    <a:p>
                      <a:r>
                        <a:rPr lang="en-GB"/>
                        <a:t>2. Žák: ((pauza 3 sekundy))</a:t>
                      </a:r>
                    </a:p>
                  </a:txBody>
                  <a:tcPr anchor="ctr">
                    <a:lnL>
                      <a:noFill/>
                    </a:lnL>
                    <a:lnR>
                      <a:noFill/>
                    </a:lnR>
                    <a:lnT>
                      <a:noFill/>
                    </a:lnT>
                    <a:lnB>
                      <a:noFill/>
                    </a:lnB>
                  </a:tcPr>
                </a:tc>
                <a:extLst>
                  <a:ext uri="{0D108BD9-81ED-4DB2-BD59-A6C34878D82A}">
                    <a16:rowId xmlns:a16="http://schemas.microsoft.com/office/drawing/2014/main" val="2006114149"/>
                  </a:ext>
                </a:extLst>
              </a:tr>
              <a:tr h="0">
                <a:tc>
                  <a:txBody>
                    <a:bodyPr/>
                    <a:lstStyle/>
                    <a:p>
                      <a:r>
                        <a:rPr lang="en-GB" dirty="0"/>
                        <a:t>3. </a:t>
                      </a:r>
                      <a:r>
                        <a:rPr lang="en-GB" dirty="0" err="1"/>
                        <a:t>Učitel</a:t>
                      </a:r>
                      <a:r>
                        <a:rPr lang="en-GB" dirty="0"/>
                        <a:t>: Ty </a:t>
                      </a:r>
                      <a:r>
                        <a:rPr lang="en-GB" dirty="0" err="1"/>
                        <a:t>ses</a:t>
                      </a:r>
                      <a:r>
                        <a:rPr lang="en-GB" dirty="0"/>
                        <a:t> </a:t>
                      </a:r>
                      <a:r>
                        <a:rPr lang="en-GB" dirty="0" err="1"/>
                        <a:t>neučil</a:t>
                      </a:r>
                      <a:r>
                        <a:rPr lang="en-GB" dirty="0"/>
                        <a:t>?</a:t>
                      </a:r>
                    </a:p>
                  </a:txBody>
                  <a:tcPr anchor="ctr">
                    <a:lnL>
                      <a:noFill/>
                    </a:lnL>
                    <a:lnR>
                      <a:noFill/>
                    </a:lnR>
                    <a:lnT>
                      <a:noFill/>
                    </a:lnT>
                    <a:lnB>
                      <a:noFill/>
                    </a:lnB>
                  </a:tcPr>
                </a:tc>
                <a:extLst>
                  <a:ext uri="{0D108BD9-81ED-4DB2-BD59-A6C34878D82A}">
                    <a16:rowId xmlns:a16="http://schemas.microsoft.com/office/drawing/2014/main" val="4268169878"/>
                  </a:ext>
                </a:extLst>
              </a:tr>
            </a:tbl>
          </a:graphicData>
        </a:graphic>
      </p:graphicFrame>
    </p:spTree>
    <p:extLst>
      <p:ext uri="{BB962C8B-B14F-4D97-AF65-F5344CB8AC3E}">
        <p14:creationId xmlns:p14="http://schemas.microsoft.com/office/powerpoint/2010/main" val="20218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7871-37D1-EFEE-BCF4-ABFFF59F5F79}"/>
              </a:ext>
            </a:extLst>
          </p:cNvPr>
          <p:cNvSpPr>
            <a:spLocks noGrp="1"/>
          </p:cNvSpPr>
          <p:nvPr>
            <p:ph type="title"/>
          </p:nvPr>
        </p:nvSpPr>
        <p:spPr>
          <a:xfrm>
            <a:off x="596900" y="365125"/>
            <a:ext cx="7078582" cy="1325563"/>
          </a:xfrm>
        </p:spPr>
        <p:txBody>
          <a:bodyPr/>
          <a:lstStyle/>
          <a:p>
            <a:r>
              <a:rPr lang="en-CZ" dirty="0"/>
              <a:t>střídání replik v politických debatách (Havlík 2007)</a:t>
            </a:r>
          </a:p>
        </p:txBody>
      </p:sp>
      <p:sp>
        <p:nvSpPr>
          <p:cNvPr id="3" name="Content Placeholder 2">
            <a:extLst>
              <a:ext uri="{FF2B5EF4-FFF2-40B4-BE49-F238E27FC236}">
                <a16:creationId xmlns:a16="http://schemas.microsoft.com/office/drawing/2014/main" id="{A3F52B5E-AD56-B72F-A92C-7BBF0B84834A}"/>
              </a:ext>
            </a:extLst>
          </p:cNvPr>
          <p:cNvSpPr>
            <a:spLocks noGrp="1"/>
          </p:cNvSpPr>
          <p:nvPr>
            <p:ph idx="1"/>
          </p:nvPr>
        </p:nvSpPr>
        <p:spPr/>
        <p:txBody>
          <a:bodyPr/>
          <a:lstStyle/>
          <a:p>
            <a:endParaRPr lang="en-CZ" dirty="0"/>
          </a:p>
          <a:p>
            <a:endParaRPr lang="en-CZ" dirty="0"/>
          </a:p>
        </p:txBody>
      </p:sp>
      <p:pic>
        <p:nvPicPr>
          <p:cNvPr id="5" name="Picture 8" descr="Václav Moravec: Zažíváme revoluční mediální dobu | MediaGuru">
            <a:extLst>
              <a:ext uri="{FF2B5EF4-FFF2-40B4-BE49-F238E27FC236}">
                <a16:creationId xmlns:a16="http://schemas.microsoft.com/office/drawing/2014/main" id="{8325138E-9F29-4E6D-7C45-D3BD7B589D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30" r="19538"/>
          <a:stretch/>
        </p:blipFill>
        <p:spPr bwMode="auto">
          <a:xfrm>
            <a:off x="7812568" y="368414"/>
            <a:ext cx="1447800" cy="1837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Železný: Jsem dojat, můj pořad jednou skončí | MediaGuru">
            <a:extLst>
              <a:ext uri="{FF2B5EF4-FFF2-40B4-BE49-F238E27FC236}">
                <a16:creationId xmlns:a16="http://schemas.microsoft.com/office/drawing/2014/main" id="{D077A8A7-8654-B63F-E404-5AD205D365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44" r="14003"/>
          <a:stretch/>
        </p:blipFill>
        <p:spPr bwMode="auto">
          <a:xfrm>
            <a:off x="9768914" y="368415"/>
            <a:ext cx="1447800" cy="1837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tin Bursík – Wikipedie">
            <a:extLst>
              <a:ext uri="{FF2B5EF4-FFF2-40B4-BE49-F238E27FC236}">
                <a16:creationId xmlns:a16="http://schemas.microsoft.com/office/drawing/2014/main" id="{2FD15E2A-9080-2E7E-EEFC-58ECEC59A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568" y="3714919"/>
            <a:ext cx="1461116" cy="1762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las ptáků: lejsek šedý, malý a černohlavý | iReceptář.cz">
            <a:extLst>
              <a:ext uri="{FF2B5EF4-FFF2-40B4-BE49-F238E27FC236}">
                <a16:creationId xmlns:a16="http://schemas.microsoft.com/office/drawing/2014/main" id="{179AC46E-89E0-9A3E-EBCC-8D53736C4A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320" r="5253"/>
          <a:stretch/>
        </p:blipFill>
        <p:spPr bwMode="auto">
          <a:xfrm>
            <a:off x="9768914" y="3714919"/>
            <a:ext cx="1479339" cy="17626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D36EEB-E8C1-625C-EA19-F6A6EA14260A}"/>
              </a:ext>
            </a:extLst>
          </p:cNvPr>
          <p:cNvSpPr txBox="1"/>
          <p:nvPr/>
        </p:nvSpPr>
        <p:spPr>
          <a:xfrm>
            <a:off x="7601267" y="5531306"/>
            <a:ext cx="2044844" cy="1200329"/>
          </a:xfrm>
          <a:prstGeom prst="rect">
            <a:avLst/>
          </a:prstGeom>
          <a:noFill/>
        </p:spPr>
        <p:txBody>
          <a:bodyPr wrap="square" rtlCol="0">
            <a:spAutoFit/>
          </a:bodyPr>
          <a:lstStyle/>
          <a:p>
            <a:r>
              <a:rPr lang="en-CZ" b="1" dirty="0"/>
              <a:t>Martin Bursík </a:t>
            </a:r>
            <a:r>
              <a:rPr lang="en-CZ" dirty="0"/>
              <a:t>(MB)</a:t>
            </a:r>
          </a:p>
          <a:p>
            <a:r>
              <a:rPr lang="en-CZ" dirty="0"/>
              <a:t>Strana zelených</a:t>
            </a:r>
          </a:p>
          <a:p>
            <a:r>
              <a:rPr lang="en-CZ" dirty="0"/>
              <a:t>předseda</a:t>
            </a:r>
          </a:p>
        </p:txBody>
      </p:sp>
      <p:sp>
        <p:nvSpPr>
          <p:cNvPr id="8" name="TextBox 7">
            <a:extLst>
              <a:ext uri="{FF2B5EF4-FFF2-40B4-BE49-F238E27FC236}">
                <a16:creationId xmlns:a16="http://schemas.microsoft.com/office/drawing/2014/main" id="{0A2A5DA9-00C6-7AAF-D645-B5B1DB9B2C61}"/>
              </a:ext>
            </a:extLst>
          </p:cNvPr>
          <p:cNvSpPr txBox="1"/>
          <p:nvPr/>
        </p:nvSpPr>
        <p:spPr>
          <a:xfrm>
            <a:off x="9646111" y="5523537"/>
            <a:ext cx="2372036" cy="1200329"/>
          </a:xfrm>
          <a:prstGeom prst="rect">
            <a:avLst/>
          </a:prstGeom>
          <a:noFill/>
        </p:spPr>
        <p:txBody>
          <a:bodyPr wrap="square" rtlCol="0">
            <a:spAutoFit/>
          </a:bodyPr>
          <a:lstStyle/>
          <a:p>
            <a:r>
              <a:rPr lang="en-CZ" b="1" dirty="0"/>
              <a:t>Miroslav Lejsek </a:t>
            </a:r>
            <a:r>
              <a:rPr lang="en-CZ" dirty="0"/>
              <a:t>(ML)</a:t>
            </a:r>
          </a:p>
          <a:p>
            <a:r>
              <a:rPr lang="en-CZ" dirty="0"/>
              <a:t>Folklor i Společnost</a:t>
            </a:r>
          </a:p>
          <a:p>
            <a:r>
              <a:rPr lang="en-CZ" dirty="0"/>
              <a:t>předseda</a:t>
            </a:r>
          </a:p>
        </p:txBody>
      </p:sp>
      <p:sp>
        <p:nvSpPr>
          <p:cNvPr id="9" name="TextBox 8">
            <a:extLst>
              <a:ext uri="{FF2B5EF4-FFF2-40B4-BE49-F238E27FC236}">
                <a16:creationId xmlns:a16="http://schemas.microsoft.com/office/drawing/2014/main" id="{AF3BB75F-7D22-BEBB-A4E2-BFA2447D77AF}"/>
              </a:ext>
            </a:extLst>
          </p:cNvPr>
          <p:cNvSpPr txBox="1"/>
          <p:nvPr/>
        </p:nvSpPr>
        <p:spPr>
          <a:xfrm>
            <a:off x="7601267" y="2236917"/>
            <a:ext cx="2101390" cy="923330"/>
          </a:xfrm>
          <a:prstGeom prst="rect">
            <a:avLst/>
          </a:prstGeom>
          <a:noFill/>
        </p:spPr>
        <p:txBody>
          <a:bodyPr wrap="square" rtlCol="0">
            <a:spAutoFit/>
          </a:bodyPr>
          <a:lstStyle/>
          <a:p>
            <a:r>
              <a:rPr lang="en-CZ" b="1" dirty="0"/>
              <a:t>Václav Moravec </a:t>
            </a:r>
            <a:r>
              <a:rPr lang="en-CZ" dirty="0"/>
              <a:t>(VM)</a:t>
            </a:r>
          </a:p>
          <a:p>
            <a:r>
              <a:rPr lang="en-CZ" dirty="0"/>
              <a:t>moderátor pořadu</a:t>
            </a:r>
          </a:p>
        </p:txBody>
      </p:sp>
      <p:sp>
        <p:nvSpPr>
          <p:cNvPr id="10" name="TextBox 9">
            <a:extLst>
              <a:ext uri="{FF2B5EF4-FFF2-40B4-BE49-F238E27FC236}">
                <a16:creationId xmlns:a16="http://schemas.microsoft.com/office/drawing/2014/main" id="{B7EE6842-B8CC-D553-8E4B-EBC657A9031B}"/>
              </a:ext>
            </a:extLst>
          </p:cNvPr>
          <p:cNvSpPr txBox="1"/>
          <p:nvPr/>
        </p:nvSpPr>
        <p:spPr>
          <a:xfrm>
            <a:off x="9646111" y="2237591"/>
            <a:ext cx="2372036" cy="1200329"/>
          </a:xfrm>
          <a:prstGeom prst="rect">
            <a:avLst/>
          </a:prstGeom>
          <a:noFill/>
        </p:spPr>
        <p:txBody>
          <a:bodyPr wrap="square" rtlCol="0">
            <a:spAutoFit/>
          </a:bodyPr>
          <a:lstStyle/>
          <a:p>
            <a:r>
              <a:rPr lang="en-CZ" b="1" dirty="0"/>
              <a:t>Vladimír Železný </a:t>
            </a:r>
            <a:r>
              <a:rPr lang="en-CZ" dirty="0"/>
              <a:t>(VŽ)</a:t>
            </a:r>
          </a:p>
          <a:p>
            <a:r>
              <a:rPr lang="en-CZ" dirty="0"/>
              <a:t>Nezávislí demokraté</a:t>
            </a:r>
          </a:p>
          <a:p>
            <a:r>
              <a:rPr lang="en-CZ" dirty="0"/>
              <a:t>předseda</a:t>
            </a:r>
          </a:p>
        </p:txBody>
      </p:sp>
      <p:sp>
        <p:nvSpPr>
          <p:cNvPr id="11" name="TextBox 10">
            <a:extLst>
              <a:ext uri="{FF2B5EF4-FFF2-40B4-BE49-F238E27FC236}">
                <a16:creationId xmlns:a16="http://schemas.microsoft.com/office/drawing/2014/main" id="{1D0CD2D1-B0A0-5679-624B-22F49954ECF1}"/>
              </a:ext>
            </a:extLst>
          </p:cNvPr>
          <p:cNvSpPr txBox="1"/>
          <p:nvPr/>
        </p:nvSpPr>
        <p:spPr>
          <a:xfrm>
            <a:off x="335983" y="1908413"/>
            <a:ext cx="7265284" cy="4739759"/>
          </a:xfrm>
          <a:prstGeom prst="rect">
            <a:avLst/>
          </a:prstGeom>
          <a:noFill/>
        </p:spPr>
        <p:txBody>
          <a:bodyPr wrap="square" rtlCol="0">
            <a:spAutoFit/>
          </a:bodyPr>
          <a:lstStyle/>
          <a:p>
            <a:pPr marL="571500" indent="-342900"/>
            <a:r>
              <a:rPr lang="cs-CZ" b="1" dirty="0" err="1">
                <a:latin typeface="Fira Sans" panose="020B0503050000020004" pitchFamily="34" charset="0"/>
              </a:rPr>
              <a:t>S</a:t>
            </a:r>
            <a:r>
              <a:rPr lang="cs-CZ" dirty="0" err="1">
                <a:latin typeface="Fira Sans" panose="020B0503050000020004" pitchFamily="34" charset="0"/>
              </a:rPr>
              <a:t>etting</a:t>
            </a:r>
            <a:r>
              <a:rPr lang="cs-CZ" dirty="0">
                <a:latin typeface="Fira Sans" panose="020B0503050000020004" pitchFamily="34" charset="0"/>
              </a:rPr>
              <a:t> + </a:t>
            </a:r>
            <a:r>
              <a:rPr lang="cs-CZ" dirty="0" err="1">
                <a:latin typeface="Fira Sans" panose="020B0503050000020004" pitchFamily="34" charset="0"/>
              </a:rPr>
              <a:t>scene</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(místo, čas, kontext)</a:t>
            </a:r>
          </a:p>
          <a:p>
            <a:pPr marL="571500" indent="-342900"/>
            <a:r>
              <a:rPr lang="cs-CZ" i="1" dirty="0">
                <a:solidFill>
                  <a:srgbClr val="C00000"/>
                </a:solidFill>
                <a:latin typeface="Fira Sans" panose="020B0503050000020004" pitchFamily="34" charset="0"/>
              </a:rPr>
              <a:t>	Otázky Václava Moravce, 14. 5. 2006, 19 dní do voleb</a:t>
            </a:r>
          </a:p>
          <a:p>
            <a:pPr marL="571500" indent="-342900"/>
            <a:r>
              <a:rPr lang="cs-CZ" b="1" dirty="0" err="1">
                <a:latin typeface="Fira Sans" panose="020B0503050000020004" pitchFamily="34" charset="0"/>
              </a:rPr>
              <a:t>P</a:t>
            </a:r>
            <a:r>
              <a:rPr lang="cs-CZ" dirty="0" err="1">
                <a:latin typeface="Fira Sans" panose="020B0503050000020004" pitchFamily="34" charset="0"/>
              </a:rPr>
              <a:t>articipants</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(účastníci komunikace)</a:t>
            </a:r>
            <a:r>
              <a:rPr lang="cs-CZ" sz="3200" dirty="0">
                <a:solidFill>
                  <a:srgbClr val="C00000"/>
                </a:solidFill>
                <a:latin typeface="Fira Sans" panose="020B0503050000020004" pitchFamily="34" charset="0"/>
              </a:rPr>
              <a:t>☞</a:t>
            </a:r>
          </a:p>
          <a:p>
            <a:pPr marL="571500" indent="-342900"/>
            <a:r>
              <a:rPr lang="cs-CZ" b="1" dirty="0" err="1">
                <a:latin typeface="Fira Sans" panose="020B0503050000020004" pitchFamily="34" charset="0"/>
              </a:rPr>
              <a:t>E</a:t>
            </a:r>
            <a:r>
              <a:rPr lang="cs-CZ" dirty="0" err="1">
                <a:latin typeface="Fira Sans" panose="020B0503050000020004" pitchFamily="34" charset="0"/>
              </a:rPr>
              <a:t>nds</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(účel, cíl komunikace) </a:t>
            </a:r>
            <a:r>
              <a:rPr lang="cs-CZ" dirty="0">
                <a:solidFill>
                  <a:srgbClr val="C00000"/>
                </a:solidFill>
                <a:latin typeface="Fira Sans" panose="020B0503050000020004" pitchFamily="34" charset="0"/>
              </a:rPr>
              <a:t>???</a:t>
            </a:r>
          </a:p>
          <a:p>
            <a:pPr marL="571500" indent="-342900"/>
            <a:r>
              <a:rPr lang="cs-CZ" b="1" dirty="0" err="1">
                <a:latin typeface="Fira Sans" panose="020B0503050000020004" pitchFamily="34" charset="0"/>
              </a:rPr>
              <a:t>A</a:t>
            </a:r>
            <a:r>
              <a:rPr lang="cs-CZ" dirty="0" err="1">
                <a:latin typeface="Fira Sans" panose="020B0503050000020004" pitchFamily="34" charset="0"/>
              </a:rPr>
              <a:t>cts</a:t>
            </a:r>
            <a:r>
              <a:rPr lang="cs-CZ" dirty="0">
                <a:latin typeface="Fira Sans" panose="020B0503050000020004" pitchFamily="34" charset="0"/>
              </a:rPr>
              <a:t> </a:t>
            </a:r>
            <a:r>
              <a:rPr lang="cs-CZ" dirty="0" err="1">
                <a:latin typeface="Fira Sans" panose="020B0503050000020004" pitchFamily="34" charset="0"/>
              </a:rPr>
              <a:t>sequence</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(pořádek sekvencí → zásadní pro CA, viz dále)</a:t>
            </a:r>
          </a:p>
          <a:p>
            <a:pPr marL="571500" indent="-342900"/>
            <a:r>
              <a:rPr lang="cs-CZ" b="1" dirty="0" err="1">
                <a:latin typeface="Fira Sans" panose="020B0503050000020004" pitchFamily="34" charset="0"/>
              </a:rPr>
              <a:t>K</a:t>
            </a:r>
            <a:r>
              <a:rPr lang="cs-CZ" dirty="0" err="1">
                <a:latin typeface="Fira Sans" panose="020B0503050000020004" pitchFamily="34" charset="0"/>
              </a:rPr>
              <a:t>ey</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(„tónina“, tj. styl komunikace)</a:t>
            </a:r>
          </a:p>
          <a:p>
            <a:pPr marL="571500" indent="-342900"/>
            <a:r>
              <a:rPr lang="cs-CZ" b="1" dirty="0" err="1">
                <a:latin typeface="Fira Sans" panose="020B0503050000020004" pitchFamily="34" charset="0"/>
              </a:rPr>
              <a:t>I</a:t>
            </a:r>
            <a:r>
              <a:rPr lang="cs-CZ" dirty="0" err="1">
                <a:latin typeface="Fira Sans" panose="020B0503050000020004" pitchFamily="34" charset="0"/>
              </a:rPr>
              <a:t>nstrumentalities</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(„nástroje“, stylové prostředky) </a:t>
            </a:r>
          </a:p>
          <a:p>
            <a:pPr marL="571500" indent="-342900"/>
            <a:r>
              <a:rPr lang="cs-CZ" b="1" dirty="0" err="1">
                <a:latin typeface="Fira Sans" panose="020B0503050000020004" pitchFamily="34" charset="0"/>
              </a:rPr>
              <a:t>N</a:t>
            </a:r>
            <a:r>
              <a:rPr lang="cs-CZ" dirty="0" err="1">
                <a:latin typeface="Fira Sans" panose="020B0503050000020004" pitchFamily="34" charset="0"/>
              </a:rPr>
              <a:t>orms</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(sociální normy určující průběh a pravidla dané komunikace)</a:t>
            </a:r>
          </a:p>
          <a:p>
            <a:pPr marL="571500" indent="-342900"/>
            <a:r>
              <a:rPr lang="cs-CZ" b="1" dirty="0" err="1">
                <a:latin typeface="Fira Sans" panose="020B0503050000020004" pitchFamily="34" charset="0"/>
              </a:rPr>
              <a:t>G</a:t>
            </a:r>
            <a:r>
              <a:rPr lang="cs-CZ" dirty="0" err="1">
                <a:latin typeface="Fira Sans" panose="020B0503050000020004" pitchFamily="34" charset="0"/>
              </a:rPr>
              <a:t>enre</a:t>
            </a:r>
            <a:r>
              <a:rPr lang="cs-CZ" dirty="0">
                <a:latin typeface="Fira Sans" panose="020B0503050000020004" pitchFamily="34" charset="0"/>
              </a:rPr>
              <a:t> </a:t>
            </a:r>
            <a:r>
              <a:rPr lang="cs-CZ" dirty="0">
                <a:solidFill>
                  <a:schemeClr val="bg2">
                    <a:lumMod val="75000"/>
                  </a:schemeClr>
                </a:solidFill>
                <a:latin typeface="Fira Sans" panose="020B0503050000020004" pitchFamily="34" charset="0"/>
              </a:rPr>
              <a:t>(tj. typ řečové události)</a:t>
            </a:r>
          </a:p>
          <a:p>
            <a:pPr marL="571500" indent="-342900"/>
            <a:endParaRPr lang="cs-CZ" dirty="0">
              <a:solidFill>
                <a:srgbClr val="C00000"/>
              </a:solidFill>
              <a:latin typeface="Fira Sans" panose="020B0503050000020004" pitchFamily="34" charset="0"/>
            </a:endParaRPr>
          </a:p>
          <a:p>
            <a:pPr marL="571500" indent="-342900"/>
            <a:r>
              <a:rPr lang="en-CZ" dirty="0">
                <a:solidFill>
                  <a:srgbClr val="D22D40"/>
                </a:solidFill>
                <a:latin typeface="Fira Sans" panose="020B0503050000020004" pitchFamily="34" charset="0"/>
              </a:rPr>
              <a:t>ÚKOL: Prostudujte si obě ukázky a zaměřte se přitom na výše zmíněné parametry. O jaký se jedná žánr? Jaký je cíl tohoto žánru? Jaký cíl mají jednotliví účastníci? Jaké v tomto žánru fungují normy? Naplňují je účastníci? Svoje odpovědi se snažte doložit příklady v textu.</a:t>
            </a:r>
          </a:p>
        </p:txBody>
      </p:sp>
    </p:spTree>
    <p:extLst>
      <p:ext uri="{BB962C8B-B14F-4D97-AF65-F5344CB8AC3E}">
        <p14:creationId xmlns:p14="http://schemas.microsoft.com/office/powerpoint/2010/main" val="427371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2EE22F-144F-44AB-8754-6C77E8CCEF8F}"/>
              </a:ext>
            </a:extLst>
          </p:cNvPr>
          <p:cNvSpPr>
            <a:spLocks noGrp="1"/>
          </p:cNvSpPr>
          <p:nvPr>
            <p:ph type="title"/>
          </p:nvPr>
        </p:nvSpPr>
        <p:spPr/>
        <p:txBody>
          <a:bodyPr/>
          <a:lstStyle/>
          <a:p>
            <a:r>
              <a:rPr lang="cs-CZ" dirty="0"/>
              <a:t>jazykový management</a:t>
            </a:r>
          </a:p>
        </p:txBody>
      </p:sp>
      <p:sp>
        <p:nvSpPr>
          <p:cNvPr id="3" name="Zástupný symbol pro obsah 2">
            <a:extLst>
              <a:ext uri="{FF2B5EF4-FFF2-40B4-BE49-F238E27FC236}">
                <a16:creationId xmlns:a16="http://schemas.microsoft.com/office/drawing/2014/main" id="{5DAEC58B-92D3-4E0B-9F39-93828C1AE72C}"/>
              </a:ext>
            </a:extLst>
          </p:cNvPr>
          <p:cNvSpPr>
            <a:spLocks noGrp="1"/>
          </p:cNvSpPr>
          <p:nvPr>
            <p:ph idx="1"/>
          </p:nvPr>
        </p:nvSpPr>
        <p:spPr/>
        <p:txBody>
          <a:bodyPr/>
          <a:lstStyle/>
          <a:p>
            <a:r>
              <a:rPr lang="cs-CZ" dirty="0"/>
              <a:t>záměrné aktivity směřující k úpravě/regulaci používání jazyka na </a:t>
            </a:r>
            <a:r>
              <a:rPr lang="cs-CZ" b="1" dirty="0"/>
              <a:t>makroúrovni </a:t>
            </a:r>
            <a:r>
              <a:rPr lang="cs-CZ" dirty="0"/>
              <a:t>i</a:t>
            </a:r>
            <a:r>
              <a:rPr lang="cs-CZ" b="1" dirty="0"/>
              <a:t> mikroúrovní</a:t>
            </a:r>
          </a:p>
          <a:p>
            <a:r>
              <a:rPr lang="cs-CZ" dirty="0"/>
              <a:t>vychází z teorie jazykového plánování</a:t>
            </a:r>
          </a:p>
          <a:p>
            <a:r>
              <a:rPr lang="cs-CZ" i="1" dirty="0"/>
              <a:t>teorie jazykového managementu </a:t>
            </a:r>
            <a:r>
              <a:rPr lang="cs-CZ" dirty="0"/>
              <a:t>(TJM): Jiří V. Neústupný, Jiří Nekvapil</a:t>
            </a:r>
          </a:p>
          <a:p>
            <a:endParaRPr lang="cs-CZ" dirty="0"/>
          </a:p>
          <a:p>
            <a:r>
              <a:rPr lang="cs-CZ" dirty="0"/>
              <a:t>užívání jazyka </a:t>
            </a:r>
          </a:p>
        </p:txBody>
      </p:sp>
      <p:sp>
        <p:nvSpPr>
          <p:cNvPr id="4" name="TextovéPole 3">
            <a:extLst>
              <a:ext uri="{FF2B5EF4-FFF2-40B4-BE49-F238E27FC236}">
                <a16:creationId xmlns:a16="http://schemas.microsoft.com/office/drawing/2014/main" id="{C61F4511-BC06-4652-90EC-88699787EDA4}"/>
              </a:ext>
            </a:extLst>
          </p:cNvPr>
          <p:cNvSpPr txBox="1"/>
          <p:nvPr/>
        </p:nvSpPr>
        <p:spPr>
          <a:xfrm>
            <a:off x="5830529" y="4092931"/>
            <a:ext cx="5397909" cy="707886"/>
          </a:xfrm>
          <a:prstGeom prst="rect">
            <a:avLst/>
          </a:prstGeom>
          <a:noFill/>
        </p:spPr>
        <p:txBody>
          <a:bodyPr wrap="square" rtlCol="0">
            <a:spAutoFit/>
          </a:bodyPr>
          <a:lstStyle/>
          <a:p>
            <a:r>
              <a:rPr lang="cs-CZ" sz="2000" dirty="0">
                <a:latin typeface="Fira Sans" panose="020B0503050000020004" pitchFamily="34" charset="0"/>
              </a:rPr>
              <a:t>vytváření promluv</a:t>
            </a:r>
          </a:p>
          <a:p>
            <a:pPr marL="342900" indent="-342900">
              <a:buFont typeface="Arial" panose="020B0604020202020204" pitchFamily="34" charset="0"/>
              <a:buChar char="•"/>
            </a:pPr>
            <a:r>
              <a:rPr lang="cs-CZ" sz="2000" dirty="0">
                <a:latin typeface="Fira Sans" panose="020B0503050000020004" pitchFamily="34" charset="0"/>
              </a:rPr>
              <a:t>jazykové chování</a:t>
            </a:r>
          </a:p>
        </p:txBody>
      </p:sp>
      <p:sp>
        <p:nvSpPr>
          <p:cNvPr id="5" name="TextovéPole 4">
            <a:extLst>
              <a:ext uri="{FF2B5EF4-FFF2-40B4-BE49-F238E27FC236}">
                <a16:creationId xmlns:a16="http://schemas.microsoft.com/office/drawing/2014/main" id="{126CC6CE-B208-4A21-A4E0-997197ADE1F4}"/>
              </a:ext>
            </a:extLst>
          </p:cNvPr>
          <p:cNvSpPr txBox="1"/>
          <p:nvPr/>
        </p:nvSpPr>
        <p:spPr>
          <a:xfrm>
            <a:off x="5830530" y="5134947"/>
            <a:ext cx="5997676" cy="1015663"/>
          </a:xfrm>
          <a:prstGeom prst="rect">
            <a:avLst/>
          </a:prstGeom>
          <a:noFill/>
        </p:spPr>
        <p:txBody>
          <a:bodyPr wrap="square" rtlCol="0">
            <a:spAutoFit/>
          </a:bodyPr>
          <a:lstStyle/>
          <a:p>
            <a:r>
              <a:rPr lang="cs-CZ" sz="2000" dirty="0">
                <a:latin typeface="Fira Sans" panose="020B0503050000020004" pitchFamily="34" charset="0"/>
              </a:rPr>
              <a:t>management promluv</a:t>
            </a:r>
          </a:p>
          <a:p>
            <a:pPr marL="342900" indent="-342900">
              <a:buFont typeface="Arial" panose="020B0604020202020204" pitchFamily="34" charset="0"/>
              <a:buChar char="•"/>
            </a:pPr>
            <a:r>
              <a:rPr lang="cs-CZ" sz="2000" dirty="0">
                <a:latin typeface="Fira Sans" panose="020B0503050000020004" pitchFamily="34" charset="0"/>
              </a:rPr>
              <a:t>postoj k jazyku (metajazyk)</a:t>
            </a:r>
          </a:p>
          <a:p>
            <a:endParaRPr lang="cs-CZ" sz="2000" dirty="0">
              <a:latin typeface="Fira Sans" panose="020B0503050000020004" pitchFamily="34" charset="0"/>
            </a:endParaRPr>
          </a:p>
        </p:txBody>
      </p:sp>
      <p:cxnSp>
        <p:nvCxnSpPr>
          <p:cNvPr id="7" name="Přímá spojnice se šipkou 6">
            <a:extLst>
              <a:ext uri="{FF2B5EF4-FFF2-40B4-BE49-F238E27FC236}">
                <a16:creationId xmlns:a16="http://schemas.microsoft.com/office/drawing/2014/main" id="{D37554A1-EC0F-4169-9C09-73D4DC1118A9}"/>
              </a:ext>
            </a:extLst>
          </p:cNvPr>
          <p:cNvCxnSpPr>
            <a:cxnSpLocks/>
          </p:cNvCxnSpPr>
          <p:nvPr/>
        </p:nvCxnSpPr>
        <p:spPr>
          <a:xfrm flipV="1">
            <a:off x="3687097" y="4385187"/>
            <a:ext cx="2015613" cy="52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3F99A620-10AF-42F7-A25D-64D85AD5FF40}"/>
              </a:ext>
            </a:extLst>
          </p:cNvPr>
          <p:cNvCxnSpPr>
            <a:cxnSpLocks/>
          </p:cNvCxnSpPr>
          <p:nvPr/>
        </p:nvCxnSpPr>
        <p:spPr>
          <a:xfrm>
            <a:off x="3687097" y="4906297"/>
            <a:ext cx="2015613" cy="420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7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DD547-E89A-43F9-84C2-5F17BF35EBED}"/>
              </a:ext>
            </a:extLst>
          </p:cNvPr>
          <p:cNvSpPr>
            <a:spLocks noGrp="1"/>
          </p:cNvSpPr>
          <p:nvPr>
            <p:ph type="title"/>
          </p:nvPr>
        </p:nvSpPr>
        <p:spPr/>
        <p:txBody>
          <a:bodyPr/>
          <a:lstStyle/>
          <a:p>
            <a:r>
              <a:rPr lang="cs-CZ" dirty="0"/>
              <a:t>jazykový management</a:t>
            </a:r>
          </a:p>
        </p:txBody>
      </p:sp>
      <p:sp>
        <p:nvSpPr>
          <p:cNvPr id="3" name="Zástupný symbol pro obsah 2">
            <a:extLst>
              <a:ext uri="{FF2B5EF4-FFF2-40B4-BE49-F238E27FC236}">
                <a16:creationId xmlns:a16="http://schemas.microsoft.com/office/drawing/2014/main" id="{A00A6DD7-AFD8-4E6C-88DD-03C1815C2E9C}"/>
              </a:ext>
            </a:extLst>
          </p:cNvPr>
          <p:cNvSpPr>
            <a:spLocks noGrp="1"/>
          </p:cNvSpPr>
          <p:nvPr>
            <p:ph idx="1"/>
          </p:nvPr>
        </p:nvSpPr>
        <p:spPr/>
        <p:txBody>
          <a:bodyPr/>
          <a:lstStyle/>
          <a:p>
            <a:r>
              <a:rPr lang="cs-CZ" dirty="0"/>
              <a:t>management = jakákoli reflexivní/regulační chování k jazyku ze strany</a:t>
            </a:r>
          </a:p>
          <a:p>
            <a:endParaRPr lang="cs-CZ" dirty="0"/>
          </a:p>
          <a:p>
            <a:r>
              <a:rPr lang="cs-CZ" dirty="0"/>
              <a:t>procesuální povaha:</a:t>
            </a:r>
          </a:p>
          <a:p>
            <a:endParaRPr lang="cs-CZ" dirty="0"/>
          </a:p>
          <a:p>
            <a:pPr marL="914400" lvl="1" indent="-457200">
              <a:buAutoNum type="arabicPeriod"/>
            </a:pPr>
            <a:r>
              <a:rPr lang="cs-CZ" dirty="0"/>
              <a:t>povšimnutí </a:t>
            </a:r>
          </a:p>
          <a:p>
            <a:pPr marL="914400" lvl="1" indent="-457200">
              <a:buAutoNum type="arabicPeriod"/>
            </a:pPr>
            <a:r>
              <a:rPr lang="cs-CZ" dirty="0"/>
              <a:t>hodnocení</a:t>
            </a:r>
          </a:p>
          <a:p>
            <a:pPr marL="914400" lvl="1" indent="-457200">
              <a:buAutoNum type="arabicPeriod"/>
            </a:pPr>
            <a:r>
              <a:rPr lang="cs-CZ" dirty="0"/>
              <a:t>plán úpravy</a:t>
            </a:r>
          </a:p>
          <a:p>
            <a:pPr marL="914400" lvl="1" indent="-457200">
              <a:buAutoNum type="arabicPeriod"/>
            </a:pPr>
            <a:r>
              <a:rPr lang="cs-CZ" dirty="0"/>
              <a:t>realizace/implementace úpravy</a:t>
            </a:r>
          </a:p>
          <a:p>
            <a:endParaRPr lang="cs-CZ" dirty="0"/>
          </a:p>
          <a:p>
            <a:pPr lvl="1"/>
            <a:endParaRPr lang="cs-CZ" dirty="0"/>
          </a:p>
        </p:txBody>
      </p:sp>
    </p:spTree>
    <p:extLst>
      <p:ext uri="{BB962C8B-B14F-4D97-AF65-F5344CB8AC3E}">
        <p14:creationId xmlns:p14="http://schemas.microsoft.com/office/powerpoint/2010/main" val="65625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6A96C-3E1D-48DA-B636-3269FA7A282A}"/>
              </a:ext>
            </a:extLst>
          </p:cNvPr>
          <p:cNvSpPr>
            <a:spLocks noGrp="1"/>
          </p:cNvSpPr>
          <p:nvPr>
            <p:ph type="title"/>
          </p:nvPr>
        </p:nvSpPr>
        <p:spPr/>
        <p:txBody>
          <a:bodyPr/>
          <a:lstStyle/>
          <a:p>
            <a:r>
              <a:rPr lang="cs-CZ" dirty="0"/>
              <a:t>jednoduchý management</a:t>
            </a:r>
          </a:p>
        </p:txBody>
      </p:sp>
      <p:sp>
        <p:nvSpPr>
          <p:cNvPr id="3" name="Zástupný symbol pro obsah 2">
            <a:extLst>
              <a:ext uri="{FF2B5EF4-FFF2-40B4-BE49-F238E27FC236}">
                <a16:creationId xmlns:a16="http://schemas.microsoft.com/office/drawing/2014/main" id="{7F8C4019-86E5-40F8-AD64-B77DC019450F}"/>
              </a:ext>
            </a:extLst>
          </p:cNvPr>
          <p:cNvSpPr>
            <a:spLocks noGrp="1"/>
          </p:cNvSpPr>
          <p:nvPr>
            <p:ph idx="1"/>
          </p:nvPr>
        </p:nvSpPr>
        <p:spPr/>
        <p:txBody>
          <a:bodyPr/>
          <a:lstStyle/>
          <a:p>
            <a:r>
              <a:rPr lang="cs-CZ" dirty="0" err="1"/>
              <a:t>code-switching</a:t>
            </a:r>
            <a:endParaRPr lang="cs-CZ" dirty="0"/>
          </a:p>
          <a:p>
            <a:pPr marL="914400" lvl="1" indent="-457200">
              <a:buAutoNum type="arabicPeriod"/>
            </a:pPr>
            <a:r>
              <a:rPr lang="cs-CZ" dirty="0"/>
              <a:t>bilingvní mluvčí používá jazyk A → zjistí, že mu komunikační partner nerozumí </a:t>
            </a:r>
          </a:p>
          <a:p>
            <a:pPr marL="914400" lvl="1" indent="-457200">
              <a:buAutoNum type="arabicPeriod"/>
            </a:pPr>
            <a:r>
              <a:rPr lang="cs-CZ" dirty="0"/>
              <a:t>mluvčí A má 2 možnosti jak problém vyhodnotit: a) jako problém na straně recipienta, b) jako svůj problém</a:t>
            </a:r>
          </a:p>
          <a:p>
            <a:pPr marL="914400" lvl="1" indent="-457200">
              <a:buAutoNum type="arabicPeriod"/>
            </a:pPr>
            <a:r>
              <a:rPr lang="cs-CZ" dirty="0"/>
              <a:t>mluvčí se rozhodne přizpůsobit se kom. partnerovi</a:t>
            </a:r>
          </a:p>
          <a:p>
            <a:pPr marL="914400" lvl="1" indent="-457200">
              <a:buAutoNum type="arabicPeriod"/>
            </a:pPr>
            <a:r>
              <a:rPr lang="cs-CZ" dirty="0"/>
              <a:t>mluvčí přepne do druhého jazyka</a:t>
            </a:r>
          </a:p>
        </p:txBody>
      </p:sp>
    </p:spTree>
    <p:extLst>
      <p:ext uri="{BB962C8B-B14F-4D97-AF65-F5344CB8AC3E}">
        <p14:creationId xmlns:p14="http://schemas.microsoft.com/office/powerpoint/2010/main" val="339175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6A96C-3E1D-48DA-B636-3269FA7A282A}"/>
              </a:ext>
            </a:extLst>
          </p:cNvPr>
          <p:cNvSpPr>
            <a:spLocks noGrp="1"/>
          </p:cNvSpPr>
          <p:nvPr>
            <p:ph type="title"/>
          </p:nvPr>
        </p:nvSpPr>
        <p:spPr/>
        <p:txBody>
          <a:bodyPr/>
          <a:lstStyle/>
          <a:p>
            <a:r>
              <a:rPr lang="cs-CZ" dirty="0"/>
              <a:t>jednoduchý management</a:t>
            </a:r>
          </a:p>
        </p:txBody>
      </p:sp>
      <p:sp>
        <p:nvSpPr>
          <p:cNvPr id="3" name="Zástupný symbol pro obsah 2">
            <a:extLst>
              <a:ext uri="{FF2B5EF4-FFF2-40B4-BE49-F238E27FC236}">
                <a16:creationId xmlns:a16="http://schemas.microsoft.com/office/drawing/2014/main" id="{7F8C4019-86E5-40F8-AD64-B77DC019450F}"/>
              </a:ext>
            </a:extLst>
          </p:cNvPr>
          <p:cNvSpPr>
            <a:spLocks noGrp="1"/>
          </p:cNvSpPr>
          <p:nvPr>
            <p:ph idx="1"/>
          </p:nvPr>
        </p:nvSpPr>
        <p:spPr/>
        <p:txBody>
          <a:bodyPr/>
          <a:lstStyle/>
          <a:p>
            <a:r>
              <a:rPr lang="cs-CZ" dirty="0" err="1"/>
              <a:t>other-initiated</a:t>
            </a:r>
            <a:r>
              <a:rPr lang="cs-CZ" dirty="0"/>
              <a:t> </a:t>
            </a:r>
            <a:r>
              <a:rPr lang="cs-CZ" dirty="0" err="1"/>
              <a:t>repair</a:t>
            </a:r>
            <a:endParaRPr lang="cs-CZ" dirty="0"/>
          </a:p>
          <a:p>
            <a:pPr marL="914400" lvl="1" indent="-457200">
              <a:buAutoNum type="arabicPeriod"/>
            </a:pPr>
            <a:r>
              <a:rPr lang="cs-CZ" dirty="0"/>
              <a:t>mluvčí A pronese repliku</a:t>
            </a:r>
          </a:p>
          <a:p>
            <a:pPr marL="914400" lvl="1" indent="-457200">
              <a:buAutoNum type="arabicPeriod"/>
            </a:pPr>
            <a:r>
              <a:rPr lang="cs-CZ" dirty="0"/>
              <a:t>mluvčí B nerozumí/identifikuje chybu u mluvčího A</a:t>
            </a:r>
          </a:p>
          <a:p>
            <a:pPr marL="914400" lvl="1" indent="-457200">
              <a:buAutoNum type="arabicPeriod"/>
            </a:pPr>
            <a:r>
              <a:rPr lang="cs-CZ" dirty="0"/>
              <a:t>mluvčí B hodnotí chybu negativně</a:t>
            </a:r>
          </a:p>
          <a:p>
            <a:pPr marL="914400" lvl="1" indent="-457200">
              <a:buAutoNum type="arabicPeriod"/>
            </a:pPr>
            <a:r>
              <a:rPr lang="cs-CZ" dirty="0"/>
              <a:t>mluvčí B se rozhodne reagovat</a:t>
            </a:r>
          </a:p>
          <a:p>
            <a:pPr marL="914400" lvl="1" indent="-457200">
              <a:buAutoNum type="arabicPeriod"/>
            </a:pPr>
            <a:r>
              <a:rPr lang="cs-CZ" dirty="0"/>
              <a:t>mluvčí B upozorní mluvčího A</a:t>
            </a:r>
          </a:p>
          <a:p>
            <a:pPr marL="914400" lvl="1" indent="-457200">
              <a:buAutoNum type="arabicPeriod"/>
            </a:pPr>
            <a:r>
              <a:rPr lang="cs-CZ" dirty="0"/>
              <a:t>mluvčí A se opraví a pokračuje</a:t>
            </a:r>
          </a:p>
          <a:p>
            <a:endParaRPr lang="cs-CZ" dirty="0"/>
          </a:p>
          <a:p>
            <a:pPr marL="0" indent="0">
              <a:buNone/>
            </a:pPr>
            <a:endParaRPr lang="cs-CZ" dirty="0"/>
          </a:p>
        </p:txBody>
      </p:sp>
    </p:spTree>
    <p:extLst>
      <p:ext uri="{BB962C8B-B14F-4D97-AF65-F5344CB8AC3E}">
        <p14:creationId xmlns:p14="http://schemas.microsoft.com/office/powerpoint/2010/main" val="329315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574C-8A77-F010-D24A-291FF606D9ED}"/>
              </a:ext>
            </a:extLst>
          </p:cNvPr>
          <p:cNvSpPr>
            <a:spLocks noGrp="1"/>
          </p:cNvSpPr>
          <p:nvPr>
            <p:ph type="title"/>
          </p:nvPr>
        </p:nvSpPr>
        <p:spPr/>
        <p:txBody>
          <a:bodyPr/>
          <a:lstStyle/>
          <a:p>
            <a:r>
              <a:rPr lang="en-CZ" dirty="0"/>
              <a:t>úkol</a:t>
            </a:r>
          </a:p>
        </p:txBody>
      </p:sp>
      <p:pic>
        <p:nvPicPr>
          <p:cNvPr id="5" name="Content Placeholder 4">
            <a:extLst>
              <a:ext uri="{FF2B5EF4-FFF2-40B4-BE49-F238E27FC236}">
                <a16:creationId xmlns:a16="http://schemas.microsoft.com/office/drawing/2014/main" id="{9D039A65-4926-59A8-E261-6E883540C92A}"/>
              </a:ext>
            </a:extLst>
          </p:cNvPr>
          <p:cNvPicPr>
            <a:picLocks noGrp="1" noChangeAspect="1"/>
          </p:cNvPicPr>
          <p:nvPr>
            <p:ph idx="1"/>
          </p:nvPr>
        </p:nvPicPr>
        <p:blipFill>
          <a:blip r:embed="rId3"/>
          <a:stretch>
            <a:fillRect/>
          </a:stretch>
        </p:blipFill>
        <p:spPr>
          <a:xfrm>
            <a:off x="565150" y="1816894"/>
            <a:ext cx="6039087" cy="2132806"/>
          </a:xfrm>
          <a:prstGeom prst="rect">
            <a:avLst/>
          </a:prstGeom>
        </p:spPr>
      </p:pic>
      <p:pic>
        <p:nvPicPr>
          <p:cNvPr id="6" name="Picture 5">
            <a:extLst>
              <a:ext uri="{FF2B5EF4-FFF2-40B4-BE49-F238E27FC236}">
                <a16:creationId xmlns:a16="http://schemas.microsoft.com/office/drawing/2014/main" id="{A278F946-E0EF-FC35-43C7-432A94B5F3DD}"/>
              </a:ext>
            </a:extLst>
          </p:cNvPr>
          <p:cNvPicPr>
            <a:picLocks noChangeAspect="1"/>
          </p:cNvPicPr>
          <p:nvPr/>
        </p:nvPicPr>
        <p:blipFill>
          <a:blip r:embed="rId4"/>
          <a:stretch>
            <a:fillRect/>
          </a:stretch>
        </p:blipFill>
        <p:spPr>
          <a:xfrm>
            <a:off x="673101" y="4099918"/>
            <a:ext cx="5971856" cy="2132806"/>
          </a:xfrm>
          <a:prstGeom prst="rect">
            <a:avLst/>
          </a:prstGeom>
        </p:spPr>
      </p:pic>
      <p:sp>
        <p:nvSpPr>
          <p:cNvPr id="7" name="TextBox 6">
            <a:extLst>
              <a:ext uri="{FF2B5EF4-FFF2-40B4-BE49-F238E27FC236}">
                <a16:creationId xmlns:a16="http://schemas.microsoft.com/office/drawing/2014/main" id="{4E7F634C-2FE0-C008-08D1-2D49120D0F63}"/>
              </a:ext>
            </a:extLst>
          </p:cNvPr>
          <p:cNvSpPr txBox="1"/>
          <p:nvPr/>
        </p:nvSpPr>
        <p:spPr>
          <a:xfrm>
            <a:off x="7315200" y="1816894"/>
            <a:ext cx="4189615" cy="4415830"/>
          </a:xfrm>
          <a:prstGeom prst="rect">
            <a:avLst/>
          </a:prstGeom>
          <a:noFill/>
        </p:spPr>
        <p:txBody>
          <a:bodyPr wrap="square" rtlCol="0">
            <a:spAutoFit/>
          </a:bodyPr>
          <a:lstStyle/>
          <a:p>
            <a:endParaRPr lang="en-CZ"/>
          </a:p>
        </p:txBody>
      </p:sp>
    </p:spTree>
    <p:extLst>
      <p:ext uri="{BB962C8B-B14F-4D97-AF65-F5344CB8AC3E}">
        <p14:creationId xmlns:p14="http://schemas.microsoft.com/office/powerpoint/2010/main" val="386832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8B678-2966-421E-B1E1-F6BFA3F5FBFB}"/>
              </a:ext>
            </a:extLst>
          </p:cNvPr>
          <p:cNvSpPr>
            <a:spLocks noGrp="1"/>
          </p:cNvSpPr>
          <p:nvPr>
            <p:ph idx="1"/>
          </p:nvPr>
        </p:nvSpPr>
        <p:spPr>
          <a:xfrm>
            <a:off x="142504" y="118753"/>
            <a:ext cx="11922826" cy="6602681"/>
          </a:xfrm>
          <a:solidFill>
            <a:srgbClr val="D22D40"/>
          </a:solidFill>
        </p:spPr>
        <p:txBody>
          <a:bodyPr/>
          <a:lstStyle/>
          <a:p>
            <a:pPr marL="0" indent="0" algn="ctr">
              <a:buNone/>
            </a:pPr>
            <a:br>
              <a:rPr lang="cs-CZ" sz="8000" i="1" dirty="0">
                <a:solidFill>
                  <a:schemeClr val="bg1"/>
                </a:solidFill>
                <a:latin typeface="Amarante" panose="02000000000000000000" pitchFamily="2" charset="-18"/>
                <a:ea typeface="Roboto" panose="02000000000000000000" pitchFamily="2" charset="0"/>
                <a:cs typeface="Posterama" panose="020B0502040204020203" pitchFamily="34" charset="0"/>
              </a:rPr>
            </a:br>
            <a:r>
              <a:rPr lang="cs-CZ" sz="8000" i="1" dirty="0">
                <a:solidFill>
                  <a:schemeClr val="bg1"/>
                </a:solidFill>
                <a:latin typeface="Amarante" panose="02000000000000000000" pitchFamily="2" charset="-18"/>
                <a:ea typeface="Roboto" panose="02000000000000000000" pitchFamily="2" charset="0"/>
                <a:cs typeface="Posterama" panose="020B0502040204020203" pitchFamily="34" charset="0"/>
              </a:rPr>
              <a:t>KONEC</a:t>
            </a:r>
          </a:p>
          <a:p>
            <a:pPr marL="0" indent="0" algn="ctr">
              <a:buNone/>
            </a:pPr>
            <a:endParaRPr lang="cs-CZ" sz="2400" dirty="0">
              <a:solidFill>
                <a:schemeClr val="bg1"/>
              </a:solidFill>
              <a:latin typeface="Amarante" panose="02000000000000000000" pitchFamily="2" charset="-18"/>
              <a:ea typeface="Roboto" panose="02000000000000000000" pitchFamily="2" charset="0"/>
              <a:cs typeface="Posterama" panose="020B0502040204020203" pitchFamily="34" charset="0"/>
            </a:endParaRPr>
          </a:p>
          <a:p>
            <a:pPr marL="0" indent="0" algn="ctr">
              <a:buNone/>
            </a:pPr>
            <a:endParaRPr lang="cs-CZ" sz="2400" dirty="0">
              <a:solidFill>
                <a:schemeClr val="bg1"/>
              </a:solidFill>
              <a:latin typeface="Amarante" panose="02000000000000000000" pitchFamily="2" charset="-18"/>
              <a:ea typeface="Roboto" panose="02000000000000000000" pitchFamily="2" charset="0"/>
              <a:cs typeface="Posterama" panose="020B0502040204020203" pitchFamily="34" charset="0"/>
            </a:endParaRPr>
          </a:p>
          <a:p>
            <a:pPr marL="685800" lvl="2" indent="0">
              <a:buNone/>
            </a:pPr>
            <a:r>
              <a:rPr lang="en-GB" sz="1800" dirty="0">
                <a:solidFill>
                  <a:schemeClr val="bg1"/>
                </a:solidFill>
                <a:latin typeface="Calibri" panose="020F0502020204030204" pitchFamily="34" charset="0"/>
                <a:cs typeface="Calibri" panose="020F0502020204030204" pitchFamily="34" charset="0"/>
              </a:rPr>
              <a:t>Austin, J. L. (1975). </a:t>
            </a:r>
            <a:r>
              <a:rPr lang="en-GB" sz="1800" i="1" dirty="0">
                <a:solidFill>
                  <a:schemeClr val="bg1"/>
                </a:solidFill>
                <a:latin typeface="Calibri" panose="020F0502020204030204" pitchFamily="34" charset="0"/>
                <a:cs typeface="Calibri" panose="020F0502020204030204" pitchFamily="34" charset="0"/>
              </a:rPr>
              <a:t>How to do things with words</a:t>
            </a:r>
            <a:r>
              <a:rPr lang="en-GB" sz="1800" dirty="0">
                <a:solidFill>
                  <a:schemeClr val="bg1"/>
                </a:solidFill>
                <a:latin typeface="Calibri" panose="020F0502020204030204" pitchFamily="34" charset="0"/>
                <a:cs typeface="Calibri" panose="020F0502020204030204" pitchFamily="34" charset="0"/>
              </a:rPr>
              <a:t>. Oxford university press.</a:t>
            </a:r>
          </a:p>
          <a:p>
            <a:pPr marL="685800" lvl="2" indent="0">
              <a:buNone/>
            </a:pPr>
            <a:r>
              <a:rPr lang="en-GB" sz="1800" dirty="0">
                <a:solidFill>
                  <a:schemeClr val="bg1"/>
                </a:solidFill>
                <a:latin typeface="Calibri" panose="020F0502020204030204" pitchFamily="34" charset="0"/>
                <a:cs typeface="Calibri" panose="020F0502020204030204" pitchFamily="34" charset="0"/>
              </a:rPr>
              <a:t>Geertz, C. (1973). </a:t>
            </a:r>
            <a:r>
              <a:rPr lang="en-GB" sz="1800" i="1" dirty="0">
                <a:solidFill>
                  <a:schemeClr val="bg1"/>
                </a:solidFill>
                <a:latin typeface="Calibri" panose="020F0502020204030204" pitchFamily="34" charset="0"/>
                <a:cs typeface="Calibri" panose="020F0502020204030204" pitchFamily="34" charset="0"/>
              </a:rPr>
              <a:t>The interpretation of cultures</a:t>
            </a:r>
            <a:r>
              <a:rPr lang="en-GB" sz="1800" dirty="0">
                <a:solidFill>
                  <a:schemeClr val="bg1"/>
                </a:solidFill>
                <a:latin typeface="Calibri" panose="020F0502020204030204" pitchFamily="34" charset="0"/>
                <a:cs typeface="Calibri" panose="020F0502020204030204" pitchFamily="34" charset="0"/>
              </a:rPr>
              <a:t> (Vol. 5043). Basic books.</a:t>
            </a:r>
          </a:p>
          <a:p>
            <a:pPr marL="685800" lvl="2" indent="0">
              <a:buNone/>
            </a:pPr>
            <a:r>
              <a:rPr lang="en-GB" sz="1800" dirty="0">
                <a:solidFill>
                  <a:schemeClr val="bg1"/>
                </a:solidFill>
                <a:latin typeface="Calibri" panose="020F0502020204030204" pitchFamily="34" charset="0"/>
                <a:cs typeface="Calibri" panose="020F0502020204030204" pitchFamily="34" charset="0"/>
              </a:rPr>
              <a:t>Goffman, E. (1959). The presentation of self in everyday life: Selections.</a:t>
            </a:r>
          </a:p>
          <a:p>
            <a:pPr marL="685800" lvl="2" indent="0">
              <a:buNone/>
            </a:pPr>
            <a:r>
              <a:rPr lang="en-GB" sz="1800" dirty="0" err="1">
                <a:solidFill>
                  <a:schemeClr val="bg1"/>
                </a:solidFill>
                <a:latin typeface="Calibri" panose="020F0502020204030204" pitchFamily="34" charset="0"/>
                <a:cs typeface="Calibri" panose="020F0502020204030204" pitchFamily="34" charset="0"/>
              </a:rPr>
              <a:t>Havlík</a:t>
            </a:r>
            <a:r>
              <a:rPr lang="en-GB" sz="1800" dirty="0">
                <a:solidFill>
                  <a:schemeClr val="bg1"/>
                </a:solidFill>
                <a:latin typeface="Calibri" panose="020F0502020204030204" pitchFamily="34" charset="0"/>
                <a:cs typeface="Calibri" panose="020F0502020204030204" pitchFamily="34" charset="0"/>
              </a:rPr>
              <a:t>, M. (2007). „</a:t>
            </a:r>
            <a:r>
              <a:rPr lang="en-GB" sz="1800" dirty="0" err="1">
                <a:solidFill>
                  <a:schemeClr val="bg1"/>
                </a:solidFill>
                <a:latin typeface="Calibri" panose="020F0502020204030204" pitchFamily="34" charset="0"/>
                <a:cs typeface="Calibri" panose="020F0502020204030204" pitchFamily="34" charset="0"/>
              </a:rPr>
              <a:t>Slušný</a:t>
            </a:r>
            <a:r>
              <a:rPr lang="en-GB" sz="1800" dirty="0">
                <a:solidFill>
                  <a:schemeClr val="bg1"/>
                </a:solidFill>
                <a:latin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cs typeface="Calibri" panose="020F0502020204030204" pitchFamily="34" charset="0"/>
              </a:rPr>
              <a:t>Bursík</a:t>
            </a:r>
            <a:r>
              <a:rPr lang="en-GB" sz="1800" dirty="0">
                <a:solidFill>
                  <a:schemeClr val="bg1"/>
                </a:solidFill>
                <a:latin typeface="Calibri" panose="020F0502020204030204" pitchFamily="34" charset="0"/>
                <a:cs typeface="Calibri" panose="020F0502020204030204" pitchFamily="34" charset="0"/>
              </a:rPr>
              <a:t> a „</a:t>
            </a:r>
            <a:r>
              <a:rPr lang="en-GB" sz="1800" dirty="0" err="1">
                <a:solidFill>
                  <a:schemeClr val="bg1"/>
                </a:solidFill>
                <a:latin typeface="Calibri" panose="020F0502020204030204" pitchFamily="34" charset="0"/>
                <a:cs typeface="Calibri" panose="020F0502020204030204" pitchFamily="34" charset="0"/>
              </a:rPr>
              <a:t>neslušný</a:t>
            </a:r>
            <a:r>
              <a:rPr lang="en-GB" sz="1800" dirty="0">
                <a:solidFill>
                  <a:schemeClr val="bg1"/>
                </a:solidFill>
                <a:latin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cs typeface="Calibri" panose="020F0502020204030204" pitchFamily="34" charset="0"/>
              </a:rPr>
              <a:t>Železný</a:t>
            </a:r>
            <a:r>
              <a:rPr lang="en-GB" sz="1800" dirty="0">
                <a:solidFill>
                  <a:schemeClr val="bg1"/>
                </a:solidFill>
                <a:latin typeface="Calibri" panose="020F0502020204030204" pitchFamily="34" charset="0"/>
                <a:cs typeface="Calibri" panose="020F0502020204030204" pitchFamily="34" charset="0"/>
              </a:rPr>
              <a:t> v </a:t>
            </a:r>
            <a:r>
              <a:rPr lang="en-GB" sz="1800" dirty="0" err="1">
                <a:solidFill>
                  <a:schemeClr val="bg1"/>
                </a:solidFill>
                <a:latin typeface="Calibri" panose="020F0502020204030204" pitchFamily="34" charset="0"/>
                <a:cs typeface="Calibri" panose="020F0502020204030204" pitchFamily="34" charset="0"/>
              </a:rPr>
              <a:t>Otázkách</a:t>
            </a:r>
            <a:r>
              <a:rPr lang="en-GB" sz="1800" dirty="0">
                <a:solidFill>
                  <a:schemeClr val="bg1"/>
                </a:solidFill>
                <a:latin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cs typeface="Calibri" panose="020F0502020204030204" pitchFamily="34" charset="0"/>
              </a:rPr>
              <a:t>Václava</a:t>
            </a:r>
            <a:r>
              <a:rPr lang="en-GB" sz="1800" dirty="0">
                <a:solidFill>
                  <a:schemeClr val="bg1"/>
                </a:solidFill>
                <a:latin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cs typeface="Calibri" panose="020F0502020204030204" pitchFamily="34" charset="0"/>
              </a:rPr>
              <a:t>Moravce</a:t>
            </a:r>
            <a:r>
              <a:rPr lang="en-GB" sz="1800" dirty="0">
                <a:solidFill>
                  <a:schemeClr val="bg1"/>
                </a:solidFill>
                <a:latin typeface="Calibri" panose="020F0502020204030204" pitchFamily="34" charset="0"/>
                <a:cs typeface="Calibri" panose="020F0502020204030204" pitchFamily="34" charset="0"/>
              </a:rPr>
              <a:t>. </a:t>
            </a:r>
            <a:r>
              <a:rPr lang="en-GB" sz="1800" i="1" dirty="0" err="1">
                <a:solidFill>
                  <a:schemeClr val="bg1"/>
                </a:solidFill>
                <a:latin typeface="Calibri" panose="020F0502020204030204" pitchFamily="34" charset="0"/>
                <a:cs typeface="Calibri" panose="020F0502020204030204" pitchFamily="34" charset="0"/>
              </a:rPr>
              <a:t>Biograf</a:t>
            </a:r>
            <a:r>
              <a:rPr lang="en-GB" sz="1800" dirty="0">
                <a:solidFill>
                  <a:schemeClr val="bg1"/>
                </a:solidFill>
                <a:latin typeface="Calibri" panose="020F0502020204030204" pitchFamily="34" charset="0"/>
                <a:cs typeface="Calibri" panose="020F0502020204030204" pitchFamily="34" charset="0"/>
              </a:rPr>
              <a:t>, </a:t>
            </a:r>
            <a:r>
              <a:rPr lang="en-GB" sz="1800" i="1" dirty="0">
                <a:solidFill>
                  <a:schemeClr val="bg1"/>
                </a:solidFill>
                <a:latin typeface="Calibri" panose="020F0502020204030204" pitchFamily="34" charset="0"/>
                <a:cs typeface="Calibri" panose="020F0502020204030204" pitchFamily="34" charset="0"/>
              </a:rPr>
              <a:t>14</a:t>
            </a:r>
            <a:r>
              <a:rPr lang="en-GB" sz="1800" dirty="0">
                <a:solidFill>
                  <a:schemeClr val="bg1"/>
                </a:solidFill>
                <a:latin typeface="Calibri" panose="020F0502020204030204" pitchFamily="34" charset="0"/>
                <a:cs typeface="Calibri" panose="020F0502020204030204" pitchFamily="34" charset="0"/>
              </a:rPr>
              <a:t>(43-44), 33-68.</a:t>
            </a:r>
          </a:p>
          <a:p>
            <a:pPr marL="685800" lvl="2" indent="0">
              <a:buNone/>
            </a:pPr>
            <a:r>
              <a:rPr lang="en-GB" sz="1800" dirty="0">
                <a:solidFill>
                  <a:schemeClr val="bg1"/>
                </a:solidFill>
                <a:latin typeface="Calibri" panose="020F0502020204030204" pitchFamily="34" charset="0"/>
                <a:cs typeface="Calibri" panose="020F0502020204030204" pitchFamily="34" charset="0"/>
              </a:rPr>
              <a:t>Manrique, E., &amp; Enfield, N. J. (2015). Suspending the next turn as a form of repair initiation: evidence from Argentine Sign Language. </a:t>
            </a:r>
            <a:r>
              <a:rPr lang="en-GB" sz="1800" i="1" dirty="0">
                <a:solidFill>
                  <a:schemeClr val="bg1"/>
                </a:solidFill>
                <a:latin typeface="Calibri" panose="020F0502020204030204" pitchFamily="34" charset="0"/>
                <a:cs typeface="Calibri" panose="020F0502020204030204" pitchFamily="34" charset="0"/>
              </a:rPr>
              <a:t>Frontiers in psychology</a:t>
            </a:r>
            <a:r>
              <a:rPr lang="en-GB" sz="1800" dirty="0">
                <a:solidFill>
                  <a:schemeClr val="bg1"/>
                </a:solidFill>
                <a:latin typeface="Calibri" panose="020F0502020204030204" pitchFamily="34" charset="0"/>
                <a:cs typeface="Calibri" panose="020F0502020204030204" pitchFamily="34" charset="0"/>
              </a:rPr>
              <a:t>, </a:t>
            </a:r>
            <a:r>
              <a:rPr lang="en-GB" sz="1800" i="1" dirty="0">
                <a:solidFill>
                  <a:schemeClr val="bg1"/>
                </a:solidFill>
                <a:latin typeface="Calibri" panose="020F0502020204030204" pitchFamily="34" charset="0"/>
                <a:cs typeface="Calibri" panose="020F0502020204030204" pitchFamily="34" charset="0"/>
              </a:rPr>
              <a:t>6</a:t>
            </a:r>
            <a:r>
              <a:rPr lang="en-GB" sz="1800" dirty="0">
                <a:solidFill>
                  <a:schemeClr val="bg1"/>
                </a:solidFill>
                <a:latin typeface="Calibri" panose="020F0502020204030204" pitchFamily="34" charset="0"/>
                <a:cs typeface="Calibri" panose="020F0502020204030204" pitchFamily="34" charset="0"/>
              </a:rPr>
              <a:t>(1326), 1-21.</a:t>
            </a:r>
          </a:p>
          <a:p>
            <a:pPr marL="685800" lvl="2" indent="0">
              <a:buNone/>
            </a:pPr>
            <a:r>
              <a:rPr lang="en-GB" sz="1800" dirty="0">
                <a:solidFill>
                  <a:schemeClr val="bg1"/>
                </a:solidFill>
                <a:latin typeface="Calibri" panose="020F0502020204030204" pitchFamily="34" charset="0"/>
                <a:cs typeface="Calibri" panose="020F0502020204030204" pitchFamily="34" charset="0"/>
              </a:rPr>
              <a:t>Stivers, T., Enfield, N. J., Brown, P., Englert, C., Hayashi, M., Heinemann, T., ... &amp; Levinson, S. C. (2009). Universals and cultural variation in turn-taking in conversation. </a:t>
            </a:r>
            <a:r>
              <a:rPr lang="en-GB" sz="1800" i="1" dirty="0">
                <a:solidFill>
                  <a:schemeClr val="bg1"/>
                </a:solidFill>
                <a:latin typeface="Calibri" panose="020F0502020204030204" pitchFamily="34" charset="0"/>
                <a:cs typeface="Calibri" panose="020F0502020204030204" pitchFamily="34" charset="0"/>
              </a:rPr>
              <a:t>Proceedings of the National Academy of Sciences</a:t>
            </a:r>
            <a:r>
              <a:rPr lang="en-GB" sz="1800" dirty="0">
                <a:solidFill>
                  <a:schemeClr val="bg1"/>
                </a:solidFill>
                <a:latin typeface="Calibri" panose="020F0502020204030204" pitchFamily="34" charset="0"/>
                <a:cs typeface="Calibri" panose="020F0502020204030204" pitchFamily="34" charset="0"/>
              </a:rPr>
              <a:t>, </a:t>
            </a:r>
            <a:r>
              <a:rPr lang="en-GB" sz="1800" i="1" dirty="0">
                <a:solidFill>
                  <a:schemeClr val="bg1"/>
                </a:solidFill>
                <a:latin typeface="Calibri" panose="020F0502020204030204" pitchFamily="34" charset="0"/>
                <a:cs typeface="Calibri" panose="020F0502020204030204" pitchFamily="34" charset="0"/>
              </a:rPr>
              <a:t>106</a:t>
            </a:r>
            <a:r>
              <a:rPr lang="en-GB" sz="1800" dirty="0">
                <a:solidFill>
                  <a:schemeClr val="bg1"/>
                </a:solidFill>
                <a:latin typeface="Calibri" panose="020F0502020204030204" pitchFamily="34" charset="0"/>
                <a:cs typeface="Calibri" panose="020F0502020204030204" pitchFamily="34" charset="0"/>
              </a:rPr>
              <a:t>(26), 10587-10592.</a:t>
            </a:r>
          </a:p>
          <a:p>
            <a:pPr marL="685800" lvl="2" indent="0">
              <a:buNone/>
            </a:pPr>
            <a:r>
              <a:rPr lang="en-GB" sz="1800" dirty="0">
                <a:solidFill>
                  <a:schemeClr val="bg1"/>
                </a:solidFill>
                <a:latin typeface="Calibri" panose="020F0502020204030204" pitchFamily="34" charset="0"/>
                <a:cs typeface="Calibri" panose="020F0502020204030204" pitchFamily="34" charset="0"/>
              </a:rPr>
              <a:t>Vos, C. D., </a:t>
            </a:r>
            <a:r>
              <a:rPr lang="en-GB" sz="1800" dirty="0" err="1">
                <a:solidFill>
                  <a:schemeClr val="bg1"/>
                </a:solidFill>
                <a:latin typeface="Calibri" panose="020F0502020204030204" pitchFamily="34" charset="0"/>
                <a:cs typeface="Calibri" panose="020F0502020204030204" pitchFamily="34" charset="0"/>
              </a:rPr>
              <a:t>Torreira</a:t>
            </a:r>
            <a:r>
              <a:rPr lang="en-GB" sz="1800" dirty="0">
                <a:solidFill>
                  <a:schemeClr val="bg1"/>
                </a:solidFill>
                <a:latin typeface="Calibri" panose="020F0502020204030204" pitchFamily="34" charset="0"/>
                <a:cs typeface="Calibri" panose="020F0502020204030204" pitchFamily="34" charset="0"/>
              </a:rPr>
              <a:t>, F. J., &amp; Levinson, S. C. (2016). Turn-timing in signed conversations. Coordinating stroke-to-stroke turn boundaries.</a:t>
            </a:r>
          </a:p>
          <a:p>
            <a:pPr marL="0" indent="0">
              <a:buNone/>
            </a:pPr>
            <a:endParaRPr lang="en-GB" sz="1400" dirty="0">
              <a:solidFill>
                <a:schemeClr val="bg1"/>
              </a:solidFill>
            </a:endParaRPr>
          </a:p>
          <a:p>
            <a:pPr marL="0" indent="0">
              <a:buNone/>
            </a:pPr>
            <a:endParaRPr lang="cs-CZ" sz="2400" dirty="0">
              <a:solidFill>
                <a:schemeClr val="bg1"/>
              </a:solidFill>
              <a:latin typeface="Amarante" panose="02000000000000000000" pitchFamily="2" charset="-18"/>
              <a:ea typeface="Roboto" panose="02000000000000000000" pitchFamily="2" charset="0"/>
              <a:cs typeface="Posterama" panose="020B0502040204020203" pitchFamily="34" charset="0"/>
            </a:endParaRPr>
          </a:p>
        </p:txBody>
      </p:sp>
    </p:spTree>
    <p:extLst>
      <p:ext uri="{BB962C8B-B14F-4D97-AF65-F5344CB8AC3E}">
        <p14:creationId xmlns:p14="http://schemas.microsoft.com/office/powerpoint/2010/main" val="58782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251B-009A-A25C-1C6A-23C76221C5DA}"/>
              </a:ext>
            </a:extLst>
          </p:cNvPr>
          <p:cNvSpPr>
            <a:spLocks noGrp="1"/>
          </p:cNvSpPr>
          <p:nvPr>
            <p:ph type="title"/>
          </p:nvPr>
        </p:nvSpPr>
        <p:spPr/>
        <p:txBody>
          <a:bodyPr/>
          <a:lstStyle/>
          <a:p>
            <a:r>
              <a:rPr lang="en-CZ" dirty="0"/>
              <a:t>opakování</a:t>
            </a:r>
          </a:p>
        </p:txBody>
      </p:sp>
      <p:sp>
        <p:nvSpPr>
          <p:cNvPr id="3" name="Content Placeholder 2">
            <a:extLst>
              <a:ext uri="{FF2B5EF4-FFF2-40B4-BE49-F238E27FC236}">
                <a16:creationId xmlns:a16="http://schemas.microsoft.com/office/drawing/2014/main" id="{9AFBADA7-02B0-99DC-BC66-06623337F7B5}"/>
              </a:ext>
            </a:extLst>
          </p:cNvPr>
          <p:cNvSpPr>
            <a:spLocks noGrp="1"/>
          </p:cNvSpPr>
          <p:nvPr>
            <p:ph idx="1"/>
          </p:nvPr>
        </p:nvSpPr>
        <p:spPr/>
        <p:txBody>
          <a:bodyPr/>
          <a:lstStyle/>
          <a:p>
            <a:r>
              <a:rPr lang="en-CZ" dirty="0"/>
              <a:t>Co je to jazykový posun?</a:t>
            </a:r>
          </a:p>
          <a:p>
            <a:r>
              <a:rPr lang="en-CZ" dirty="0"/>
              <a:t>Jaké faktory mohou hrát roli v tom, zda je určitý jazyk ohrožený?</a:t>
            </a:r>
          </a:p>
          <a:p>
            <a:r>
              <a:rPr lang="en-CZ" dirty="0"/>
              <a:t>Co znamená, že je nějaký jazyk komplexní?</a:t>
            </a:r>
          </a:p>
          <a:p>
            <a:r>
              <a:rPr lang="en-CZ" dirty="0"/>
              <a:t>Co je to pidgin?</a:t>
            </a:r>
          </a:p>
          <a:p>
            <a:r>
              <a:rPr lang="en-CZ" dirty="0"/>
              <a:t>Co je to substrátový a superstrátový jazyk?</a:t>
            </a:r>
          </a:p>
          <a:p>
            <a:r>
              <a:rPr lang="en-CZ" dirty="0"/>
              <a:t>Co je to kreol?</a:t>
            </a:r>
          </a:p>
        </p:txBody>
      </p:sp>
    </p:spTree>
    <p:extLst>
      <p:ext uri="{BB962C8B-B14F-4D97-AF65-F5344CB8AC3E}">
        <p14:creationId xmlns:p14="http://schemas.microsoft.com/office/powerpoint/2010/main" val="6725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0A3874-CCE6-41AF-A10E-57FDA2D20E28}"/>
              </a:ext>
            </a:extLst>
          </p:cNvPr>
          <p:cNvSpPr>
            <a:spLocks noGrp="1"/>
          </p:cNvSpPr>
          <p:nvPr>
            <p:ph type="title"/>
          </p:nvPr>
        </p:nvSpPr>
        <p:spPr/>
        <p:txBody>
          <a:bodyPr/>
          <a:lstStyle/>
          <a:p>
            <a:r>
              <a:rPr lang="cs-CZ" dirty="0"/>
              <a:t>pragmatický obrat</a:t>
            </a:r>
          </a:p>
        </p:txBody>
      </p:sp>
      <p:sp>
        <p:nvSpPr>
          <p:cNvPr id="3" name="Zástupný symbol pro obsah 2">
            <a:extLst>
              <a:ext uri="{FF2B5EF4-FFF2-40B4-BE49-F238E27FC236}">
                <a16:creationId xmlns:a16="http://schemas.microsoft.com/office/drawing/2014/main" id="{469209DA-266E-4DB5-9976-64D94440404E}"/>
              </a:ext>
            </a:extLst>
          </p:cNvPr>
          <p:cNvSpPr>
            <a:spLocks noGrp="1"/>
          </p:cNvSpPr>
          <p:nvPr>
            <p:ph idx="1"/>
          </p:nvPr>
        </p:nvSpPr>
        <p:spPr/>
        <p:txBody>
          <a:bodyPr/>
          <a:lstStyle/>
          <a:p>
            <a:r>
              <a:rPr lang="cs-CZ" dirty="0"/>
              <a:t>od poloviny 60. let nové paradigma</a:t>
            </a:r>
          </a:p>
          <a:p>
            <a:r>
              <a:rPr lang="cs-CZ" dirty="0"/>
              <a:t>souběžně s variační sociolingvistikou</a:t>
            </a:r>
          </a:p>
          <a:p>
            <a:r>
              <a:rPr lang="cs-CZ" dirty="0"/>
              <a:t>× generativní lingvistika – důraz na </a:t>
            </a:r>
            <a:r>
              <a:rPr lang="cs-CZ" i="1" dirty="0" err="1"/>
              <a:t>competence</a:t>
            </a:r>
            <a:endParaRPr lang="cs-CZ" i="1" dirty="0"/>
          </a:p>
          <a:p>
            <a:r>
              <a:rPr lang="cs-CZ" dirty="0"/>
              <a:t>přesun pozornosti k </a:t>
            </a:r>
            <a:r>
              <a:rPr lang="cs-CZ" i="1" dirty="0"/>
              <a:t>performance</a:t>
            </a:r>
            <a:endParaRPr lang="cs-CZ" dirty="0"/>
          </a:p>
          <a:p>
            <a:r>
              <a:rPr lang="cs-CZ" dirty="0"/>
              <a:t>J. L. Austin, P. </a:t>
            </a:r>
            <a:r>
              <a:rPr lang="cs-CZ" dirty="0" err="1"/>
              <a:t>Grice</a:t>
            </a:r>
            <a:r>
              <a:rPr lang="cs-CZ" dirty="0"/>
              <a:t>, J. </a:t>
            </a:r>
            <a:r>
              <a:rPr lang="cs-CZ" dirty="0" err="1"/>
              <a:t>Searle</a:t>
            </a:r>
            <a:r>
              <a:rPr lang="cs-CZ" dirty="0"/>
              <a:t>, G. Leech,…</a:t>
            </a:r>
          </a:p>
          <a:p>
            <a:pPr lvl="1"/>
            <a:r>
              <a:rPr lang="cs-CZ" dirty="0"/>
              <a:t>teorie mluvních aktů</a:t>
            </a:r>
          </a:p>
          <a:p>
            <a:r>
              <a:rPr lang="cs-CZ" dirty="0"/>
              <a:t>souvisí s novým zájmem o jedince jako</a:t>
            </a:r>
            <a:br>
              <a:rPr lang="cs-CZ" dirty="0"/>
            </a:br>
            <a:r>
              <a:rPr lang="cs-CZ" dirty="0"/>
              <a:t>sociálního aktéra napříč vědami:</a:t>
            </a:r>
          </a:p>
          <a:p>
            <a:pPr lvl="1"/>
            <a:r>
              <a:rPr lang="cs-CZ" dirty="0"/>
              <a:t>antropologie, historie, literární věda, … </a:t>
            </a:r>
          </a:p>
          <a:p>
            <a:endParaRPr lang="cs-CZ" dirty="0"/>
          </a:p>
        </p:txBody>
      </p:sp>
      <p:pic>
        <p:nvPicPr>
          <p:cNvPr id="5" name="Obrázek 4">
            <a:extLst>
              <a:ext uri="{FF2B5EF4-FFF2-40B4-BE49-F238E27FC236}">
                <a16:creationId xmlns:a16="http://schemas.microsoft.com/office/drawing/2014/main" id="{7A712E39-C8AD-4D7A-B362-2BEBDA7B8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559" y="365125"/>
            <a:ext cx="2729205" cy="4049559"/>
          </a:xfrm>
          <a:prstGeom prst="rect">
            <a:avLst/>
          </a:prstGeom>
        </p:spPr>
      </p:pic>
    </p:spTree>
    <p:extLst>
      <p:ext uri="{BB962C8B-B14F-4D97-AF65-F5344CB8AC3E}">
        <p14:creationId xmlns:p14="http://schemas.microsoft.com/office/powerpoint/2010/main" val="356113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881CF0-D8D3-46D7-8296-216212D1411D}"/>
              </a:ext>
            </a:extLst>
          </p:cNvPr>
          <p:cNvSpPr>
            <a:spLocks noGrp="1"/>
          </p:cNvSpPr>
          <p:nvPr>
            <p:ph type="title"/>
          </p:nvPr>
        </p:nvSpPr>
        <p:spPr/>
        <p:txBody>
          <a:bodyPr/>
          <a:lstStyle/>
          <a:p>
            <a:r>
              <a:rPr lang="cs-CZ" dirty="0"/>
              <a:t>„</a:t>
            </a:r>
            <a:r>
              <a:rPr lang="cs-CZ" dirty="0" err="1"/>
              <a:t>thick</a:t>
            </a:r>
            <a:r>
              <a:rPr lang="cs-CZ" dirty="0"/>
              <a:t> </a:t>
            </a:r>
            <a:r>
              <a:rPr lang="cs-CZ" dirty="0" err="1"/>
              <a:t>description</a:t>
            </a:r>
            <a:r>
              <a:rPr lang="cs-CZ" dirty="0"/>
              <a:t>“</a:t>
            </a:r>
          </a:p>
        </p:txBody>
      </p:sp>
      <p:pic>
        <p:nvPicPr>
          <p:cNvPr id="5" name="Zástupný symbol pro obsah 4">
            <a:extLst>
              <a:ext uri="{FF2B5EF4-FFF2-40B4-BE49-F238E27FC236}">
                <a16:creationId xmlns:a16="http://schemas.microsoft.com/office/drawing/2014/main" id="{09B41433-BB96-487B-85D9-CE4D4E3984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3494" y="351913"/>
            <a:ext cx="4023260" cy="2677549"/>
          </a:xfrm>
        </p:spPr>
      </p:pic>
      <p:sp>
        <p:nvSpPr>
          <p:cNvPr id="6" name="Zástupný symbol pro obsah 2">
            <a:extLst>
              <a:ext uri="{FF2B5EF4-FFF2-40B4-BE49-F238E27FC236}">
                <a16:creationId xmlns:a16="http://schemas.microsoft.com/office/drawing/2014/main" id="{AE8DF138-7CF6-44D9-A91B-30A5A6CA59EA}"/>
              </a:ext>
            </a:extLst>
          </p:cNvPr>
          <p:cNvSpPr txBox="1">
            <a:spLocks/>
          </p:cNvSpPr>
          <p:nvPr/>
        </p:nvSpPr>
        <p:spPr>
          <a:xfrm>
            <a:off x="838200" y="1825625"/>
            <a:ext cx="10515600" cy="4526014"/>
          </a:xfrm>
          <a:prstGeom prst="rect">
            <a:avLst/>
          </a:prstGeom>
          <a:ln>
            <a:noFill/>
          </a:ln>
        </p:spPr>
        <p:txBody>
          <a:bodyPr/>
          <a:lstStyle>
            <a:lvl1pPr marL="228600" indent="-228600" algn="l" defTabSz="914400" rtl="0" eaLnBrk="1" latinLnBrk="0" hangingPunct="1">
              <a:lnSpc>
                <a:spcPct val="90000"/>
              </a:lnSpc>
              <a:spcBef>
                <a:spcPts val="1000"/>
              </a:spcBef>
              <a:buClr>
                <a:srgbClr val="D22D40"/>
              </a:buClr>
              <a:buFont typeface="Wingdings" panose="05000000000000000000" pitchFamily="2" charset="2"/>
              <a:buChar char="§"/>
              <a:defRPr sz="2800" kern="1200">
                <a:solidFill>
                  <a:schemeClr val="tx1"/>
                </a:solidFill>
                <a:latin typeface="Century Schoolbook" panose="02040604050505020304" pitchFamily="18"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Schoolbook" panose="02040604050505020304"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a:latin typeface="Fira Sans" panose="020B0503050000020004" pitchFamily="34" charset="0"/>
            </a:endParaRPr>
          </a:p>
          <a:p>
            <a:r>
              <a:rPr lang="cs-CZ" sz="2400" dirty="0" err="1">
                <a:latin typeface="Fira Sans" panose="020B0503050000020004" pitchFamily="34" charset="0"/>
              </a:rPr>
              <a:t>Clifford</a:t>
            </a:r>
            <a:r>
              <a:rPr lang="cs-CZ" sz="2400" dirty="0">
                <a:latin typeface="Fira Sans" panose="020B0503050000020004" pitchFamily="34" charset="0"/>
              </a:rPr>
              <a:t> </a:t>
            </a:r>
            <a:r>
              <a:rPr lang="cs-CZ" sz="2400" dirty="0" err="1">
                <a:latin typeface="Fira Sans" panose="020B0503050000020004" pitchFamily="34" charset="0"/>
              </a:rPr>
              <a:t>Geertz</a:t>
            </a:r>
            <a:r>
              <a:rPr lang="cs-CZ" sz="2400" dirty="0">
                <a:latin typeface="Fira Sans" panose="020B0503050000020004" pitchFamily="34" charset="0"/>
              </a:rPr>
              <a:t> (1926–2006)</a:t>
            </a:r>
          </a:p>
          <a:p>
            <a:pPr marL="800100" lvl="1" indent="-342900">
              <a:buFont typeface="Arial" panose="020B0604020202020204" pitchFamily="34" charset="0"/>
              <a:buChar char="•"/>
            </a:pPr>
            <a:r>
              <a:rPr lang="cs-CZ" sz="2000" i="1" dirty="0">
                <a:latin typeface="Fira Sans" panose="020B0503050000020004" pitchFamily="34" charset="0"/>
              </a:rPr>
              <a:t>Interpretace kultur </a:t>
            </a:r>
            <a:r>
              <a:rPr lang="cs-CZ" sz="2000" dirty="0">
                <a:latin typeface="Fira Sans" panose="020B0503050000020004" pitchFamily="34" charset="0"/>
              </a:rPr>
              <a:t>(1973)</a:t>
            </a:r>
            <a:endParaRPr lang="cs-CZ" sz="2000" i="1" dirty="0">
              <a:latin typeface="Fira Sans" panose="020B0503050000020004" pitchFamily="34" charset="0"/>
            </a:endParaRPr>
          </a:p>
          <a:p>
            <a:pPr marL="800100" lvl="1" indent="-342900">
              <a:buFont typeface="Arial" panose="020B0604020202020204" pitchFamily="34" charset="0"/>
              <a:buChar char="•"/>
            </a:pPr>
            <a:r>
              <a:rPr lang="cs-CZ" sz="2000" dirty="0">
                <a:latin typeface="Fira Sans" panose="020B0503050000020004" pitchFamily="34" charset="0"/>
              </a:rPr>
              <a:t>kultura jako soubor symbolických praktik</a:t>
            </a:r>
          </a:p>
          <a:p>
            <a:pPr marL="800100" lvl="1" indent="-342900">
              <a:buFont typeface="Arial" panose="020B0604020202020204" pitchFamily="34" charset="0"/>
              <a:buChar char="•"/>
            </a:pPr>
            <a:r>
              <a:rPr lang="cs-CZ" sz="2000" dirty="0">
                <a:latin typeface="Fira Sans" panose="020B0503050000020004" pitchFamily="34" charset="0"/>
              </a:rPr>
              <a:t>lidské jednání vždy závisí na husté kontextuální síti: „člověk je zvíře lapené do sítě významů, kterou si samo spřádá“</a:t>
            </a:r>
          </a:p>
          <a:p>
            <a:pPr marL="800100" lvl="1" indent="-342900">
              <a:buFont typeface="Arial" panose="020B0604020202020204" pitchFamily="34" charset="0"/>
              <a:buChar char="•"/>
            </a:pPr>
            <a:r>
              <a:rPr lang="cs-CZ" sz="2000" dirty="0">
                <a:latin typeface="Fira Sans" panose="020B0503050000020004" pitchFamily="34" charset="0"/>
              </a:rPr>
              <a:t>interpretace (tj. „rozpletení“ této sítě) jakéhokoli lidského jednání musí vycházet z co nejdetailnějšího popisu kontextu</a:t>
            </a:r>
          </a:p>
          <a:p>
            <a:pPr marL="800100" lvl="1" indent="-342900">
              <a:buFont typeface="Arial" panose="020B0604020202020204" pitchFamily="34" charset="0"/>
              <a:buChar char="•"/>
            </a:pPr>
            <a:r>
              <a:rPr lang="cs-CZ" sz="2000" dirty="0">
                <a:latin typeface="Fira Sans" panose="020B0503050000020004" pitchFamily="34" charset="0"/>
              </a:rPr>
              <a:t>souvisí se sémiotickým pohledem na kulturu z literární perspektivy (např. U. </a:t>
            </a:r>
            <a:r>
              <a:rPr lang="cs-CZ" sz="2000" dirty="0" err="1">
                <a:latin typeface="Fira Sans" panose="020B0503050000020004" pitchFamily="34" charset="0"/>
              </a:rPr>
              <a:t>Eco</a:t>
            </a:r>
            <a:r>
              <a:rPr lang="cs-CZ" sz="2000" dirty="0">
                <a:latin typeface="Fira Sans" panose="020B0503050000020004" pitchFamily="34" charset="0"/>
              </a:rPr>
              <a:t>)</a:t>
            </a:r>
          </a:p>
        </p:txBody>
      </p:sp>
    </p:spTree>
    <p:extLst>
      <p:ext uri="{BB962C8B-B14F-4D97-AF65-F5344CB8AC3E}">
        <p14:creationId xmlns:p14="http://schemas.microsoft.com/office/powerpoint/2010/main" val="238306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D3218C-1279-4CE1-914A-D8BB8C4DBCC6}"/>
              </a:ext>
            </a:extLst>
          </p:cNvPr>
          <p:cNvSpPr>
            <a:spLocks noGrp="1"/>
          </p:cNvSpPr>
          <p:nvPr>
            <p:ph type="title"/>
          </p:nvPr>
        </p:nvSpPr>
        <p:spPr/>
        <p:txBody>
          <a:bodyPr/>
          <a:lstStyle/>
          <a:p>
            <a:r>
              <a:rPr lang="cs-CZ" dirty="0"/>
              <a:t>antropologická lingvistika</a:t>
            </a:r>
          </a:p>
        </p:txBody>
      </p:sp>
      <p:sp>
        <p:nvSpPr>
          <p:cNvPr id="3" name="Zástupný symbol pro obsah 2">
            <a:extLst>
              <a:ext uri="{FF2B5EF4-FFF2-40B4-BE49-F238E27FC236}">
                <a16:creationId xmlns:a16="http://schemas.microsoft.com/office/drawing/2014/main" id="{6E755835-90DA-46E2-97DA-5FAD67B682AB}"/>
              </a:ext>
            </a:extLst>
          </p:cNvPr>
          <p:cNvSpPr>
            <a:spLocks noGrp="1"/>
          </p:cNvSpPr>
          <p:nvPr>
            <p:ph idx="1"/>
          </p:nvPr>
        </p:nvSpPr>
        <p:spPr>
          <a:xfrm>
            <a:off x="838200" y="1825625"/>
            <a:ext cx="10515600" cy="4526014"/>
          </a:xfrm>
        </p:spPr>
        <p:txBody>
          <a:bodyPr/>
          <a:lstStyle/>
          <a:p>
            <a:r>
              <a:rPr lang="cs-CZ" sz="2400" dirty="0"/>
              <a:t>Dell </a:t>
            </a:r>
            <a:r>
              <a:rPr lang="cs-CZ" sz="2400" dirty="0" err="1"/>
              <a:t>Hymes</a:t>
            </a:r>
            <a:r>
              <a:rPr lang="cs-CZ" sz="2400" dirty="0"/>
              <a:t> (1927–2009)</a:t>
            </a:r>
          </a:p>
          <a:p>
            <a:pPr marL="800100" lvl="1" indent="-342900">
              <a:buFont typeface="Arial" panose="020B0604020202020204" pitchFamily="34" charset="0"/>
              <a:buChar char="•"/>
            </a:pPr>
            <a:r>
              <a:rPr lang="cs-CZ" sz="2000" dirty="0"/>
              <a:t>metoda: observace jazykového chování v bohatém kontextu (proto „etnografický“ přístup)</a:t>
            </a:r>
          </a:p>
          <a:p>
            <a:pPr marL="800100" lvl="1" indent="-342900">
              <a:buFont typeface="Arial" panose="020B0604020202020204" pitchFamily="34" charset="0"/>
              <a:buChar char="•"/>
            </a:pPr>
            <a:r>
              <a:rPr lang="cs-CZ" sz="2000" dirty="0"/>
              <a:t>model SPEAKING:</a:t>
            </a:r>
          </a:p>
          <a:p>
            <a:pPr marL="1485900" lvl="2" indent="-342900"/>
            <a:r>
              <a:rPr lang="cs-CZ" sz="1600" b="1" dirty="0" err="1">
                <a:latin typeface="Fira Sans" panose="020B0503050000020004" pitchFamily="34" charset="0"/>
              </a:rPr>
              <a:t>S</a:t>
            </a:r>
            <a:r>
              <a:rPr lang="cs-CZ" sz="1600" dirty="0" err="1">
                <a:latin typeface="Fira Sans" panose="020B0503050000020004" pitchFamily="34" charset="0"/>
              </a:rPr>
              <a:t>etting</a:t>
            </a:r>
            <a:r>
              <a:rPr lang="cs-CZ" sz="1600" dirty="0">
                <a:latin typeface="Fira Sans" panose="020B0503050000020004" pitchFamily="34" charset="0"/>
              </a:rPr>
              <a:t> + </a:t>
            </a:r>
            <a:r>
              <a:rPr lang="cs-CZ" sz="1600" dirty="0" err="1">
                <a:latin typeface="Fira Sans" panose="020B0503050000020004" pitchFamily="34" charset="0"/>
              </a:rPr>
              <a:t>scene</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(místo, čas, kontext)</a:t>
            </a:r>
          </a:p>
          <a:p>
            <a:pPr marL="1485900" lvl="2" indent="-342900"/>
            <a:r>
              <a:rPr lang="cs-CZ" sz="1600" b="1" dirty="0" err="1">
                <a:latin typeface="Fira Sans" panose="020B0503050000020004" pitchFamily="34" charset="0"/>
              </a:rPr>
              <a:t>P</a:t>
            </a:r>
            <a:r>
              <a:rPr lang="cs-CZ" sz="1600" dirty="0" err="1">
                <a:latin typeface="Fira Sans" panose="020B0503050000020004" pitchFamily="34" charset="0"/>
              </a:rPr>
              <a:t>articipants</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(účastníci komunikace)</a:t>
            </a:r>
          </a:p>
          <a:p>
            <a:pPr marL="1485900" lvl="2" indent="-342900"/>
            <a:r>
              <a:rPr lang="cs-CZ" sz="1600" b="1" dirty="0" err="1">
                <a:latin typeface="Fira Sans" panose="020B0503050000020004" pitchFamily="34" charset="0"/>
              </a:rPr>
              <a:t>E</a:t>
            </a:r>
            <a:r>
              <a:rPr lang="cs-CZ" sz="1600" dirty="0" err="1">
                <a:latin typeface="Fira Sans" panose="020B0503050000020004" pitchFamily="34" charset="0"/>
              </a:rPr>
              <a:t>nds</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(účel, cíl komunikace)</a:t>
            </a:r>
          </a:p>
          <a:p>
            <a:pPr marL="1485900" lvl="2" indent="-342900"/>
            <a:r>
              <a:rPr lang="cs-CZ" sz="1600" b="1" dirty="0" err="1">
                <a:latin typeface="Fira Sans" panose="020B0503050000020004" pitchFamily="34" charset="0"/>
              </a:rPr>
              <a:t>A</a:t>
            </a:r>
            <a:r>
              <a:rPr lang="cs-CZ" sz="1600" dirty="0" err="1">
                <a:latin typeface="Fira Sans" panose="020B0503050000020004" pitchFamily="34" charset="0"/>
              </a:rPr>
              <a:t>cts</a:t>
            </a:r>
            <a:r>
              <a:rPr lang="cs-CZ" sz="1600" dirty="0">
                <a:latin typeface="Fira Sans" panose="020B0503050000020004" pitchFamily="34" charset="0"/>
              </a:rPr>
              <a:t> </a:t>
            </a:r>
            <a:r>
              <a:rPr lang="cs-CZ" sz="1600" dirty="0" err="1">
                <a:latin typeface="Fira Sans" panose="020B0503050000020004" pitchFamily="34" charset="0"/>
              </a:rPr>
              <a:t>sequence</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(pořádek sekvencí → zásadní pro CA, viz dále)</a:t>
            </a:r>
          </a:p>
          <a:p>
            <a:pPr marL="1485900" lvl="2" indent="-342900"/>
            <a:r>
              <a:rPr lang="cs-CZ" sz="1600" b="1" dirty="0" err="1">
                <a:latin typeface="Fira Sans" panose="020B0503050000020004" pitchFamily="34" charset="0"/>
              </a:rPr>
              <a:t>K</a:t>
            </a:r>
            <a:r>
              <a:rPr lang="cs-CZ" sz="1600" dirty="0" err="1">
                <a:latin typeface="Fira Sans" panose="020B0503050000020004" pitchFamily="34" charset="0"/>
              </a:rPr>
              <a:t>ey</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(„tónina“, tj. styl komunikace)</a:t>
            </a:r>
          </a:p>
          <a:p>
            <a:pPr marL="1485900" lvl="2" indent="-342900"/>
            <a:r>
              <a:rPr lang="cs-CZ" sz="1600" b="1" dirty="0" err="1">
                <a:latin typeface="Fira Sans" panose="020B0503050000020004" pitchFamily="34" charset="0"/>
              </a:rPr>
              <a:t>I</a:t>
            </a:r>
            <a:r>
              <a:rPr lang="cs-CZ" sz="1600" dirty="0" err="1">
                <a:latin typeface="Fira Sans" panose="020B0503050000020004" pitchFamily="34" charset="0"/>
              </a:rPr>
              <a:t>nstrumentalities</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(„nástroje“, stylové prostředky) </a:t>
            </a:r>
          </a:p>
          <a:p>
            <a:pPr marL="1485900" lvl="2" indent="-342900"/>
            <a:r>
              <a:rPr lang="cs-CZ" sz="1600" b="1" dirty="0" err="1">
                <a:latin typeface="Fira Sans" panose="020B0503050000020004" pitchFamily="34" charset="0"/>
              </a:rPr>
              <a:t>N</a:t>
            </a:r>
            <a:r>
              <a:rPr lang="cs-CZ" sz="1600" dirty="0" err="1">
                <a:latin typeface="Fira Sans" panose="020B0503050000020004" pitchFamily="34" charset="0"/>
              </a:rPr>
              <a:t>orms</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(sociální normy určující průběh a pravidla dané komunikace)</a:t>
            </a:r>
          </a:p>
          <a:p>
            <a:pPr marL="1485900" lvl="2" indent="-342900"/>
            <a:r>
              <a:rPr lang="cs-CZ" sz="1600" b="1" dirty="0" err="1">
                <a:latin typeface="Fira Sans" panose="020B0503050000020004" pitchFamily="34" charset="0"/>
              </a:rPr>
              <a:t>G</a:t>
            </a:r>
            <a:r>
              <a:rPr lang="cs-CZ" sz="1600" dirty="0" err="1">
                <a:latin typeface="Fira Sans" panose="020B0503050000020004" pitchFamily="34" charset="0"/>
              </a:rPr>
              <a:t>enre</a:t>
            </a:r>
            <a:r>
              <a:rPr lang="cs-CZ" sz="1600" dirty="0">
                <a:latin typeface="Fira Sans" panose="020B0503050000020004" pitchFamily="34" charset="0"/>
              </a:rPr>
              <a:t> </a:t>
            </a:r>
            <a:r>
              <a:rPr lang="cs-CZ" sz="1600" dirty="0">
                <a:solidFill>
                  <a:schemeClr val="bg2">
                    <a:lumMod val="75000"/>
                  </a:schemeClr>
                </a:solidFill>
                <a:latin typeface="Fira Sans" panose="020B0503050000020004" pitchFamily="34" charset="0"/>
              </a:rPr>
              <a:t>(tj. typ řečové události)</a:t>
            </a:r>
          </a:p>
          <a:p>
            <a:pPr marL="800100" lvl="1" indent="-342900">
              <a:buFont typeface="Arial" panose="020B0604020202020204" pitchFamily="34" charset="0"/>
              <a:buChar char="•"/>
            </a:pPr>
            <a:r>
              <a:rPr lang="cs-CZ" sz="2000" dirty="0"/>
              <a:t>příklad: zkoumání role mlčení v interkulturní komunikaci</a:t>
            </a:r>
          </a:p>
          <a:p>
            <a:pPr marL="800100" lvl="1" indent="-342900"/>
            <a:endParaRPr lang="cs-CZ" sz="2000" dirty="0">
              <a:solidFill>
                <a:schemeClr val="bg2">
                  <a:lumMod val="75000"/>
                </a:schemeClr>
              </a:solidFill>
              <a:latin typeface="Fira Sans" panose="020B0503050000020004" pitchFamily="34" charset="0"/>
            </a:endParaRPr>
          </a:p>
        </p:txBody>
      </p:sp>
    </p:spTree>
    <p:extLst>
      <p:ext uri="{BB962C8B-B14F-4D97-AF65-F5344CB8AC3E}">
        <p14:creationId xmlns:p14="http://schemas.microsoft.com/office/powerpoint/2010/main" val="250931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9DA3C9-2C99-402D-80CA-EA9860C8D2E8}"/>
              </a:ext>
            </a:extLst>
          </p:cNvPr>
          <p:cNvSpPr>
            <a:spLocks noGrp="1"/>
          </p:cNvSpPr>
          <p:nvPr>
            <p:ph type="title"/>
          </p:nvPr>
        </p:nvSpPr>
        <p:spPr/>
        <p:txBody>
          <a:bodyPr/>
          <a:lstStyle/>
          <a:p>
            <a:r>
              <a:rPr lang="cs-CZ" dirty="0" err="1"/>
              <a:t>etnometodologie</a:t>
            </a:r>
            <a:endParaRPr lang="cs-CZ" dirty="0"/>
          </a:p>
        </p:txBody>
      </p:sp>
      <p:pic>
        <p:nvPicPr>
          <p:cNvPr id="5" name="Zástupný symbol pro obsah 4">
            <a:extLst>
              <a:ext uri="{FF2B5EF4-FFF2-40B4-BE49-F238E27FC236}">
                <a16:creationId xmlns:a16="http://schemas.microsoft.com/office/drawing/2014/main" id="{191326C9-1ECF-424D-9FDD-FF06EEB0D372}"/>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732042" y="2975993"/>
            <a:ext cx="2918397" cy="2225278"/>
          </a:xfrm>
        </p:spPr>
      </p:pic>
      <p:sp>
        <p:nvSpPr>
          <p:cNvPr id="6" name="Zástupný symbol pro obsah 2">
            <a:extLst>
              <a:ext uri="{FF2B5EF4-FFF2-40B4-BE49-F238E27FC236}">
                <a16:creationId xmlns:a16="http://schemas.microsoft.com/office/drawing/2014/main" id="{E9825F77-130C-49FA-8A47-64BAC84FFB22}"/>
              </a:ext>
            </a:extLst>
          </p:cNvPr>
          <p:cNvSpPr txBox="1">
            <a:spLocks/>
          </p:cNvSpPr>
          <p:nvPr/>
        </p:nvSpPr>
        <p:spPr>
          <a:xfrm>
            <a:off x="838200" y="1825625"/>
            <a:ext cx="10515600" cy="4526014"/>
          </a:xfrm>
          <a:prstGeom prst="rect">
            <a:avLst/>
          </a:prstGeom>
          <a:ln>
            <a:noFill/>
          </a:ln>
        </p:spPr>
        <p:txBody>
          <a:bodyPr/>
          <a:lstStyle>
            <a:lvl1pPr marL="228600" indent="-228600" algn="l" defTabSz="914400" rtl="0" eaLnBrk="1" latinLnBrk="0" hangingPunct="1">
              <a:lnSpc>
                <a:spcPct val="90000"/>
              </a:lnSpc>
              <a:spcBef>
                <a:spcPts val="1000"/>
              </a:spcBef>
              <a:buClr>
                <a:srgbClr val="D22D40"/>
              </a:buClr>
              <a:buFont typeface="Wingdings" panose="05000000000000000000" pitchFamily="2" charset="2"/>
              <a:buChar char="§"/>
              <a:defRPr sz="2800" kern="1200">
                <a:solidFill>
                  <a:schemeClr val="tx1"/>
                </a:solidFill>
                <a:latin typeface="Century Schoolbook" panose="02040604050505020304" pitchFamily="18"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Schoolbook" panose="02040604050505020304"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err="1">
                <a:latin typeface="Fira Sans" panose="020B0503050000020004" pitchFamily="34" charset="0"/>
              </a:rPr>
              <a:t>Erving</a:t>
            </a:r>
            <a:r>
              <a:rPr lang="cs-CZ" sz="2400" dirty="0">
                <a:latin typeface="Fira Sans" panose="020B0503050000020004" pitchFamily="34" charset="0"/>
              </a:rPr>
              <a:t> </a:t>
            </a:r>
            <a:r>
              <a:rPr lang="cs-CZ" sz="2400" dirty="0" err="1">
                <a:latin typeface="Fira Sans" panose="020B0503050000020004" pitchFamily="34" charset="0"/>
              </a:rPr>
              <a:t>Goffmann</a:t>
            </a:r>
            <a:r>
              <a:rPr lang="cs-CZ" sz="2400" dirty="0">
                <a:latin typeface="Fira Sans" panose="020B0503050000020004" pitchFamily="34" charset="0"/>
              </a:rPr>
              <a:t>  (1922—1982)</a:t>
            </a:r>
          </a:p>
          <a:p>
            <a:r>
              <a:rPr lang="cs-CZ" sz="2400" dirty="0">
                <a:latin typeface="Fira Sans" panose="020B0503050000020004" pitchFamily="34" charset="0"/>
              </a:rPr>
              <a:t>Harold </a:t>
            </a:r>
            <a:r>
              <a:rPr lang="cs-CZ" sz="2400" dirty="0" err="1">
                <a:latin typeface="Fira Sans" panose="020B0503050000020004" pitchFamily="34" charset="0"/>
              </a:rPr>
              <a:t>Garfinkel</a:t>
            </a:r>
            <a:r>
              <a:rPr lang="cs-CZ" sz="2400" dirty="0">
                <a:latin typeface="Fira Sans" panose="020B0503050000020004" pitchFamily="34" charset="0"/>
              </a:rPr>
              <a:t> (1917—2002)</a:t>
            </a:r>
          </a:p>
          <a:p>
            <a:endParaRPr lang="cs-CZ" sz="2400" dirty="0">
              <a:latin typeface="Fira Sans" panose="020B0503050000020004" pitchFamily="34" charset="0"/>
            </a:endParaRPr>
          </a:p>
          <a:p>
            <a:pPr marL="800100" lvl="1" indent="-342900">
              <a:buFont typeface="Arial" panose="020B0604020202020204" pitchFamily="34" charset="0"/>
              <a:buChar char="•"/>
            </a:pPr>
            <a:r>
              <a:rPr lang="cs-CZ" sz="2000" dirty="0">
                <a:latin typeface="Fira Sans" panose="020B0503050000020004" pitchFamily="34" charset="0"/>
              </a:rPr>
              <a:t>sociologie každodennosti</a:t>
            </a:r>
          </a:p>
          <a:p>
            <a:pPr marL="800100" lvl="1" indent="-342900">
              <a:buFont typeface="Arial" panose="020B0604020202020204" pitchFamily="34" charset="0"/>
              <a:buChar char="•"/>
            </a:pPr>
            <a:r>
              <a:rPr lang="cs-CZ" sz="2000" dirty="0">
                <a:latin typeface="Fira Sans" panose="020B0503050000020004" pitchFamily="34" charset="0"/>
              </a:rPr>
              <a:t>na základě čeho lidé jednají v běžných situacích?</a:t>
            </a:r>
            <a:br>
              <a:rPr lang="cs-CZ" sz="2000" dirty="0">
                <a:latin typeface="Fira Sans" panose="020B0503050000020004" pitchFamily="34" charset="0"/>
              </a:rPr>
            </a:br>
            <a:r>
              <a:rPr lang="cs-CZ" sz="2000" dirty="0">
                <a:latin typeface="Fira Sans" panose="020B0503050000020004" pitchFamily="34" charset="0"/>
              </a:rPr>
              <a:t>čím se řídí lidské jednání a chování, na jakých pravidlech</a:t>
            </a:r>
            <a:br>
              <a:rPr lang="cs-CZ" sz="2000" dirty="0">
                <a:latin typeface="Fira Sans" panose="020B0503050000020004" pitchFamily="34" charset="0"/>
              </a:rPr>
            </a:br>
            <a:r>
              <a:rPr lang="cs-CZ" sz="2000" dirty="0">
                <a:latin typeface="Fira Sans" panose="020B0503050000020004" pitchFamily="34" charset="0"/>
              </a:rPr>
              <a:t>závisí? </a:t>
            </a:r>
          </a:p>
          <a:p>
            <a:pPr marL="800100" lvl="1" indent="-342900">
              <a:buFont typeface="Arial" panose="020B0604020202020204" pitchFamily="34" charset="0"/>
              <a:buChar char="•"/>
            </a:pPr>
            <a:r>
              <a:rPr lang="cs-CZ" sz="2000" dirty="0">
                <a:latin typeface="Fira Sans" panose="020B0503050000020004" pitchFamily="34" charset="0"/>
              </a:rPr>
              <a:t>jazyková interakce jedním z typů sociálního jednání</a:t>
            </a:r>
          </a:p>
          <a:p>
            <a:pPr lvl="1"/>
            <a:endParaRPr lang="cs-CZ" sz="2000" dirty="0">
              <a:latin typeface="Fira Sans" panose="020B0503050000020004" pitchFamily="34" charset="0"/>
            </a:endParaRPr>
          </a:p>
          <a:p>
            <a:pPr lvl="1"/>
            <a:r>
              <a:rPr lang="cs-CZ" sz="2000" dirty="0" err="1">
                <a:latin typeface="Fira Sans" panose="020B0503050000020004" pitchFamily="34" charset="0"/>
              </a:rPr>
              <a:t>Goffmann</a:t>
            </a:r>
            <a:r>
              <a:rPr lang="cs-CZ" sz="2000" dirty="0">
                <a:latin typeface="Fira Sans" panose="020B0503050000020004" pitchFamily="34" charset="0"/>
              </a:rPr>
              <a:t> (1959): </a:t>
            </a:r>
            <a:r>
              <a:rPr lang="en-US" sz="2000" i="1" dirty="0">
                <a:latin typeface="Fira Sans" panose="020B0503050000020004" pitchFamily="34" charset="0"/>
              </a:rPr>
              <a:t>The Presentation of Self in Everyday Life</a:t>
            </a:r>
            <a:endParaRPr lang="cs-CZ" sz="2000" i="1" dirty="0">
              <a:latin typeface="Fira Sans" panose="020B0503050000020004" pitchFamily="34" charset="0"/>
            </a:endParaRPr>
          </a:p>
          <a:p>
            <a:pPr lvl="1"/>
            <a:r>
              <a:rPr lang="cs-CZ" sz="2000" dirty="0">
                <a:latin typeface="Fira Sans" panose="020B0503050000020004" pitchFamily="34" charset="0"/>
              </a:rPr>
              <a:t>metafora divadla: lidé se v interakci chovají jako „herci“, pohybují se na „scéně“ a v různých situacích si utvářejí různé „masky“</a:t>
            </a:r>
          </a:p>
        </p:txBody>
      </p:sp>
      <p:pic>
        <p:nvPicPr>
          <p:cNvPr id="8" name="Obrázek 7">
            <a:extLst>
              <a:ext uri="{FF2B5EF4-FFF2-40B4-BE49-F238E27FC236}">
                <a16:creationId xmlns:a16="http://schemas.microsoft.com/office/drawing/2014/main" id="{3B1C9130-6F8C-4737-9F4A-C74D1B1BB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042" y="239072"/>
            <a:ext cx="2923114" cy="2462571"/>
          </a:xfrm>
          <a:prstGeom prst="rect">
            <a:avLst/>
          </a:prstGeom>
        </p:spPr>
      </p:pic>
    </p:spTree>
    <p:extLst>
      <p:ext uri="{BB962C8B-B14F-4D97-AF65-F5344CB8AC3E}">
        <p14:creationId xmlns:p14="http://schemas.microsoft.com/office/powerpoint/2010/main" val="11421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A00C8-4514-4C35-A6F0-F0E623688E58}"/>
              </a:ext>
            </a:extLst>
          </p:cNvPr>
          <p:cNvSpPr>
            <a:spLocks noGrp="1"/>
          </p:cNvSpPr>
          <p:nvPr>
            <p:ph type="title"/>
          </p:nvPr>
        </p:nvSpPr>
        <p:spPr/>
        <p:txBody>
          <a:bodyPr/>
          <a:lstStyle/>
          <a:p>
            <a:r>
              <a:rPr lang="cs-CZ" dirty="0"/>
              <a:t>konverzační analýza</a:t>
            </a:r>
          </a:p>
        </p:txBody>
      </p:sp>
      <p:sp>
        <p:nvSpPr>
          <p:cNvPr id="3" name="Zástupný symbol pro obsah 2">
            <a:extLst>
              <a:ext uri="{FF2B5EF4-FFF2-40B4-BE49-F238E27FC236}">
                <a16:creationId xmlns:a16="http://schemas.microsoft.com/office/drawing/2014/main" id="{8E6BABA0-4288-4BB6-91C9-E7A22A8B531A}"/>
              </a:ext>
            </a:extLst>
          </p:cNvPr>
          <p:cNvSpPr>
            <a:spLocks noGrp="1"/>
          </p:cNvSpPr>
          <p:nvPr>
            <p:ph idx="1"/>
          </p:nvPr>
        </p:nvSpPr>
        <p:spPr/>
        <p:txBody>
          <a:bodyPr/>
          <a:lstStyle/>
          <a:p>
            <a:pPr marL="0" indent="0">
              <a:buNone/>
            </a:pPr>
            <a:r>
              <a:rPr lang="cs-CZ" dirty="0"/>
              <a:t>Emanuel </a:t>
            </a:r>
            <a:r>
              <a:rPr lang="cs-CZ" dirty="0" err="1"/>
              <a:t>Schegloff</a:t>
            </a:r>
            <a:r>
              <a:rPr lang="cs-CZ" dirty="0"/>
              <a:t> (*1937)</a:t>
            </a:r>
          </a:p>
          <a:p>
            <a:pPr marL="0" indent="0">
              <a:buNone/>
            </a:pPr>
            <a:r>
              <a:rPr lang="cs-CZ" dirty="0"/>
              <a:t>Harvey </a:t>
            </a:r>
            <a:r>
              <a:rPr lang="cs-CZ" dirty="0" err="1"/>
              <a:t>Sacks</a:t>
            </a:r>
            <a:r>
              <a:rPr lang="cs-CZ" dirty="0"/>
              <a:t> (1935—1975)</a:t>
            </a:r>
          </a:p>
          <a:p>
            <a:pPr marL="0" indent="0">
              <a:buNone/>
            </a:pPr>
            <a:r>
              <a:rPr lang="cs-CZ" dirty="0" err="1"/>
              <a:t>Gail</a:t>
            </a:r>
            <a:r>
              <a:rPr lang="cs-CZ" dirty="0"/>
              <a:t> </a:t>
            </a:r>
            <a:r>
              <a:rPr lang="cs-CZ" dirty="0" err="1"/>
              <a:t>Jefferson</a:t>
            </a:r>
            <a:r>
              <a:rPr lang="cs-CZ" dirty="0"/>
              <a:t> (1938—2008)</a:t>
            </a:r>
          </a:p>
        </p:txBody>
      </p:sp>
      <p:pic>
        <p:nvPicPr>
          <p:cNvPr id="5" name="Obrázek 4">
            <a:extLst>
              <a:ext uri="{FF2B5EF4-FFF2-40B4-BE49-F238E27FC236}">
                <a16:creationId xmlns:a16="http://schemas.microsoft.com/office/drawing/2014/main" id="{E7BF4B56-6215-4A14-A14D-AD486FC4D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445" y="3683990"/>
            <a:ext cx="2420031" cy="2748763"/>
          </a:xfrm>
          <a:prstGeom prst="rect">
            <a:avLst/>
          </a:prstGeom>
        </p:spPr>
      </p:pic>
      <p:pic>
        <p:nvPicPr>
          <p:cNvPr id="7" name="Obrázek 6">
            <a:extLst>
              <a:ext uri="{FF2B5EF4-FFF2-40B4-BE49-F238E27FC236}">
                <a16:creationId xmlns:a16="http://schemas.microsoft.com/office/drawing/2014/main" id="{876D1C46-DCAA-44C7-BABE-D0095D395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977" y="2129939"/>
            <a:ext cx="4082956" cy="3742710"/>
          </a:xfrm>
          <a:prstGeom prst="rect">
            <a:avLst/>
          </a:prstGeom>
        </p:spPr>
      </p:pic>
    </p:spTree>
    <p:extLst>
      <p:ext uri="{BB962C8B-B14F-4D97-AF65-F5344CB8AC3E}">
        <p14:creationId xmlns:p14="http://schemas.microsoft.com/office/powerpoint/2010/main" val="169669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A00C8-4514-4C35-A6F0-F0E623688E58}"/>
              </a:ext>
            </a:extLst>
          </p:cNvPr>
          <p:cNvSpPr>
            <a:spLocks noGrp="1"/>
          </p:cNvSpPr>
          <p:nvPr>
            <p:ph type="title"/>
          </p:nvPr>
        </p:nvSpPr>
        <p:spPr/>
        <p:txBody>
          <a:bodyPr/>
          <a:lstStyle/>
          <a:p>
            <a:r>
              <a:rPr lang="cs-CZ" dirty="0"/>
              <a:t>konverzační analýza</a:t>
            </a:r>
          </a:p>
        </p:txBody>
      </p:sp>
      <p:sp>
        <p:nvSpPr>
          <p:cNvPr id="3" name="Zástupný symbol pro obsah 2">
            <a:extLst>
              <a:ext uri="{FF2B5EF4-FFF2-40B4-BE49-F238E27FC236}">
                <a16:creationId xmlns:a16="http://schemas.microsoft.com/office/drawing/2014/main" id="{8E6BABA0-4288-4BB6-91C9-E7A22A8B531A}"/>
              </a:ext>
            </a:extLst>
          </p:cNvPr>
          <p:cNvSpPr>
            <a:spLocks noGrp="1"/>
          </p:cNvSpPr>
          <p:nvPr>
            <p:ph idx="1"/>
          </p:nvPr>
        </p:nvSpPr>
        <p:spPr/>
        <p:txBody>
          <a:bodyPr/>
          <a:lstStyle/>
          <a:p>
            <a:r>
              <a:rPr lang="cs-CZ"/>
              <a:t>soubor </a:t>
            </a:r>
            <a:r>
              <a:rPr lang="cs-CZ" dirty="0"/>
              <a:t>metod pro etnografii řeči</a:t>
            </a:r>
          </a:p>
          <a:p>
            <a:r>
              <a:rPr lang="cs-CZ"/>
              <a:t>základní </a:t>
            </a:r>
            <a:r>
              <a:rPr lang="cs-CZ" dirty="0"/>
              <a:t>rámec: interakce (tj. konverzace)</a:t>
            </a:r>
          </a:p>
          <a:p>
            <a:r>
              <a:rPr lang="cs-CZ" dirty="0"/>
              <a:t>popis sekvenčního charakteru jazykové interakce</a:t>
            </a:r>
          </a:p>
          <a:p>
            <a:r>
              <a:rPr lang="cs-CZ" dirty="0"/>
              <a:t>popis interakčních fenoménů:</a:t>
            </a:r>
          </a:p>
          <a:p>
            <a:pPr marL="800100" lvl="1" indent="-342900">
              <a:buFont typeface="Arial" panose="020B0604020202020204" pitchFamily="34" charset="0"/>
              <a:buChar char="•"/>
            </a:pPr>
            <a:r>
              <a:rPr lang="cs-CZ" dirty="0"/>
              <a:t>střídání replik, struktura otázek a odpovědí, analýza chyb a oprav,…</a:t>
            </a:r>
          </a:p>
          <a:p>
            <a:pPr marL="571500" indent="-342900">
              <a:buFont typeface="Arial" panose="020B0604020202020204" pitchFamily="34" charset="0"/>
              <a:buChar char="•"/>
              <a:tabLst>
                <a:tab pos="712788" algn="l"/>
              </a:tabLst>
            </a:pPr>
            <a:endParaRPr lang="cs-CZ"/>
          </a:p>
          <a:p>
            <a:r>
              <a:rPr lang="cs-CZ"/>
              <a:t>kvalitativní metoda</a:t>
            </a:r>
          </a:p>
          <a:p>
            <a:r>
              <a:rPr lang="cs-CZ"/>
              <a:t>odklon od lingvistické terminologie:</a:t>
            </a:r>
          </a:p>
          <a:p>
            <a:pPr lvl="1"/>
            <a:r>
              <a:rPr lang="cs-CZ" i="1"/>
              <a:t>talk </a:t>
            </a:r>
            <a:r>
              <a:rPr lang="cs-CZ"/>
              <a:t>×</a:t>
            </a:r>
            <a:r>
              <a:rPr lang="cs-CZ" i="1"/>
              <a:t> language</a:t>
            </a:r>
            <a:endParaRPr lang="cs-CZ"/>
          </a:p>
          <a:p>
            <a:pPr lvl="1"/>
            <a:endParaRPr lang="cs-CZ" i="1"/>
          </a:p>
          <a:p>
            <a:pPr lvl="1"/>
            <a:endParaRPr lang="cs-CZ" i="1"/>
          </a:p>
          <a:p>
            <a:pPr lvl="1"/>
            <a:endParaRPr lang="cs-CZ" i="1" dirty="0"/>
          </a:p>
        </p:txBody>
      </p:sp>
    </p:spTree>
    <p:extLst>
      <p:ext uri="{BB962C8B-B14F-4D97-AF65-F5344CB8AC3E}">
        <p14:creationId xmlns:p14="http://schemas.microsoft.com/office/powerpoint/2010/main" val="299638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4AB130-A126-4291-901B-5CAB36EA4BEF}"/>
              </a:ext>
            </a:extLst>
          </p:cNvPr>
          <p:cNvSpPr>
            <a:spLocks noGrp="1"/>
          </p:cNvSpPr>
          <p:nvPr>
            <p:ph type="title"/>
          </p:nvPr>
        </p:nvSpPr>
        <p:spPr/>
        <p:txBody>
          <a:bodyPr/>
          <a:lstStyle/>
          <a:p>
            <a:r>
              <a:rPr lang="cs-CZ" dirty="0"/>
              <a:t>transkripce</a:t>
            </a:r>
          </a:p>
        </p:txBody>
      </p:sp>
      <p:graphicFrame>
        <p:nvGraphicFramePr>
          <p:cNvPr id="4" name="Zástupný symbol pro obsah 3">
            <a:extLst>
              <a:ext uri="{FF2B5EF4-FFF2-40B4-BE49-F238E27FC236}">
                <a16:creationId xmlns:a16="http://schemas.microsoft.com/office/drawing/2014/main" id="{14F9099D-8785-4E1F-BD85-380722114DD8}"/>
              </a:ext>
            </a:extLst>
          </p:cNvPr>
          <p:cNvGraphicFramePr>
            <a:graphicFrameLocks noGrp="1"/>
          </p:cNvGraphicFramePr>
          <p:nvPr>
            <p:ph idx="1"/>
            <p:extLst>
              <p:ext uri="{D42A27DB-BD31-4B8C-83A1-F6EECF244321}">
                <p14:modId xmlns:p14="http://schemas.microsoft.com/office/powerpoint/2010/main" val="1177670017"/>
              </p:ext>
            </p:extLst>
          </p:nvPr>
        </p:nvGraphicFramePr>
        <p:xfrm>
          <a:off x="838200" y="1897626"/>
          <a:ext cx="10350910" cy="3721194"/>
        </p:xfrm>
        <a:graphic>
          <a:graphicData uri="http://schemas.openxmlformats.org/drawingml/2006/table">
            <a:tbl>
              <a:tblPr>
                <a:tableStyleId>{5940675A-B579-460E-94D1-54222C63F5DA}</a:tableStyleId>
              </a:tblPr>
              <a:tblGrid>
                <a:gridCol w="4821936">
                  <a:extLst>
                    <a:ext uri="{9D8B030D-6E8A-4147-A177-3AD203B41FA5}">
                      <a16:colId xmlns:a16="http://schemas.microsoft.com/office/drawing/2014/main" val="1655315135"/>
                    </a:ext>
                  </a:extLst>
                </a:gridCol>
                <a:gridCol w="5528974">
                  <a:extLst>
                    <a:ext uri="{9D8B030D-6E8A-4147-A177-3AD203B41FA5}">
                      <a16:colId xmlns:a16="http://schemas.microsoft.com/office/drawing/2014/main" val="2754575233"/>
                    </a:ext>
                  </a:extLst>
                </a:gridCol>
              </a:tblGrid>
              <a:tr h="617162">
                <a:tc>
                  <a:txBody>
                    <a:bodyPr/>
                    <a:lstStyle/>
                    <a:p>
                      <a:pPr algn="l"/>
                      <a:r>
                        <a:rPr lang="cs-CZ" sz="1800" dirty="0">
                          <a:effectLst/>
                          <a:latin typeface="Consolas" panose="020B0609020204030204" pitchFamily="49" charset="0"/>
                          <a:cs typeface="Courier New" panose="02070309020205020404" pitchFamily="49" charset="0"/>
                        </a:rPr>
                        <a:t>          [nevím]</a:t>
                      </a:r>
                      <a:br>
                        <a:rPr lang="cs-CZ" sz="3200" dirty="0">
                          <a:effectLst/>
                          <a:latin typeface="Consolas" panose="020B0609020204030204" pitchFamily="49" charset="0"/>
                          <a:cs typeface="Courier New" panose="02070309020205020404" pitchFamily="49" charset="0"/>
                        </a:rPr>
                      </a:br>
                      <a:r>
                        <a:rPr lang="cs-CZ" sz="1800" dirty="0">
                          <a:effectLst/>
                          <a:latin typeface="Consolas" panose="020B0609020204030204" pitchFamily="49" charset="0"/>
                          <a:cs typeface="Courier New" panose="02070309020205020404" pitchFamily="49" charset="0"/>
                        </a:rPr>
                        <a:t>          [v té ]</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simultánně pronesené pasáže</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1571420730"/>
                  </a:ext>
                </a:extLst>
              </a:tr>
              <a:tr h="308582">
                <a:tc>
                  <a:txBody>
                    <a:bodyPr/>
                    <a:lstStyle/>
                    <a:p>
                      <a:pPr algn="ctr"/>
                      <a:r>
                        <a:rPr lang="cs-CZ" sz="1800" dirty="0">
                          <a:effectLst/>
                          <a:latin typeface="Consolas" panose="020B0609020204030204" pitchFamily="49" charset="0"/>
                          <a:cs typeface="Courier New" panose="02070309020205020404" pitchFamily="49" charset="0"/>
                        </a:rPr>
                        <a:t>=</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okamžité navázání na repliku partnera</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4188204429"/>
                  </a:ext>
                </a:extLst>
              </a:tr>
              <a:tr h="308582">
                <a:tc>
                  <a:txBody>
                    <a:bodyPr/>
                    <a:lstStyle/>
                    <a:p>
                      <a:pPr algn="ctr"/>
                      <a:r>
                        <a:rPr lang="cs-CZ" sz="1800" u="sng" dirty="0">
                          <a:effectLst/>
                          <a:latin typeface="Consolas" panose="020B0609020204030204" pitchFamily="49" charset="0"/>
                          <a:cs typeface="Courier New" panose="02070309020205020404" pitchFamily="49" charset="0"/>
                        </a:rPr>
                        <a:t>za</a:t>
                      </a:r>
                      <a:r>
                        <a:rPr lang="cs-CZ" sz="1800" dirty="0">
                          <a:effectLst/>
                          <a:latin typeface="Consolas" panose="020B0609020204030204" pitchFamily="49" charset="0"/>
                          <a:cs typeface="Courier New" panose="02070309020205020404" pitchFamily="49" charset="0"/>
                        </a:rPr>
                        <a:t>se</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zdůraznění slabiky/slova</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3653486204"/>
                  </a:ext>
                </a:extLst>
              </a:tr>
              <a:tr h="308582">
                <a:tc>
                  <a:txBody>
                    <a:bodyPr/>
                    <a:lstStyle/>
                    <a:p>
                      <a:pPr algn="ctr"/>
                      <a:r>
                        <a:rPr lang="cs-CZ" sz="1800" dirty="0">
                          <a:effectLst/>
                          <a:latin typeface="Consolas" panose="020B0609020204030204" pitchFamily="49" charset="0"/>
                          <a:cs typeface="Courier New" panose="02070309020205020404" pitchFamily="49" charset="0"/>
                        </a:rPr>
                        <a:t>a:le:</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protažení hlásky</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2911221032"/>
                  </a:ext>
                </a:extLst>
              </a:tr>
              <a:tr h="326794">
                <a:tc>
                  <a:txBody>
                    <a:bodyPr/>
                    <a:lstStyle/>
                    <a:p>
                      <a:pPr algn="ctr"/>
                      <a:r>
                        <a:rPr lang="pt-BR" sz="1800" dirty="0">
                          <a:effectLst/>
                          <a:latin typeface="Consolas" panose="020B0609020204030204" pitchFamily="49" charset="0"/>
                          <a:cs typeface="Courier New" panose="02070309020205020404" pitchFamily="49" charset="0"/>
                        </a:rPr>
                        <a:t>e ee eee eh ehm em hm mhm ehe e-e</a:t>
                      </a:r>
                      <a:endParaRPr lang="pt-BR"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err="1">
                          <a:effectLst/>
                          <a:latin typeface="Fira Sans" panose="020B0503050000020004" pitchFamily="34" charset="0"/>
                          <a:cs typeface="Courier New" panose="02070309020205020404" pitchFamily="49" charset="0"/>
                        </a:rPr>
                        <a:t>hezitační</a:t>
                      </a:r>
                      <a:r>
                        <a:rPr lang="cs-CZ" sz="1800" dirty="0">
                          <a:effectLst/>
                          <a:latin typeface="Fira Sans" panose="020B0503050000020004" pitchFamily="34" charset="0"/>
                          <a:cs typeface="Courier New" panose="02070309020205020404" pitchFamily="49" charset="0"/>
                        </a:rPr>
                        <a:t> a </a:t>
                      </a:r>
                      <a:r>
                        <a:rPr lang="cs-CZ" sz="1800" dirty="0" err="1">
                          <a:effectLst/>
                          <a:latin typeface="Fira Sans" panose="020B0503050000020004" pitchFamily="34" charset="0"/>
                          <a:cs typeface="Courier New" panose="02070309020205020404" pitchFamily="49" charset="0"/>
                        </a:rPr>
                        <a:t>responzní</a:t>
                      </a:r>
                      <a:r>
                        <a:rPr lang="cs-CZ" sz="1800" dirty="0">
                          <a:effectLst/>
                          <a:latin typeface="Fira Sans" panose="020B0503050000020004" pitchFamily="34" charset="0"/>
                          <a:cs typeface="Courier New" panose="02070309020205020404" pitchFamily="49" charset="0"/>
                        </a:rPr>
                        <a:t> zvuky</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2436143739"/>
                  </a:ext>
                </a:extLst>
              </a:tr>
              <a:tr h="308582">
                <a:tc>
                  <a:txBody>
                    <a:bodyPr/>
                    <a:lstStyle/>
                    <a:p>
                      <a:pPr algn="ctr"/>
                      <a:r>
                        <a:rPr lang="cs-CZ" sz="1800" dirty="0">
                          <a:effectLst/>
                          <a:latin typeface="Consolas" panose="020B0609020204030204" pitchFamily="49" charset="0"/>
                          <a:cs typeface="Courier New" panose="02070309020205020404" pitchFamily="49" charset="0"/>
                        </a:rPr>
                        <a:t>(.)</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krátká pauza</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2512195022"/>
                  </a:ext>
                </a:extLst>
              </a:tr>
              <a:tr h="308582">
                <a:tc>
                  <a:txBody>
                    <a:bodyPr/>
                    <a:lstStyle/>
                    <a:p>
                      <a:pPr algn="ctr"/>
                      <a:r>
                        <a:rPr lang="cs-CZ" sz="1800" dirty="0">
                          <a:effectLst/>
                          <a:latin typeface="Consolas" panose="020B0609020204030204" pitchFamily="49" charset="0"/>
                          <a:cs typeface="Courier New" panose="02070309020205020404" pitchFamily="49" charset="0"/>
                        </a:rPr>
                        <a:t>(..)</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delší pauza</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288513669"/>
                  </a:ext>
                </a:extLst>
              </a:tr>
              <a:tr h="308582">
                <a:tc>
                  <a:txBody>
                    <a:bodyPr/>
                    <a:lstStyle/>
                    <a:p>
                      <a:pPr algn="ctr"/>
                      <a:r>
                        <a:rPr lang="cs-CZ" sz="1800" dirty="0">
                          <a:effectLst/>
                          <a:latin typeface="Consolas" panose="020B0609020204030204" pitchFamily="49" charset="0"/>
                          <a:cs typeface="Courier New" panose="02070309020205020404" pitchFamily="49" charset="0"/>
                        </a:rPr>
                        <a:t>(...)</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dlouhá pauza</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705087676"/>
                  </a:ext>
                </a:extLst>
              </a:tr>
              <a:tr h="308582">
                <a:tc>
                  <a:txBody>
                    <a:bodyPr/>
                    <a:lstStyle/>
                    <a:p>
                      <a:pPr algn="ctr"/>
                      <a:r>
                        <a:rPr lang="cs-CZ" sz="1800" dirty="0">
                          <a:effectLst/>
                          <a:latin typeface="Consolas" panose="020B0609020204030204" pitchFamily="49" charset="0"/>
                          <a:cs typeface="Courier New" panose="02070309020205020404" pitchFamily="49" charset="0"/>
                        </a:rPr>
                        <a:t>?</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vysoké stoupnutí hlasu</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1891634437"/>
                  </a:ext>
                </a:extLst>
              </a:tr>
              <a:tr h="308582">
                <a:tc>
                  <a:txBody>
                    <a:bodyPr/>
                    <a:lstStyle/>
                    <a:p>
                      <a:pPr algn="ctr"/>
                      <a:r>
                        <a:rPr lang="cs-CZ" sz="1800" dirty="0">
                          <a:effectLst/>
                          <a:latin typeface="Consolas" panose="020B0609020204030204" pitchFamily="49" charset="0"/>
                          <a:cs typeface="Courier New" panose="02070309020205020404" pitchFamily="49" charset="0"/>
                        </a:rPr>
                        <a:t>,</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mírné stoupnutí hlasu</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694949934"/>
                  </a:ext>
                </a:extLst>
              </a:tr>
              <a:tr h="308582">
                <a:tc>
                  <a:txBody>
                    <a:bodyPr/>
                    <a:lstStyle/>
                    <a:p>
                      <a:pPr algn="ctr"/>
                      <a:r>
                        <a:rPr lang="cs-CZ" sz="1800" dirty="0">
                          <a:effectLst/>
                          <a:latin typeface="Consolas" panose="020B0609020204030204" pitchFamily="49" charset="0"/>
                          <a:cs typeface="Courier New" panose="02070309020205020404" pitchFamily="49" charset="0"/>
                        </a:rPr>
                        <a:t>.</a:t>
                      </a:r>
                      <a:endParaRPr lang="cs-CZ" sz="3200" dirty="0">
                        <a:effectLst/>
                        <a:latin typeface="Consolas" panose="020B0609020204030204" pitchFamily="49" charset="0"/>
                        <a:cs typeface="Courier New" panose="02070309020205020404" pitchFamily="49" charset="0"/>
                      </a:endParaRPr>
                    </a:p>
                  </a:txBody>
                  <a:tcPr marL="68580" marR="68580" marT="0" marB="0"/>
                </a:tc>
                <a:tc>
                  <a:txBody>
                    <a:bodyPr/>
                    <a:lstStyle/>
                    <a:p>
                      <a:pPr algn="ctr"/>
                      <a:r>
                        <a:rPr lang="cs-CZ" sz="1800" dirty="0">
                          <a:effectLst/>
                          <a:latin typeface="Fira Sans" panose="020B0503050000020004" pitchFamily="34" charset="0"/>
                          <a:cs typeface="Courier New" panose="02070309020205020404" pitchFamily="49" charset="0"/>
                        </a:rPr>
                        <a:t>klesnutí hlasu</a:t>
                      </a:r>
                      <a:endParaRPr lang="cs-CZ" sz="3200" dirty="0">
                        <a:effectLst/>
                        <a:latin typeface="Fira Sans" panose="020B0503050000020004" pitchFamily="34" charset="0"/>
                        <a:cs typeface="Courier New" panose="02070309020205020404" pitchFamily="49" charset="0"/>
                      </a:endParaRPr>
                    </a:p>
                  </a:txBody>
                  <a:tcPr marL="68580" marR="68580" marT="0" marB="0" anchor="ctr"/>
                </a:tc>
                <a:extLst>
                  <a:ext uri="{0D108BD9-81ED-4DB2-BD59-A6C34878D82A}">
                    <a16:rowId xmlns:a16="http://schemas.microsoft.com/office/drawing/2014/main" val="907626945"/>
                  </a:ext>
                </a:extLst>
              </a:tr>
            </a:tbl>
          </a:graphicData>
        </a:graphic>
      </p:graphicFrame>
    </p:spTree>
    <p:extLst>
      <p:ext uri="{BB962C8B-B14F-4D97-AF65-F5344CB8AC3E}">
        <p14:creationId xmlns:p14="http://schemas.microsoft.com/office/powerpoint/2010/main" val="214903501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Franklin Gothic Book"/>
        <a:ea typeface=""/>
        <a:cs typeface=""/>
      </a:majorFont>
      <a:minorFont>
        <a:latin typeface="Century School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5752A5C-7494-4EDD-8151-DB9189CA592B}" vid="{5F1878C6-A779-4D69-8E32-E97DF00B1F4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6544</TotalTime>
  <Words>3184</Words>
  <Application>Microsoft Macintosh PowerPoint</Application>
  <PresentationFormat>Widescreen</PresentationFormat>
  <Paragraphs>249</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Amarante</vt:lpstr>
      <vt:lpstr>Arial</vt:lpstr>
      <vt:lpstr>Calibri</vt:lpstr>
      <vt:lpstr>Century Schoolbook</vt:lpstr>
      <vt:lpstr>Consolas</vt:lpstr>
      <vt:lpstr>Fira Sans</vt:lpstr>
      <vt:lpstr>Times New Roman</vt:lpstr>
      <vt:lpstr>Wingdings</vt:lpstr>
      <vt:lpstr>Motiv Office</vt:lpstr>
      <vt:lpstr>Úvod do sociolingvistiky  hodina IX: interakční        sociolingvistika</vt:lpstr>
      <vt:lpstr>opakování</vt:lpstr>
      <vt:lpstr>pragmatický obrat</vt:lpstr>
      <vt:lpstr>„thick description“</vt:lpstr>
      <vt:lpstr>antropologická lingvistika</vt:lpstr>
      <vt:lpstr>etnometodologie</vt:lpstr>
      <vt:lpstr>konverzační analýza</vt:lpstr>
      <vt:lpstr>konverzační analýza</vt:lpstr>
      <vt:lpstr>transkripce</vt:lpstr>
      <vt:lpstr>transkripce</vt:lpstr>
      <vt:lpstr>střídání replik turn taking</vt:lpstr>
      <vt:lpstr>příklady</vt:lpstr>
      <vt:lpstr>střídání replik v politických debatách (Havlík 2007)</vt:lpstr>
      <vt:lpstr>jazykový management</vt:lpstr>
      <vt:lpstr>jazykový management</vt:lpstr>
      <vt:lpstr>jednoduchý management</vt:lpstr>
      <vt:lpstr>jednoduchý management</vt:lpstr>
      <vt:lpstr>úkol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sociolingvistiky</dc:title>
  <dc:creator>Jakub Jehlička</dc:creator>
  <cp:lastModifiedBy>Preininger, Mikuláš</cp:lastModifiedBy>
  <cp:revision>6</cp:revision>
  <dcterms:created xsi:type="dcterms:W3CDTF">2020-11-17T15:19:08Z</dcterms:created>
  <dcterms:modified xsi:type="dcterms:W3CDTF">2023-04-13T10:50:10Z</dcterms:modified>
</cp:coreProperties>
</file>