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2" r:id="rId4"/>
    <p:sldId id="263" r:id="rId5"/>
    <p:sldId id="258" r:id="rId6"/>
    <p:sldId id="264" r:id="rId7"/>
    <p:sldId id="259" r:id="rId8"/>
    <p:sldId id="260" r:id="rId9"/>
    <p:sldId id="25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-24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25" d="100"/>
          <a:sy n="125" d="100"/>
        </p:scale>
        <p:origin x="3012" y="-2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BB66C-7005-48CC-893A-C72245823793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51E2D-94B8-404A-B95D-FAD85D4A63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639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urzy.cz/komodity/ropa-brent-graf-vyvoje-ceny/1barel-usd-2-dny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1E2D-94B8-404A-B95D-FAD85D4A63A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347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1E2D-94B8-404A-B95D-FAD85D4A63A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779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https://www.dvs.cz/clanek.asp?id=6770365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1E2D-94B8-404A-B95D-FAD85D4A63A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412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https://www.kurzy.cz/komodity/ropa-brent-graf-vyvoje-ceny/1barel-usd-2-dny</a:t>
            </a:r>
            <a:endParaRPr lang="cs-CZ" dirty="0" smtClean="0"/>
          </a:p>
          <a:p>
            <a:r>
              <a:rPr lang="cs-CZ" dirty="0" smtClean="0"/>
              <a:t>https://www.mesec.cz/clanky/benzinova-a-naftova-drahota-z-ceho-se-skladaji-ceny-pohonnych-hmot/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1E2D-94B8-404A-B95D-FAD85D4A63A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25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https://www.financnisprava.cz/assets/cs/prilohy/d-kraje-a-obce/Schema_rozpoctoveho_urceni_dani_2021.pdf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1E2D-94B8-404A-B95D-FAD85D4A63A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09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33D2-9651-4E15-B44F-FA9704A6E00E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E404-E1AE-4BD7-A773-6C1168ACCD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12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33D2-9651-4E15-B44F-FA9704A6E00E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E404-E1AE-4BD7-A773-6C1168ACCD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09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33D2-9651-4E15-B44F-FA9704A6E00E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E404-E1AE-4BD7-A773-6C1168ACCD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9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33D2-9651-4E15-B44F-FA9704A6E00E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E404-E1AE-4BD7-A773-6C1168ACCD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74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33D2-9651-4E15-B44F-FA9704A6E00E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E404-E1AE-4BD7-A773-6C1168ACCD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02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33D2-9651-4E15-B44F-FA9704A6E00E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E404-E1AE-4BD7-A773-6C1168ACCD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11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33D2-9651-4E15-B44F-FA9704A6E00E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E404-E1AE-4BD7-A773-6C1168ACCD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24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33D2-9651-4E15-B44F-FA9704A6E00E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E404-E1AE-4BD7-A773-6C1168ACCD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7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33D2-9651-4E15-B44F-FA9704A6E00E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E404-E1AE-4BD7-A773-6C1168ACCD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71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33D2-9651-4E15-B44F-FA9704A6E00E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E404-E1AE-4BD7-A773-6C1168ACCD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01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33D2-9651-4E15-B44F-FA9704A6E00E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E404-E1AE-4BD7-A773-6C1168ACCD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17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233D2-9651-4E15-B44F-FA9704A6E00E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6E404-E1AE-4BD7-A773-6C1168ACCD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57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Daně a veřejné rozpočty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304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daní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FISKÁLNÍ FUNKCE – naplnit rozpočet</a:t>
            </a:r>
          </a:p>
          <a:p>
            <a:r>
              <a:rPr lang="cs-CZ" dirty="0" smtClean="0"/>
              <a:t>ALOKAČNÍ FUNKCE – podpořit žádoucí oblasti</a:t>
            </a:r>
          </a:p>
          <a:p>
            <a:r>
              <a:rPr lang="cs-CZ" dirty="0" smtClean="0"/>
              <a:t>REDISTRIBUČNÍ FUNKCE – přerozdělit, posilovat solidaritu, soudržnost</a:t>
            </a:r>
          </a:p>
          <a:p>
            <a:r>
              <a:rPr lang="cs-CZ" dirty="0" smtClean="0"/>
              <a:t>STABILIZAČNÍ FUNKCE – zmírňovat důsledky </a:t>
            </a:r>
            <a:r>
              <a:rPr lang="cs-CZ" dirty="0" err="1" smtClean="0"/>
              <a:t>ekon</a:t>
            </a:r>
            <a:r>
              <a:rPr lang="cs-CZ" dirty="0" smtClean="0"/>
              <a:t>. cyklů</a:t>
            </a:r>
          </a:p>
          <a:p>
            <a:r>
              <a:rPr lang="cs-CZ" dirty="0" smtClean="0"/>
              <a:t>STIMULAČNÍ FUNKCE (pozitivní x negativní</a:t>
            </a:r>
            <a:r>
              <a:rPr lang="cs-CZ" dirty="0"/>
              <a:t>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34814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Daňové kánony (Adam Smith)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Platit daně tak, aby to odpovídalo možnostem</a:t>
            </a:r>
          </a:p>
          <a:p>
            <a:r>
              <a:rPr lang="cs-CZ" dirty="0" smtClean="0"/>
              <a:t>Přesné stanovení výše daně, způsobu placení a splatnosti</a:t>
            </a:r>
          </a:p>
          <a:p>
            <a:r>
              <a:rPr lang="cs-CZ" dirty="0" smtClean="0"/>
              <a:t>Daň vybírat tehdy, když se to poplatníkovi nejvíce hodí</a:t>
            </a:r>
          </a:p>
          <a:p>
            <a:r>
              <a:rPr lang="cs-CZ" dirty="0" smtClean="0"/>
              <a:t> Levná správa daně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5506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principy: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princip všeobecnosti </a:t>
            </a:r>
          </a:p>
          <a:p>
            <a:r>
              <a:rPr lang="cs-CZ" dirty="0" smtClean="0"/>
              <a:t>princip spravedlnosti daní</a:t>
            </a:r>
          </a:p>
          <a:p>
            <a:r>
              <a:rPr lang="cs-CZ" dirty="0" smtClean="0"/>
              <a:t>princip efektivnosti daní (administrativní jednoduchosti)</a:t>
            </a:r>
          </a:p>
          <a:p>
            <a:r>
              <a:rPr lang="cs-CZ" dirty="0" smtClean="0"/>
              <a:t>princip politické průhlednosti daní</a:t>
            </a:r>
          </a:p>
          <a:p>
            <a:r>
              <a:rPr lang="cs-CZ" dirty="0" smtClean="0"/>
              <a:t>princip pružnosti daní (daňových sazeb)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5225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daní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Přímé (Kdo?)</a:t>
            </a:r>
          </a:p>
          <a:p>
            <a:pPr lvl="1"/>
            <a:r>
              <a:rPr lang="cs-CZ" dirty="0" smtClean="0"/>
              <a:t>Důchodové</a:t>
            </a:r>
          </a:p>
          <a:p>
            <a:pPr lvl="1"/>
            <a:r>
              <a:rPr lang="cs-CZ" dirty="0" smtClean="0"/>
              <a:t>Majetkové (z komína, z oken)</a:t>
            </a:r>
          </a:p>
          <a:p>
            <a:pPr lvl="1"/>
            <a:r>
              <a:rPr lang="cs-CZ" i="1" dirty="0" smtClean="0"/>
              <a:t>Specifické: daň z hlavy</a:t>
            </a:r>
          </a:p>
          <a:p>
            <a:r>
              <a:rPr lang="cs-CZ" dirty="0" smtClean="0"/>
              <a:t>Nepřímé (Co?)</a:t>
            </a:r>
          </a:p>
          <a:p>
            <a:pPr lvl="1"/>
            <a:r>
              <a:rPr lang="cs-CZ" dirty="0" smtClean="0"/>
              <a:t>Daně ze spotřeby</a:t>
            </a:r>
          </a:p>
          <a:p>
            <a:pPr lvl="2"/>
            <a:r>
              <a:rPr lang="cs-CZ" dirty="0" smtClean="0"/>
              <a:t>Univerzální (DPH)</a:t>
            </a:r>
          </a:p>
          <a:p>
            <a:pPr lvl="2"/>
            <a:r>
              <a:rPr lang="cs-CZ" dirty="0" smtClean="0"/>
              <a:t>Selektivní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5562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daní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Konstantní („daň z hlavy“, koncesionářský poplatek apod.)</a:t>
            </a:r>
          </a:p>
          <a:p>
            <a:r>
              <a:rPr lang="cs-CZ" dirty="0" smtClean="0"/>
              <a:t>Lineární</a:t>
            </a:r>
          </a:p>
          <a:p>
            <a:r>
              <a:rPr lang="cs-CZ" dirty="0" smtClean="0"/>
              <a:t>Progresivní</a:t>
            </a:r>
          </a:p>
          <a:p>
            <a:pPr lvl="1"/>
            <a:r>
              <a:rPr lang="cs-CZ" dirty="0" smtClean="0"/>
              <a:t>Klouzavá progrese</a:t>
            </a:r>
          </a:p>
          <a:p>
            <a:pPr lvl="1"/>
            <a:r>
              <a:rPr lang="cs-CZ" dirty="0" smtClean="0"/>
              <a:t>Stupňovitá progrese</a:t>
            </a:r>
          </a:p>
          <a:p>
            <a:r>
              <a:rPr lang="cs-CZ" dirty="0" smtClean="0"/>
              <a:t>Regresivní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031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aňová soustava Č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800" y="606297"/>
            <a:ext cx="6340399" cy="580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858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Benzín:</a:t>
            </a:r>
          </a:p>
          <a:p>
            <a:pPr lvl="1"/>
            <a:r>
              <a:rPr lang="cs-CZ" dirty="0" smtClean="0"/>
              <a:t>Výrobní cena (cena ropy za barel – 1805,-Kč/barel = cca 11,30Kč/l)</a:t>
            </a:r>
          </a:p>
          <a:p>
            <a:pPr lvl="1"/>
            <a:r>
              <a:rPr lang="cs-CZ" dirty="0" smtClean="0"/>
              <a:t>Marže rafinérií ???</a:t>
            </a:r>
          </a:p>
          <a:p>
            <a:pPr lvl="1"/>
            <a:r>
              <a:rPr lang="cs-CZ" dirty="0" smtClean="0"/>
              <a:t>Marže distributorů (cca 7%)</a:t>
            </a:r>
          </a:p>
          <a:p>
            <a:pPr lvl="1"/>
            <a:r>
              <a:rPr lang="cs-CZ" dirty="0" smtClean="0"/>
              <a:t>Spotřební daň 12,80 Kč/litr</a:t>
            </a:r>
          </a:p>
          <a:p>
            <a:pPr lvl="1"/>
            <a:r>
              <a:rPr lang="cs-CZ" smtClean="0"/>
              <a:t>DPH 21%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043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smocr.cz/shared/clanky/10383/Schema_rozpoctoveho_urceni_dani_2021-page-001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706" y="-299258"/>
            <a:ext cx="9616650" cy="6798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8071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210</Words>
  <Application>Microsoft Office PowerPoint</Application>
  <PresentationFormat>Širokoúhlá obrazovka</PresentationFormat>
  <Paragraphs>50</Paragraphs>
  <Slides>9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Daně a veřejné rozpočty</vt:lpstr>
      <vt:lpstr>Funkce daní</vt:lpstr>
      <vt:lpstr>Daňové kánony (Adam Smith)</vt:lpstr>
      <vt:lpstr>Současné principy:</vt:lpstr>
      <vt:lpstr>Typy daní</vt:lpstr>
      <vt:lpstr>Typy daní II.</vt:lpstr>
      <vt:lpstr>Prezentace aplikace PowerPoint</vt:lpstr>
      <vt:lpstr>Příklad: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Matěj Lejsal</dc:creator>
  <cp:lastModifiedBy>Matěj Lejsal</cp:lastModifiedBy>
  <cp:revision>7</cp:revision>
  <dcterms:created xsi:type="dcterms:W3CDTF">2023-04-11T08:25:39Z</dcterms:created>
  <dcterms:modified xsi:type="dcterms:W3CDTF">2023-04-11T11:24:02Z</dcterms:modified>
</cp:coreProperties>
</file>