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4060" r:id="rId2"/>
    <p:sldMasterId id="2147484072" r:id="rId3"/>
    <p:sldMasterId id="2147484084" r:id="rId4"/>
  </p:sldMasterIdLst>
  <p:notesMasterIdLst>
    <p:notesMasterId r:id="rId90"/>
  </p:notesMasterIdLst>
  <p:sldIdLst>
    <p:sldId id="442" r:id="rId5"/>
    <p:sldId id="443" r:id="rId6"/>
    <p:sldId id="444" r:id="rId7"/>
    <p:sldId id="445" r:id="rId8"/>
    <p:sldId id="331" r:id="rId9"/>
    <p:sldId id="257" r:id="rId10"/>
    <p:sldId id="258" r:id="rId11"/>
    <p:sldId id="460" r:id="rId12"/>
    <p:sldId id="463" r:id="rId13"/>
    <p:sldId id="468" r:id="rId14"/>
    <p:sldId id="465" r:id="rId15"/>
    <p:sldId id="466" r:id="rId16"/>
    <p:sldId id="393" r:id="rId17"/>
    <p:sldId id="260" r:id="rId18"/>
    <p:sldId id="261" r:id="rId19"/>
    <p:sldId id="470" r:id="rId20"/>
    <p:sldId id="451" r:id="rId21"/>
    <p:sldId id="472" r:id="rId22"/>
    <p:sldId id="403" r:id="rId23"/>
    <p:sldId id="473" r:id="rId24"/>
    <p:sldId id="339" r:id="rId25"/>
    <p:sldId id="340" r:id="rId26"/>
    <p:sldId id="343" r:id="rId27"/>
    <p:sldId id="446" r:id="rId28"/>
    <p:sldId id="450" r:id="rId29"/>
    <p:sldId id="456" r:id="rId30"/>
    <p:sldId id="455" r:id="rId31"/>
    <p:sldId id="439" r:id="rId32"/>
    <p:sldId id="449" r:id="rId33"/>
    <p:sldId id="447" r:id="rId34"/>
    <p:sldId id="395" r:id="rId35"/>
    <p:sldId id="397" r:id="rId36"/>
    <p:sldId id="407" r:id="rId37"/>
    <p:sldId id="406" r:id="rId38"/>
    <p:sldId id="408" r:id="rId39"/>
    <p:sldId id="409" r:id="rId40"/>
    <p:sldId id="411" r:id="rId41"/>
    <p:sldId id="336" r:id="rId42"/>
    <p:sldId id="337" r:id="rId43"/>
    <p:sldId id="413" r:id="rId44"/>
    <p:sldId id="390" r:id="rId45"/>
    <p:sldId id="476" r:id="rId46"/>
    <p:sldId id="266" r:id="rId47"/>
    <p:sldId id="262" r:id="rId48"/>
    <p:sldId id="263" r:id="rId49"/>
    <p:sldId id="264" r:id="rId50"/>
    <p:sldId id="416" r:id="rId51"/>
    <p:sldId id="417" r:id="rId52"/>
    <p:sldId id="418" r:id="rId53"/>
    <p:sldId id="419" r:id="rId54"/>
    <p:sldId id="338" r:id="rId55"/>
    <p:sldId id="346" r:id="rId56"/>
    <p:sldId id="349" r:id="rId57"/>
    <p:sldId id="350" r:id="rId58"/>
    <p:sldId id="268" r:id="rId59"/>
    <p:sldId id="267" r:id="rId60"/>
    <p:sldId id="432" r:id="rId61"/>
    <p:sldId id="436" r:id="rId62"/>
    <p:sldId id="430" r:id="rId63"/>
    <p:sldId id="423" r:id="rId64"/>
    <p:sldId id="424" r:id="rId65"/>
    <p:sldId id="477" r:id="rId66"/>
    <p:sldId id="382" r:id="rId67"/>
    <p:sldId id="478" r:id="rId68"/>
    <p:sldId id="270" r:id="rId69"/>
    <p:sldId id="354" r:id="rId70"/>
    <p:sldId id="359" r:id="rId71"/>
    <p:sldId id="356" r:id="rId72"/>
    <p:sldId id="363" r:id="rId73"/>
    <p:sldId id="358" r:id="rId74"/>
    <p:sldId id="361" r:id="rId75"/>
    <p:sldId id="365" r:id="rId76"/>
    <p:sldId id="367" r:id="rId77"/>
    <p:sldId id="369" r:id="rId78"/>
    <p:sldId id="371" r:id="rId79"/>
    <p:sldId id="373" r:id="rId80"/>
    <p:sldId id="375" r:id="rId81"/>
    <p:sldId id="376" r:id="rId82"/>
    <p:sldId id="377" r:id="rId83"/>
    <p:sldId id="378" r:id="rId84"/>
    <p:sldId id="379" r:id="rId85"/>
    <p:sldId id="380" r:id="rId86"/>
    <p:sldId id="383" r:id="rId87"/>
    <p:sldId id="421" r:id="rId88"/>
    <p:sldId id="428" r:id="rId8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3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2C61D-53F5-49EF-B8D6-13BFCB4AE537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A1EC7-65EF-4CB3-9A7E-68E368F9D6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1677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393863" y="-7405688"/>
            <a:ext cx="28789313" cy="16194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85762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393863" y="-7405688"/>
            <a:ext cx="28789313" cy="16194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515452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393863" y="-7405688"/>
            <a:ext cx="28789313" cy="16194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29388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393863" y="-7405688"/>
            <a:ext cx="28789313" cy="16194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590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393863" y="-7405688"/>
            <a:ext cx="28789313" cy="16194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7054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393863" y="-7405688"/>
            <a:ext cx="28789313" cy="16194088"/>
          </a:xfrm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81280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393863" y="-7405688"/>
            <a:ext cx="28789313" cy="16194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696867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393863" y="-7405688"/>
            <a:ext cx="28789313" cy="16194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749634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393863" y="-7405688"/>
            <a:ext cx="28789313" cy="16194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65389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393863" y="-7405688"/>
            <a:ext cx="28789313" cy="16194088"/>
          </a:xfrm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398241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393863" y="-7405688"/>
            <a:ext cx="28789313" cy="16194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07552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393863" y="-7405688"/>
            <a:ext cx="28789313" cy="16194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2308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D05A-94A6-4730-A94B-24E11851662B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8F02B-77D6-4FA3-8F4A-0AC7B8F449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879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D05A-94A6-4730-A94B-24E11851662B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8F02B-77D6-4FA3-8F4A-0AC7B8F449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58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D05A-94A6-4730-A94B-24E11851662B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8F02B-77D6-4FA3-8F4A-0AC7B8F449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765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8589"/>
            <a:ext cx="10955867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76333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76333" cy="21859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189134" y="1600201"/>
            <a:ext cx="5376333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8DDC3-D1EE-4392-AABE-DCAF269CF0DF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63825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128589"/>
            <a:ext cx="10955867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76333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89134" y="1600200"/>
            <a:ext cx="5376333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76333" cy="21859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89134" y="3938589"/>
            <a:ext cx="5376333" cy="21859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A411E-FB07-4D96-B2DE-A9879C4A2289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111183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8589"/>
            <a:ext cx="10955867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333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89134" y="1600200"/>
            <a:ext cx="5376333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89134" y="3938589"/>
            <a:ext cx="5376333" cy="21859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CAF0-A46D-41AD-A2B1-3478F7901FEA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90938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128589"/>
            <a:ext cx="10955867" cy="59959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9253F-EE63-4F0F-9DA8-18C4CF4B6C09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67443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321C-5030-49E5-A63B-9E0DCE428F1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2C8E-4469-4A61-8951-289520E0D53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77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321C-5030-49E5-A63B-9E0DCE428F1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2C8E-4469-4A61-8951-289520E0D53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58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321C-5030-49E5-A63B-9E0DCE428F1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2C8E-4469-4A61-8951-289520E0D53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01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321C-5030-49E5-A63B-9E0DCE428F1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2C8E-4469-4A61-8951-289520E0D53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3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D05A-94A6-4730-A94B-24E11851662B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8F02B-77D6-4FA3-8F4A-0AC7B8F449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9451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321C-5030-49E5-A63B-9E0DCE428F1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2C8E-4469-4A61-8951-289520E0D53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59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321C-5030-49E5-A63B-9E0DCE428F1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2C8E-4469-4A61-8951-289520E0D53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34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321C-5030-49E5-A63B-9E0DCE428F1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2C8E-4469-4A61-8951-289520E0D53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5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321C-5030-49E5-A63B-9E0DCE428F1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2C8E-4469-4A61-8951-289520E0D53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16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321C-5030-49E5-A63B-9E0DCE428F1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2C8E-4469-4A61-8951-289520E0D53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04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321C-5030-49E5-A63B-9E0DCE428F1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2C8E-4469-4A61-8951-289520E0D53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39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321C-5030-49E5-A63B-9E0DCE428F1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2C8E-4469-4A61-8951-289520E0D53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95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4106-4571-42EF-A93C-E296987FEE6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4292-6B20-4808-9DAA-0615D7342CF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48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4106-4571-42EF-A93C-E296987FEE6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4292-6B20-4808-9DAA-0615D7342CF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24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4106-4571-42EF-A93C-E296987FEE6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4292-6B20-4808-9DAA-0615D7342CF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34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D05A-94A6-4730-A94B-24E11851662B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8F02B-77D6-4FA3-8F4A-0AC7B8F449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4993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4106-4571-42EF-A93C-E296987FEE6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4292-6B20-4808-9DAA-0615D7342CF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91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4106-4571-42EF-A93C-E296987FEE6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4292-6B20-4808-9DAA-0615D7342CF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62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4106-4571-42EF-A93C-E296987FEE6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4292-6B20-4808-9DAA-0615D7342CF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92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4106-4571-42EF-A93C-E296987FEE6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4292-6B20-4808-9DAA-0615D7342CF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63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4106-4571-42EF-A93C-E296987FEE6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4292-6B20-4808-9DAA-0615D7342CF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79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4106-4571-42EF-A93C-E296987FEE6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4292-6B20-4808-9DAA-0615D7342CF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643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4106-4571-42EF-A93C-E296987FEE6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4292-6B20-4808-9DAA-0615D7342CF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47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4106-4571-42EF-A93C-E296987FEE6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4292-6B20-4808-9DAA-0615D7342CF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52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50DA4-7098-4FBB-BBE9-5B06F40DAC8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86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6C432-71BD-44F5-A0ED-C6AB16D4356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78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D05A-94A6-4730-A94B-24E11851662B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8F02B-77D6-4FA3-8F4A-0AC7B8F449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8803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CE6E0-0E08-4E8F-9DFB-C3941B22A9F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10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4EA36-C51D-435B-BC69-DEB391DAB567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12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73D3F-3A90-42D0-9F4D-1887DC79EA7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2643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C5266-BDFD-4DAF-AA89-3AD5F8B9549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81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C625E-9B59-4A1A-8C7B-5063DE32E35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107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99363-13A7-4BF0-A5B1-3D62364C1437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625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B303D-9B6F-4923-BADD-45D04294B94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86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B5BBF-2DE5-46E7-BD54-150759B90923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76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B2AB2-0DAF-4AD5-BF35-8C900AADCA96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19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D05A-94A6-4730-A94B-24E11851662B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8F02B-77D6-4FA3-8F4A-0AC7B8F449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4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D05A-94A6-4730-A94B-24E11851662B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8F02B-77D6-4FA3-8F4A-0AC7B8F449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60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D05A-94A6-4730-A94B-24E11851662B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8F02B-77D6-4FA3-8F4A-0AC7B8F449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9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D05A-94A6-4730-A94B-24E11851662B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8F02B-77D6-4FA3-8F4A-0AC7B8F449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03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D05A-94A6-4730-A94B-24E11851662B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8F02B-77D6-4FA3-8F4A-0AC7B8F449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63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7D05A-94A6-4730-A94B-24E11851662B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8F02B-77D6-4FA3-8F4A-0AC7B8F449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43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056" r:id="rId12"/>
    <p:sldLayoutId id="2147484057" r:id="rId13"/>
    <p:sldLayoutId id="2147484058" r:id="rId14"/>
    <p:sldLayoutId id="21474840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B321C-5030-49E5-A63B-9E0DCE428F1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62C8E-4469-4A61-8951-289520E0D53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8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D4106-4571-42EF-A93C-E296987FEE6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05.04.2023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14292-6B20-4808-9DAA-0615D7342CF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2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>
                <a:gamma/>
                <a:tint val="12549"/>
                <a:invGamma/>
              </a:srgbClr>
            </a:gs>
            <a:gs pos="100000">
              <a:srgbClr val="00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8DD82E-131F-44EE-8684-0B2AB9DB187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8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</a:t>
            </a:r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729" y="321570"/>
            <a:ext cx="17430480" cy="130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7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Cach 544: Vladislav I. (1109-1118) v antikizující zbroji, byzantský vliv (viz solidy, </a:t>
            </a:r>
            <a:r>
              <a:rPr lang="cs-CZ" sz="2400" dirty="0" err="1" smtClean="0"/>
              <a:t>Anastasius</a:t>
            </a:r>
            <a:r>
              <a:rPr lang="cs-CZ" sz="2400" dirty="0" smtClean="0"/>
              <a:t> I., </a:t>
            </a:r>
            <a:r>
              <a:rPr lang="cs-CZ" sz="2400" dirty="0" err="1" smtClean="0"/>
              <a:t>Justinian</a:t>
            </a:r>
            <a:r>
              <a:rPr lang="cs-CZ" sz="2400" dirty="0" smtClean="0"/>
              <a:t> I., Konstantin IV.)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689" y="1449183"/>
            <a:ext cx="4882100" cy="71310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99" y="2488758"/>
            <a:ext cx="6087520" cy="32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6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15320"/>
          </a:xfrm>
        </p:spPr>
        <p:txBody>
          <a:bodyPr>
            <a:normAutofit fontScale="90000"/>
          </a:bodyPr>
          <a:lstStyle/>
          <a:p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7848" y="1600213"/>
            <a:ext cx="4388113" cy="640951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63572" y="365124"/>
            <a:ext cx="1059022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        </a:t>
            </a:r>
          </a:p>
          <a:p>
            <a:pPr algn="ctr"/>
            <a:r>
              <a:rPr lang="cs-CZ" sz="2400" b="1" dirty="0" smtClean="0"/>
              <a:t>        Transfer obrazových motivů</a:t>
            </a:r>
          </a:p>
          <a:p>
            <a:pPr algn="ctr"/>
            <a:endParaRPr lang="cs-CZ" sz="2400" b="1" dirty="0"/>
          </a:p>
          <a:p>
            <a:r>
              <a:rPr lang="cs-CZ" dirty="0" smtClean="0"/>
              <a:t>                                </a:t>
            </a:r>
            <a:r>
              <a:rPr lang="cs-CZ" sz="2000" dirty="0" smtClean="0"/>
              <a:t>Cach 540: Vladislav I. (1109-1118, 1120-1125), zápas s </a:t>
            </a:r>
            <a:r>
              <a:rPr lang="cs-CZ" sz="2000" dirty="0" err="1" smtClean="0"/>
              <a:t>nemejským</a:t>
            </a:r>
            <a:r>
              <a:rPr lang="cs-CZ" sz="2000" dirty="0" smtClean="0"/>
              <a:t> lvem</a:t>
            </a:r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95" y="2886713"/>
            <a:ext cx="1792379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5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9980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Praha 1120/25              Krakov k. 1140                         Řezno k. 1130                    </a:t>
            </a:r>
            <a:r>
              <a:rPr lang="cs-CZ" sz="2000" b="1" dirty="0" err="1" smtClean="0"/>
              <a:t>Neunkirchen</a:t>
            </a:r>
            <a:r>
              <a:rPr lang="cs-CZ" sz="2000" b="1" dirty="0" smtClean="0"/>
              <a:t> kolem 1130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8643" y="1998482"/>
            <a:ext cx="2852676" cy="2852676"/>
          </a:xfrm>
          <a:prstGeom prst="rect">
            <a:avLst/>
          </a:prstGeom>
        </p:spPr>
      </p:pic>
      <p:pic>
        <p:nvPicPr>
          <p:cNvPr id="1026" name="_x000014" descr="image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93" y="2370531"/>
            <a:ext cx="1957968" cy="19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_x000015" descr="image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84" y="2370531"/>
            <a:ext cx="1952536" cy="19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548" y="2021739"/>
            <a:ext cx="2330094" cy="23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9938" y="122548"/>
            <a:ext cx="4656842" cy="461915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+mn-lt"/>
              </a:rPr>
              <a:t>               Kolonizační proces</a:t>
            </a:r>
            <a:endParaRPr lang="cs-CZ" sz="2000" b="1" dirty="0">
              <a:latin typeface="+mn-lt"/>
            </a:endParaRPr>
          </a:p>
        </p:txBody>
      </p:sp>
      <p:pic>
        <p:nvPicPr>
          <p:cNvPr id="1026" name="Picture 2" descr="Mittelalterlicher Landesausbau/Ostsiedlu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89" y="-1110794"/>
            <a:ext cx="6033154" cy="804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49" y="1243776"/>
            <a:ext cx="5419979" cy="441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2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8673" y="-1189703"/>
            <a:ext cx="19998040" cy="8924207"/>
          </a:xfrm>
        </p:spPr>
      </p:pic>
    </p:spTree>
    <p:extLst>
      <p:ext uri="{BB962C8B-B14F-4D97-AF65-F5344CB8AC3E}">
        <p14:creationId xmlns:p14="http://schemas.microsoft.com/office/powerpoint/2010/main" val="33763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929" y="-1543665"/>
            <a:ext cx="18556879" cy="10606905"/>
          </a:xfrm>
        </p:spPr>
      </p:pic>
    </p:spTree>
    <p:extLst>
      <p:ext uri="{BB962C8B-B14F-4D97-AF65-F5344CB8AC3E}">
        <p14:creationId xmlns:p14="http://schemas.microsoft.com/office/powerpoint/2010/main" val="11183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015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b="1" dirty="0" smtClean="0">
                <a:latin typeface="+mn-lt"/>
              </a:rPr>
              <a:t>Oblasti </a:t>
            </a:r>
            <a:r>
              <a:rPr lang="cs-CZ" sz="2400" b="1" dirty="0" err="1" smtClean="0">
                <a:latin typeface="+mn-lt"/>
              </a:rPr>
              <a:t>brakteátové</a:t>
            </a:r>
            <a:r>
              <a:rPr lang="cs-CZ" sz="2400" b="1" dirty="0" smtClean="0">
                <a:latin typeface="+mn-lt"/>
              </a:rPr>
              <a:t> a fenikové </a:t>
            </a:r>
            <a:r>
              <a:rPr lang="cs-CZ" sz="2400" b="1" dirty="0" err="1" smtClean="0">
                <a:latin typeface="+mn-lt"/>
              </a:rPr>
              <a:t>mince</a:t>
            </a:r>
            <a:r>
              <a:rPr lang="cs-CZ" sz="2400" dirty="0" err="1" smtClean="0">
                <a:latin typeface="+mn-lt"/>
              </a:rPr>
              <a:t>|Okruh</a:t>
            </a:r>
            <a:r>
              <a:rPr lang="cs-CZ" sz="2400" dirty="0" smtClean="0">
                <a:latin typeface="+mn-lt"/>
              </a:rPr>
              <a:t> magdeburského a jihoněmeckého práva</a:t>
            </a:r>
            <a:endParaRPr lang="cs-CZ" sz="2400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30" y="895276"/>
            <a:ext cx="5417270" cy="5428522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4625" y="901796"/>
            <a:ext cx="6090248" cy="47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4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8087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500" b="1" dirty="0" smtClean="0">
                <a:solidFill>
                  <a:prstClr val="black"/>
                </a:solidFill>
                <a:latin typeface="Calibri" panose="020F0502020204030204"/>
              </a:rPr>
              <a:t>Nálezy mincí v Čechách</a:t>
            </a:r>
            <a:r>
              <a:rPr lang="cs-CZ" sz="2400" b="1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cs-CZ" sz="24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cs-CZ" sz="2400" b="1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cs-CZ" sz="24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cs-CZ" sz="2400" dirty="0">
                <a:solidFill>
                  <a:prstClr val="black"/>
                </a:solidFill>
                <a:latin typeface="Calibri" panose="020F0502020204030204"/>
              </a:rPr>
              <a:t>□ </a:t>
            </a:r>
            <a:r>
              <a:rPr lang="cs-CZ" sz="2400" dirty="0" smtClean="0">
                <a:solidFill>
                  <a:prstClr val="black"/>
                </a:solidFill>
                <a:latin typeface="Calibri" panose="020F0502020204030204"/>
              </a:rPr>
              <a:t>staré denáry           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∆</a:t>
            </a:r>
            <a:r>
              <a:rPr lang="cs-CZ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sz="2400" dirty="0" smtClean="0">
                <a:solidFill>
                  <a:prstClr val="black"/>
                </a:solidFill>
                <a:latin typeface="Calibri" panose="020F0502020204030204"/>
              </a:rPr>
              <a:t>feniky a denáry fenikového typu           </a:t>
            </a:r>
            <a:r>
              <a:rPr lang="cs-CZ" sz="2400" dirty="0">
                <a:solidFill>
                  <a:prstClr val="black"/>
                </a:solidFill>
                <a:latin typeface="Calibri" panose="020F0502020204030204"/>
              </a:rPr>
              <a:t>○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sz="2400" dirty="0" smtClean="0">
                <a:solidFill>
                  <a:prstClr val="black"/>
                </a:solidFill>
                <a:latin typeface="Calibri" panose="020F0502020204030204"/>
              </a:rPr>
              <a:t>brakteáty</a:t>
            </a:r>
            <a:br>
              <a:rPr lang="cs-CZ" sz="2400" dirty="0" smtClean="0">
                <a:solidFill>
                  <a:prstClr val="black"/>
                </a:solidFill>
                <a:latin typeface="Calibri" panose="020F0502020204030204"/>
              </a:rPr>
            </a:br>
            <a:endParaRPr lang="cs-CZ" sz="2400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055"/>
            <a:ext cx="3968684" cy="3026001"/>
          </a:xfrm>
          <a:prstGeom prst="rect">
            <a:avLst/>
          </a:prstGeom>
          <a:noFill/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66" y="2762055"/>
            <a:ext cx="3969163" cy="3026001"/>
          </a:xfrm>
          <a:prstGeom prst="rect">
            <a:avLst/>
          </a:prstGeom>
          <a:noFill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212" y="2762055"/>
            <a:ext cx="4138788" cy="30260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99" y="1819373"/>
            <a:ext cx="10181202" cy="73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27602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>
                <a:latin typeface="+mn-lt"/>
              </a:rPr>
              <a:t>Poslední </a:t>
            </a:r>
            <a:r>
              <a:rPr lang="cs-CZ" sz="2800" b="1" dirty="0" smtClean="0">
                <a:latin typeface="+mn-lt"/>
              </a:rPr>
              <a:t>denáry starého typu </a:t>
            </a:r>
            <a:r>
              <a:rPr lang="cs-CZ" sz="2800" b="1" dirty="0">
                <a:latin typeface="+mn-lt"/>
              </a:rPr>
              <a:t>Přemysla I. </a:t>
            </a:r>
            <a:r>
              <a:rPr lang="cs-CZ" sz="2800" b="1" dirty="0" smtClean="0">
                <a:latin typeface="+mn-lt"/>
              </a:rPr>
              <a:t>Otakara (kolem 1217)</a:t>
            </a:r>
            <a:endParaRPr lang="cs-CZ" sz="2800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473" y="806483"/>
            <a:ext cx="2410691" cy="32354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709" y="812077"/>
            <a:ext cx="2467213" cy="32298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73" y="4293084"/>
            <a:ext cx="5009449" cy="24954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768" y="1063439"/>
            <a:ext cx="4410160" cy="22050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768" y="4147713"/>
            <a:ext cx="4174705" cy="21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4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636" y="-654153"/>
            <a:ext cx="5548745" cy="150243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381" y="-6935213"/>
            <a:ext cx="5266774" cy="1426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79109"/>
            <a:ext cx="10515600" cy="622169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smtClean="0">
                <a:latin typeface="+mn-lt"/>
              </a:rPr>
              <a:t>Monetizace jako mnohostranný proces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6815" y="970961"/>
            <a:ext cx="11726945" cy="570321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sz="2400" dirty="0" smtClean="0"/>
              <a:t>Monetizace a christianizace</a:t>
            </a:r>
          </a:p>
          <a:p>
            <a:pPr marL="514350" indent="-514350">
              <a:buAutoNum type="arabicPeriod"/>
            </a:pPr>
            <a:r>
              <a:rPr lang="cs-CZ" sz="2400" dirty="0" smtClean="0"/>
              <a:t>Monetizace a daně</a:t>
            </a:r>
          </a:p>
          <a:p>
            <a:pPr marL="514350" indent="-514350">
              <a:buAutoNum type="arabicPeriod"/>
            </a:pPr>
            <a:r>
              <a:rPr lang="cs-CZ" sz="2400" dirty="0" smtClean="0"/>
              <a:t>Monetizace a města a obchod</a:t>
            </a:r>
          </a:p>
          <a:p>
            <a:pPr marL="514350" indent="-514350">
              <a:buAutoNum type="arabicPeriod"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Délka oběhu mincí závisela na sociálních a hospodářských podmínkách:</a:t>
            </a:r>
          </a:p>
          <a:p>
            <a:pPr marL="0" indent="0">
              <a:buNone/>
            </a:pPr>
            <a:r>
              <a:rPr lang="cs-CZ" sz="2400" dirty="0" smtClean="0"/>
              <a:t>Mince s krátkodobým oběhem – denáry – obnovování mincí (</a:t>
            </a:r>
            <a:r>
              <a:rPr lang="cs-CZ" sz="2400" i="1" dirty="0" err="1" smtClean="0"/>
              <a:t>renovatio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monetae</a:t>
            </a:r>
            <a:r>
              <a:rPr lang="cs-CZ" sz="2400" dirty="0" smtClean="0"/>
              <a:t>) </a:t>
            </a:r>
          </a:p>
          <a:p>
            <a:pPr marL="0" indent="0">
              <a:buNone/>
            </a:pPr>
            <a:r>
              <a:rPr lang="cs-CZ" sz="2400" dirty="0" smtClean="0"/>
              <a:t>v Čechách od 80. let 11. století do 1300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Mince s dlouhodobým oběhem – groše – znehodnocování mincí </a:t>
            </a:r>
          </a:p>
          <a:p>
            <a:pPr marL="0" indent="0">
              <a:buNone/>
            </a:pPr>
            <a:r>
              <a:rPr lang="cs-CZ" sz="2400" dirty="0"/>
              <a:t>v</a:t>
            </a:r>
            <a:r>
              <a:rPr lang="cs-CZ" sz="2400" dirty="0" smtClean="0"/>
              <a:t> Čechách po 1300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Kontinuita i diskontinuita monetizace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575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60695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smtClean="0">
                <a:latin typeface="+mn-lt"/>
              </a:rPr>
              <a:t>Nejstarší velké české brakteáty, asi 1222–1230 </a:t>
            </a:r>
            <a:endParaRPr lang="cs-CZ" sz="2800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8909" y="723111"/>
            <a:ext cx="3011055" cy="30504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225" y="748805"/>
            <a:ext cx="2853276" cy="3024784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68" y="3879273"/>
            <a:ext cx="2880096" cy="2911764"/>
          </a:xfrm>
          <a:prstGeom prst="rect">
            <a:avLst/>
          </a:prstGeom>
          <a:noFill/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225" y="3879273"/>
            <a:ext cx="2911764" cy="291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8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889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smtClean="0">
                <a:latin typeface="+mn-lt"/>
              </a:rPr>
              <a:t>Česko-míšeňská měnová unie (20.-50. léta 13. století)</a:t>
            </a:r>
            <a:endParaRPr lang="cs-CZ" sz="2800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1572" y="1087972"/>
            <a:ext cx="7494895" cy="562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5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740" y="-322966"/>
            <a:ext cx="11020647" cy="826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032" y="79209"/>
            <a:ext cx="8933121" cy="669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0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21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700" b="1" dirty="0" smtClean="0">
                <a:latin typeface="+mn-lt"/>
              </a:rPr>
              <a:t>Mincovní systémy v Evropě s krátkou a dlouhou dobou oběhu</a:t>
            </a:r>
            <a:r>
              <a:rPr lang="en-US" sz="2700" b="1" dirty="0" smtClean="0">
                <a:latin typeface="+mn-lt"/>
              </a:rPr>
              <a:t>, </a:t>
            </a:r>
            <a:r>
              <a:rPr lang="en-US" sz="2700" b="1" dirty="0">
                <a:latin typeface="+mn-lt"/>
              </a:rPr>
              <a:t>1140–1300</a:t>
            </a:r>
            <a:r>
              <a:rPr lang="cs-CZ" sz="2700" b="1" dirty="0">
                <a:latin typeface="+mn-lt"/>
              </a:rPr>
              <a:t/>
            </a:r>
            <a:br>
              <a:rPr lang="cs-CZ" sz="2700" b="1" dirty="0">
                <a:latin typeface="+mn-lt"/>
              </a:rPr>
            </a:br>
            <a:r>
              <a:rPr lang="cs-CZ" sz="2000" i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Zdroj</a:t>
            </a:r>
            <a:r>
              <a:rPr lang="en-GB" sz="2000" i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2000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Svensson</a:t>
            </a:r>
            <a:r>
              <a:rPr lang="en-GB" sz="20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Roger. The </a:t>
            </a:r>
            <a:r>
              <a:rPr lang="en-GB" sz="2000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bracteate</a:t>
            </a:r>
            <a:r>
              <a:rPr lang="en-GB" sz="20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as economic idea and monetary instrument, 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IFN Working Paper, No. 973. Stockholm: Research Institute of Industrial Economics (IFN), 2013, 6.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000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552" y="1114261"/>
            <a:ext cx="5673882" cy="57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4751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 smtClean="0">
                <a:latin typeface="+mn-lt"/>
              </a:rPr>
              <a:t>Podobnosti a rozdíly mezi mincovními systémy s krátkou a dlouhou dobou oběhu     </a:t>
            </a:r>
            <a:r>
              <a:rPr lang="cs-CZ" sz="1800" b="1" dirty="0">
                <a:latin typeface="+mn-lt"/>
              </a:rPr>
              <a:t>(</a:t>
            </a:r>
            <a:r>
              <a:rPr lang="cs-CZ" sz="1800" b="1" dirty="0" err="1">
                <a:latin typeface="+mn-lt"/>
              </a:rPr>
              <a:t>Svensson</a:t>
            </a:r>
            <a:r>
              <a:rPr lang="cs-CZ" sz="1800" b="1" dirty="0">
                <a:latin typeface="+mn-lt"/>
              </a:rPr>
              <a:t> 2013)</a:t>
            </a:r>
            <a:r>
              <a:rPr lang="en-US" sz="1800" b="1" dirty="0">
                <a:latin typeface="+mn-lt"/>
              </a:rPr>
              <a:t> </a:t>
            </a:r>
            <a:endParaRPr lang="cs-CZ" sz="18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365" y="1065228"/>
            <a:ext cx="11745798" cy="55523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i="1" dirty="0" smtClean="0"/>
              <a:t>Podmínky/Charakteristika</a:t>
            </a:r>
            <a:r>
              <a:rPr lang="en-US" b="1" i="1" dirty="0" smtClean="0"/>
              <a:t> </a:t>
            </a:r>
            <a:r>
              <a:rPr lang="en-US" i="1" dirty="0"/>
              <a:t>	</a:t>
            </a:r>
            <a:r>
              <a:rPr lang="cs-CZ" i="1" dirty="0"/>
              <a:t>  </a:t>
            </a:r>
            <a:r>
              <a:rPr lang="cs-CZ" i="1" dirty="0" smtClean="0"/>
              <a:t>     </a:t>
            </a:r>
            <a:r>
              <a:rPr lang="cs-CZ" sz="2300" b="1" i="1" dirty="0" smtClean="0"/>
              <a:t>Mince s krátkou životností     Mince s dlouhou životností</a:t>
            </a:r>
            <a:r>
              <a:rPr lang="en-US" b="1" i="1" dirty="0"/>
              <a:t>	</a:t>
            </a:r>
            <a:r>
              <a:rPr lang="cs-CZ" b="1" i="1" dirty="0"/>
              <a:t>         </a:t>
            </a:r>
            <a:r>
              <a:rPr lang="en-US" dirty="0"/>
              <a:t>	</a:t>
            </a:r>
            <a:endParaRPr lang="cs-CZ" dirty="0"/>
          </a:p>
          <a:p>
            <a:r>
              <a:rPr lang="cs-CZ" dirty="0" smtClean="0"/>
              <a:t>Geografické omezení (neplatnost cizích mincí</a:t>
            </a:r>
            <a:r>
              <a:rPr lang="en-US" dirty="0" smtClean="0"/>
              <a:t>) </a:t>
            </a:r>
            <a:r>
              <a:rPr lang="cs-CZ" dirty="0" smtClean="0"/>
              <a:t> ano</a:t>
            </a:r>
            <a:r>
              <a:rPr lang="en-US" dirty="0"/>
              <a:t>	</a:t>
            </a:r>
            <a:r>
              <a:rPr lang="cs-CZ" dirty="0"/>
              <a:t>                       </a:t>
            </a:r>
            <a:r>
              <a:rPr lang="cs-CZ" dirty="0" smtClean="0"/>
              <a:t>ano</a:t>
            </a:r>
            <a:r>
              <a:rPr lang="en-US" dirty="0"/>
              <a:t>	</a:t>
            </a:r>
            <a:endParaRPr lang="cs-CZ" dirty="0"/>
          </a:p>
          <a:p>
            <a:r>
              <a:rPr lang="cs-CZ" dirty="0" smtClean="0"/>
              <a:t>Monopol na směnu</a:t>
            </a:r>
            <a:r>
              <a:rPr lang="en-US" dirty="0"/>
              <a:t>	</a:t>
            </a:r>
            <a:r>
              <a:rPr lang="cs-CZ" dirty="0"/>
              <a:t>                                    </a:t>
            </a:r>
            <a:r>
              <a:rPr lang="cs-CZ" dirty="0" smtClean="0"/>
              <a:t>        ano</a:t>
            </a:r>
            <a:r>
              <a:rPr lang="en-US" dirty="0"/>
              <a:t>	</a:t>
            </a:r>
            <a:r>
              <a:rPr lang="cs-CZ" dirty="0"/>
              <a:t>                       </a:t>
            </a:r>
            <a:r>
              <a:rPr lang="cs-CZ" dirty="0" smtClean="0"/>
              <a:t>ano</a:t>
            </a:r>
            <a:r>
              <a:rPr lang="en-US" dirty="0"/>
              <a:t>	</a:t>
            </a:r>
            <a:endParaRPr lang="cs-CZ" dirty="0"/>
          </a:p>
          <a:p>
            <a:r>
              <a:rPr lang="cs-CZ" dirty="0" smtClean="0"/>
              <a:t>Nutnost tržního práva </a:t>
            </a:r>
            <a:r>
              <a:rPr lang="en-US" dirty="0"/>
              <a:t>	</a:t>
            </a:r>
            <a:r>
              <a:rPr lang="cs-CZ" dirty="0" smtClean="0"/>
              <a:t>                              ano</a:t>
            </a:r>
            <a:r>
              <a:rPr lang="en-US" dirty="0"/>
              <a:t>	</a:t>
            </a:r>
            <a:r>
              <a:rPr lang="cs-CZ" dirty="0"/>
              <a:t>                       </a:t>
            </a:r>
            <a:r>
              <a:rPr lang="cs-CZ" dirty="0" smtClean="0"/>
              <a:t>ano</a:t>
            </a:r>
            <a:r>
              <a:rPr lang="en-US" dirty="0"/>
              <a:t>	</a:t>
            </a:r>
            <a:endParaRPr lang="cs-CZ" dirty="0"/>
          </a:p>
          <a:p>
            <a:r>
              <a:rPr lang="cs-CZ" dirty="0" smtClean="0"/>
              <a:t>Zisk vydavatele mince:</a:t>
            </a:r>
            <a:r>
              <a:rPr lang="en-US" dirty="0" smtClean="0"/>
              <a:t> </a:t>
            </a:r>
            <a:r>
              <a:rPr lang="cs-CZ" dirty="0" smtClean="0"/>
              <a:t>ražba z drahého kovu</a:t>
            </a:r>
            <a:r>
              <a:rPr lang="en-US" dirty="0" smtClean="0"/>
              <a:t>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</a:t>
            </a:r>
            <a:r>
              <a:rPr lang="cs-CZ" dirty="0" smtClean="0"/>
              <a:t>a </a:t>
            </a:r>
            <a:r>
              <a:rPr lang="cs-CZ" dirty="0" err="1" smtClean="0"/>
              <a:t>přeražba</a:t>
            </a:r>
            <a:r>
              <a:rPr lang="cs-CZ" dirty="0" smtClean="0"/>
              <a:t> cizích mincí</a:t>
            </a:r>
            <a:r>
              <a:rPr lang="en-US" dirty="0" smtClean="0"/>
              <a:t> </a:t>
            </a:r>
            <a:r>
              <a:rPr lang="cs-CZ" dirty="0" smtClean="0"/>
              <a:t>                                           ano</a:t>
            </a:r>
            <a:r>
              <a:rPr lang="en-US" dirty="0"/>
              <a:t>	</a:t>
            </a:r>
            <a:r>
              <a:rPr lang="cs-CZ" dirty="0"/>
              <a:t>                       </a:t>
            </a:r>
            <a:r>
              <a:rPr lang="cs-CZ" dirty="0" smtClean="0"/>
              <a:t>ano</a:t>
            </a:r>
            <a:r>
              <a:rPr lang="en-US" dirty="0"/>
              <a:t>	</a:t>
            </a:r>
            <a:endParaRPr lang="cs-CZ" dirty="0"/>
          </a:p>
          <a:p>
            <a:r>
              <a:rPr lang="cs-CZ" dirty="0" smtClean="0"/>
              <a:t>Obnovování mince (směnný poplatek)</a:t>
            </a:r>
            <a:r>
              <a:rPr lang="en-US" dirty="0"/>
              <a:t>	</a:t>
            </a:r>
            <a:r>
              <a:rPr lang="cs-CZ" dirty="0" smtClean="0"/>
              <a:t>               často         jen při změně vydavatele</a:t>
            </a:r>
            <a:r>
              <a:rPr lang="en-US" dirty="0"/>
              <a:t>	 	</a:t>
            </a:r>
            <a:endParaRPr lang="cs-CZ" dirty="0"/>
          </a:p>
          <a:p>
            <a:r>
              <a:rPr lang="cs-CZ" dirty="0" smtClean="0"/>
              <a:t>Znehodnocení hmotnosti a ryzosti</a:t>
            </a:r>
            <a:r>
              <a:rPr lang="en-US" dirty="0"/>
              <a:t>	</a:t>
            </a:r>
            <a:r>
              <a:rPr lang="cs-CZ" dirty="0"/>
              <a:t>     </a:t>
            </a:r>
            <a:r>
              <a:rPr lang="cs-CZ" dirty="0" smtClean="0"/>
              <a:t>          někdy                         často</a:t>
            </a:r>
            <a:r>
              <a:rPr lang="en-US" dirty="0"/>
              <a:t>	 	</a:t>
            </a:r>
            <a:endParaRPr lang="cs-CZ" dirty="0"/>
          </a:p>
          <a:p>
            <a:r>
              <a:rPr lang="cs-CZ" dirty="0" smtClean="0"/>
              <a:t>Počet mincovních typů obíhajících                  </a:t>
            </a:r>
            <a:r>
              <a:rPr lang="en-US" dirty="0"/>
              <a:t>	</a:t>
            </a:r>
            <a:r>
              <a:rPr lang="cs-CZ" dirty="0" smtClean="0"/>
              <a:t> jeden                 </a:t>
            </a:r>
            <a:r>
              <a:rPr lang="cs-CZ" dirty="0" err="1" smtClean="0"/>
              <a:t>jeden</a:t>
            </a:r>
            <a:r>
              <a:rPr lang="cs-CZ" dirty="0" smtClean="0"/>
              <a:t> nebo málo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souběžně </a:t>
            </a:r>
            <a:r>
              <a:rPr lang="cs-CZ" dirty="0"/>
              <a:t>na jednom území </a:t>
            </a:r>
            <a:r>
              <a:rPr lang="en-US" dirty="0"/>
              <a:t>	 	</a:t>
            </a:r>
            <a:endParaRPr lang="cs-CZ" dirty="0"/>
          </a:p>
          <a:p>
            <a:r>
              <a:rPr lang="cs-CZ" b="1" dirty="0" smtClean="0"/>
              <a:t>Objem mincí v oběhu dané ekonomiky              malý                           velký </a:t>
            </a:r>
            <a:r>
              <a:rPr lang="en-US" b="1" dirty="0" smtClean="0"/>
              <a:t> </a:t>
            </a:r>
            <a:r>
              <a:rPr lang="en-US" dirty="0"/>
              <a:t>		</a:t>
            </a:r>
            <a:endParaRPr lang="cs-CZ" dirty="0"/>
          </a:p>
          <a:p>
            <a:r>
              <a:rPr lang="en-US" b="1" dirty="0" err="1" smtClean="0"/>
              <a:t>Relativ</a:t>
            </a:r>
            <a:r>
              <a:rPr lang="cs-CZ" b="1" dirty="0" smtClean="0"/>
              <a:t>ní vyspělost ekonomiky                  </a:t>
            </a:r>
            <a:r>
              <a:rPr lang="en-US" b="1" dirty="0" smtClean="0"/>
              <a:t> </a:t>
            </a:r>
            <a:r>
              <a:rPr lang="cs-CZ" b="1" dirty="0" smtClean="0"/>
              <a:t>          nízká                          vysoká</a:t>
            </a:r>
            <a:r>
              <a:rPr lang="en-US" b="1" dirty="0" smtClean="0"/>
              <a:t> </a:t>
            </a:r>
            <a:r>
              <a:rPr lang="en-US" dirty="0"/>
              <a:t>	 	</a:t>
            </a:r>
            <a:endParaRPr lang="cs-CZ" dirty="0"/>
          </a:p>
          <a:p>
            <a:r>
              <a:rPr lang="en-US" dirty="0" smtClean="0"/>
              <a:t>Geographic</a:t>
            </a:r>
            <a:r>
              <a:rPr lang="cs-CZ" dirty="0" err="1" smtClean="0"/>
              <a:t>ká</a:t>
            </a:r>
            <a:r>
              <a:rPr lang="cs-CZ" dirty="0" smtClean="0"/>
              <a:t> oblast</a:t>
            </a:r>
            <a:r>
              <a:rPr lang="en-US" dirty="0" smtClean="0"/>
              <a:t> </a:t>
            </a:r>
            <a:r>
              <a:rPr lang="en-US" dirty="0"/>
              <a:t>		</a:t>
            </a:r>
            <a:r>
              <a:rPr lang="cs-CZ" dirty="0"/>
              <a:t>                </a:t>
            </a:r>
            <a:r>
              <a:rPr lang="cs-CZ" dirty="0" smtClean="0"/>
              <a:t>       převážně malá        velká nebo malá</a:t>
            </a:r>
            <a:r>
              <a:rPr lang="en-US" dirty="0" smtClean="0"/>
              <a:t> </a:t>
            </a:r>
            <a:endParaRPr lang="cs-CZ" dirty="0"/>
          </a:p>
          <a:p>
            <a:r>
              <a:rPr lang="cs-CZ" dirty="0" smtClean="0"/>
              <a:t>Počet mincoven v dané měnové oblasti              hodně                          málo</a:t>
            </a:r>
            <a:r>
              <a:rPr lang="en-US" dirty="0" smtClean="0"/>
              <a:t> </a:t>
            </a:r>
            <a:r>
              <a:rPr lang="en-US" dirty="0"/>
              <a:t>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709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883"/>
          </a:xfrm>
        </p:spPr>
        <p:txBody>
          <a:bodyPr>
            <a:normAutofit/>
          </a:bodyPr>
          <a:lstStyle/>
          <a:p>
            <a:pPr algn="ctr"/>
            <a:r>
              <a:rPr lang="cs-CZ" sz="2400" b="1" i="1" dirty="0" err="1" smtClean="0">
                <a:latin typeface="+mn-lt"/>
              </a:rPr>
              <a:t>Renovatio</a:t>
            </a:r>
            <a:r>
              <a:rPr lang="cs-CZ" sz="2400" b="1" i="1" dirty="0" smtClean="0">
                <a:latin typeface="+mn-lt"/>
              </a:rPr>
              <a:t> </a:t>
            </a:r>
            <a:r>
              <a:rPr lang="cs-CZ" sz="2400" b="1" i="1" dirty="0" err="1" smtClean="0">
                <a:latin typeface="+mn-lt"/>
              </a:rPr>
              <a:t>monetae</a:t>
            </a:r>
            <a:r>
              <a:rPr lang="cs-CZ" sz="2400" b="1" i="1" dirty="0" smtClean="0">
                <a:latin typeface="+mn-lt"/>
              </a:rPr>
              <a:t> </a:t>
            </a:r>
            <a:r>
              <a:rPr lang="cs-CZ" sz="2400" b="1" dirty="0" smtClean="0">
                <a:latin typeface="+mn-lt"/>
              </a:rPr>
              <a:t>and </a:t>
            </a:r>
            <a:r>
              <a:rPr lang="cs-CZ" sz="2400" b="1" dirty="0" err="1" smtClean="0">
                <a:latin typeface="+mn-lt"/>
              </a:rPr>
              <a:t>debasement</a:t>
            </a:r>
            <a:r>
              <a:rPr lang="cs-CZ" sz="2400" b="1" dirty="0" smtClean="0">
                <a:latin typeface="+mn-lt"/>
              </a:rPr>
              <a:t>: </a:t>
            </a:r>
            <a:r>
              <a:rPr lang="en-US" sz="2400" b="1" dirty="0" smtClean="0">
                <a:latin typeface="+mn-lt"/>
              </a:rPr>
              <a:t>RFA analysis of coin fineness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1109" y="904008"/>
            <a:ext cx="11398827" cy="5953992"/>
          </a:xfrm>
        </p:spPr>
        <p:txBody>
          <a:bodyPr/>
          <a:lstStyle/>
          <a:p>
            <a:pPr marL="0" indent="0" algn="ctr">
              <a:buNone/>
            </a:pPr>
            <a:r>
              <a:rPr lang="cs-CZ" sz="2000" b="1" dirty="0" err="1" smtClean="0"/>
              <a:t>The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hoard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Levínská</a:t>
            </a:r>
            <a:r>
              <a:rPr lang="cs-CZ" sz="2000" b="1" dirty="0" smtClean="0"/>
              <a:t> Olešnice</a:t>
            </a:r>
            <a:r>
              <a:rPr lang="cs-CZ" sz="2000" dirty="0" smtClean="0"/>
              <a:t>, </a:t>
            </a:r>
            <a:r>
              <a:rPr lang="cs-CZ" sz="2000" dirty="0" err="1" smtClean="0"/>
              <a:t>Eastern</a:t>
            </a:r>
            <a:r>
              <a:rPr lang="cs-CZ" sz="2000" dirty="0" smtClean="0"/>
              <a:t> Bohemia, </a:t>
            </a:r>
            <a:r>
              <a:rPr lang="cs-CZ" sz="2000" dirty="0" err="1" smtClean="0"/>
              <a:t>around</a:t>
            </a:r>
            <a:r>
              <a:rPr lang="cs-CZ" sz="2000" dirty="0" smtClean="0"/>
              <a:t> 1285 (836 </a:t>
            </a:r>
            <a:r>
              <a:rPr lang="cs-CZ" sz="2000" dirty="0" err="1" smtClean="0"/>
              <a:t>bracteates</a:t>
            </a:r>
            <a:r>
              <a:rPr lang="cs-CZ" sz="2000" dirty="0" smtClean="0"/>
              <a:t> </a:t>
            </a:r>
            <a:r>
              <a:rPr lang="cs-CZ" sz="2000" dirty="0" err="1" smtClean="0"/>
              <a:t>from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1230s–1280s)</a:t>
            </a:r>
          </a:p>
          <a:p>
            <a:pPr marL="0" indent="0">
              <a:buNone/>
            </a:pPr>
            <a:r>
              <a:rPr lang="cs-CZ" sz="1800" dirty="0" smtClean="0"/>
              <a:t>                                 </a:t>
            </a:r>
            <a:r>
              <a:rPr lang="cs-CZ" sz="1200" b="1" dirty="0" smtClean="0"/>
              <a:t>Bohemia: </a:t>
            </a:r>
            <a:r>
              <a:rPr lang="cs-CZ" sz="1200" b="1" dirty="0" err="1" smtClean="0"/>
              <a:t>Wenceslas</a:t>
            </a:r>
            <a:r>
              <a:rPr lang="cs-CZ" sz="1200" b="1" dirty="0" smtClean="0"/>
              <a:t> I (0.920-0.960)</a:t>
            </a:r>
            <a:r>
              <a:rPr lang="cs-CZ" sz="1200" dirty="0" smtClean="0"/>
              <a:t>        </a:t>
            </a:r>
            <a:r>
              <a:rPr lang="cs-CZ" sz="1200" dirty="0" err="1" smtClean="0"/>
              <a:t>Upper</a:t>
            </a:r>
            <a:r>
              <a:rPr lang="cs-CZ" sz="1200" dirty="0" smtClean="0"/>
              <a:t> </a:t>
            </a:r>
            <a:r>
              <a:rPr lang="cs-CZ" sz="1200" dirty="0" err="1" smtClean="0"/>
              <a:t>Lusatia</a:t>
            </a:r>
            <a:r>
              <a:rPr lang="cs-CZ" sz="1200" dirty="0" smtClean="0"/>
              <a:t>: </a:t>
            </a:r>
            <a:r>
              <a:rPr lang="cs-CZ" sz="1200" dirty="0" err="1" smtClean="0"/>
              <a:t>Wenceslas</a:t>
            </a:r>
            <a:r>
              <a:rPr lang="cs-CZ" sz="1200" dirty="0" smtClean="0"/>
              <a:t> I (0.920)          </a:t>
            </a:r>
            <a:r>
              <a:rPr lang="cs-CZ" sz="1200" b="1" dirty="0" smtClean="0"/>
              <a:t>Bohemia: Ottokar II (0.920-0.960)</a:t>
            </a:r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r>
              <a:rPr lang="cs-CZ" sz="1200" dirty="0"/>
              <a:t> </a:t>
            </a:r>
            <a:r>
              <a:rPr lang="cs-CZ" sz="1200" dirty="0" smtClean="0"/>
              <a:t>                                                </a:t>
            </a:r>
          </a:p>
          <a:p>
            <a:pPr marL="0" indent="0">
              <a:buNone/>
            </a:pPr>
            <a:endParaRPr lang="cs-CZ" sz="1200" b="1" dirty="0"/>
          </a:p>
          <a:p>
            <a:pPr marL="0" indent="0">
              <a:buNone/>
            </a:pPr>
            <a:r>
              <a:rPr lang="cs-CZ" sz="1200" b="1" dirty="0" smtClean="0"/>
              <a:t>                                                 Bohemia: </a:t>
            </a:r>
            <a:r>
              <a:rPr lang="cs-CZ" sz="1200" b="1" dirty="0" err="1" smtClean="0"/>
              <a:t>Wenceslas</a:t>
            </a:r>
            <a:r>
              <a:rPr lang="cs-CZ" sz="1200" b="1" dirty="0" smtClean="0"/>
              <a:t> II (0.920-0.960)          </a:t>
            </a:r>
            <a:r>
              <a:rPr lang="cs-CZ" sz="1200" dirty="0" err="1" smtClean="0"/>
              <a:t>Meissen</a:t>
            </a:r>
            <a:r>
              <a:rPr lang="cs-CZ" sz="1200" dirty="0" smtClean="0"/>
              <a:t>: Henry III (0.950-0.980)     </a:t>
            </a:r>
            <a:r>
              <a:rPr lang="cs-CZ" sz="1200" dirty="0" err="1" smtClean="0"/>
              <a:t>Dohna</a:t>
            </a:r>
            <a:r>
              <a:rPr lang="cs-CZ" sz="1200" dirty="0" smtClean="0"/>
              <a:t> and </a:t>
            </a:r>
            <a:r>
              <a:rPr lang="cs-CZ" sz="1200" dirty="0" err="1" smtClean="0"/>
              <a:t>Meissen</a:t>
            </a:r>
            <a:r>
              <a:rPr lang="cs-CZ" sz="1200" dirty="0" smtClean="0"/>
              <a:t> </a:t>
            </a:r>
            <a:r>
              <a:rPr lang="cs-CZ" sz="1200" dirty="0" err="1" smtClean="0"/>
              <a:t>bishopric</a:t>
            </a:r>
            <a:r>
              <a:rPr lang="cs-CZ" sz="1200" dirty="0" smtClean="0"/>
              <a:t> (0.910-0.940)</a:t>
            </a:r>
            <a:endParaRPr lang="cs-CZ" sz="1200" dirty="0"/>
          </a:p>
        </p:txBody>
      </p:sp>
      <p:pic>
        <p:nvPicPr>
          <p:cNvPr id="5" name="obrázek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26" y="1649691"/>
            <a:ext cx="7522590" cy="4392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82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9110"/>
          </a:xfrm>
        </p:spPr>
        <p:txBody>
          <a:bodyPr>
            <a:noAutofit/>
          </a:bodyPr>
          <a:lstStyle/>
          <a:p>
            <a:pPr algn="ctr"/>
            <a:r>
              <a:rPr lang="cs-CZ" sz="2000" b="1" i="1" dirty="0" err="1" smtClean="0">
                <a:latin typeface="+mn-lt"/>
              </a:rPr>
              <a:t>Short-lived</a:t>
            </a:r>
            <a:r>
              <a:rPr lang="cs-CZ" sz="2000" b="1" i="1" dirty="0" smtClean="0">
                <a:latin typeface="+mn-lt"/>
              </a:rPr>
              <a:t> </a:t>
            </a:r>
            <a:r>
              <a:rPr lang="cs-CZ" sz="2000" b="1" i="1" dirty="0" err="1" smtClean="0">
                <a:latin typeface="+mn-lt"/>
              </a:rPr>
              <a:t>coins</a:t>
            </a:r>
            <a:r>
              <a:rPr lang="cs-CZ" sz="2000" b="1" i="1" dirty="0" smtClean="0">
                <a:latin typeface="+mn-lt"/>
              </a:rPr>
              <a:t> (</a:t>
            </a:r>
            <a:r>
              <a:rPr lang="cs-CZ" sz="2000" b="1" i="1" dirty="0" err="1" smtClean="0">
                <a:latin typeface="+mn-lt"/>
              </a:rPr>
              <a:t>bracteates</a:t>
            </a:r>
            <a:r>
              <a:rPr lang="cs-CZ" sz="2000" b="1" i="1" dirty="0" smtClean="0">
                <a:latin typeface="+mn-lt"/>
              </a:rPr>
              <a:t>): </a:t>
            </a:r>
            <a:r>
              <a:rPr lang="cs-CZ" sz="2000" b="1" dirty="0" smtClean="0">
                <a:latin typeface="+mn-lt"/>
              </a:rPr>
              <a:t> </a:t>
            </a:r>
            <a:r>
              <a:rPr lang="en-US" sz="2000" b="1" dirty="0" smtClean="0">
                <a:latin typeface="+mn-lt"/>
              </a:rPr>
              <a:t>Debasement of weight and fineness</a:t>
            </a:r>
            <a:r>
              <a:rPr lang="cs-CZ" sz="2000" b="1" dirty="0" smtClean="0">
                <a:latin typeface="+mn-lt"/>
              </a:rPr>
              <a:t> </a:t>
            </a:r>
            <a:r>
              <a:rPr lang="cs-CZ" sz="2000" b="1" dirty="0" err="1" smtClean="0">
                <a:latin typeface="+mn-lt"/>
              </a:rPr>
              <a:t>sometimes</a:t>
            </a:r>
            <a:r>
              <a:rPr lang="cs-CZ" sz="2000" b="1" dirty="0" smtClean="0">
                <a:latin typeface="+mn-lt"/>
              </a:rPr>
              <a:t> </a:t>
            </a:r>
            <a:r>
              <a:rPr lang="cs-CZ" sz="2000" b="1" dirty="0" err="1" smtClean="0">
                <a:latin typeface="+mn-lt"/>
              </a:rPr>
              <a:t>only</a:t>
            </a:r>
            <a:r>
              <a:rPr lang="en-US" sz="2000" b="1" dirty="0" smtClean="0">
                <a:latin typeface="+mn-lt"/>
              </a:rPr>
              <a:t> </a:t>
            </a:r>
            <a:endParaRPr lang="cs-CZ" sz="20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126" y="735291"/>
            <a:ext cx="11643817" cy="612270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sz="2000" b="1" dirty="0" err="1" smtClean="0"/>
              <a:t>The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hoard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Fuchsehof</a:t>
            </a:r>
            <a:r>
              <a:rPr lang="cs-CZ" sz="2000" dirty="0" smtClean="0"/>
              <a:t>, </a:t>
            </a:r>
            <a:r>
              <a:rPr lang="cs-CZ" sz="2000" dirty="0" err="1" smtClean="0"/>
              <a:t>Upper</a:t>
            </a:r>
            <a:r>
              <a:rPr lang="cs-CZ" sz="2000" dirty="0" smtClean="0"/>
              <a:t> </a:t>
            </a:r>
            <a:r>
              <a:rPr lang="cs-CZ" sz="2000" dirty="0" err="1" smtClean="0"/>
              <a:t>Austria</a:t>
            </a:r>
            <a:r>
              <a:rPr lang="cs-CZ" sz="2000" b="1" dirty="0" smtClean="0"/>
              <a:t> </a:t>
            </a:r>
            <a:r>
              <a:rPr lang="cs-CZ" sz="2000" dirty="0" smtClean="0"/>
              <a:t>(</a:t>
            </a:r>
            <a:r>
              <a:rPr lang="cs-CZ" sz="2000" dirty="0" err="1" smtClean="0"/>
              <a:t>concealed</a:t>
            </a:r>
            <a:r>
              <a:rPr lang="cs-CZ" sz="2000" dirty="0" smtClean="0"/>
              <a:t> in </a:t>
            </a:r>
            <a:r>
              <a:rPr lang="cs-CZ" sz="2000" dirty="0" err="1" smtClean="0"/>
              <a:t>about</a:t>
            </a:r>
            <a:r>
              <a:rPr lang="cs-CZ" sz="2000" dirty="0" smtClean="0"/>
              <a:t> 1280)</a:t>
            </a:r>
          </a:p>
          <a:p>
            <a:pPr marL="0" indent="0" algn="ctr">
              <a:buNone/>
            </a:pPr>
            <a:r>
              <a:rPr lang="cs-CZ" sz="2000" dirty="0" smtClean="0"/>
              <a:t>Bohemian </a:t>
            </a:r>
            <a:r>
              <a:rPr lang="cs-CZ" sz="2000" dirty="0" err="1" smtClean="0"/>
              <a:t>bracteates</a:t>
            </a:r>
            <a:r>
              <a:rPr lang="cs-CZ" sz="2000" dirty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Ottokar II </a:t>
            </a:r>
            <a:r>
              <a:rPr lang="cs-CZ" sz="2000" dirty="0" err="1" smtClean="0"/>
              <a:t>from</a:t>
            </a:r>
            <a:r>
              <a:rPr lang="cs-CZ" sz="2000" dirty="0" smtClean="0"/>
              <a:t> 1260–1268: </a:t>
            </a:r>
            <a:r>
              <a:rPr lang="cs-CZ" sz="2000" dirty="0" err="1" smtClean="0"/>
              <a:t>weight</a:t>
            </a:r>
            <a:r>
              <a:rPr lang="cs-CZ" sz="2000" dirty="0" smtClean="0"/>
              <a:t> </a:t>
            </a:r>
            <a:r>
              <a:rPr lang="cs-CZ" sz="2000" dirty="0" err="1" smtClean="0"/>
              <a:t>divergences</a:t>
            </a: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 algn="ctr">
              <a:buNone/>
            </a:pPr>
            <a:r>
              <a:rPr lang="cs-CZ" sz="2000" dirty="0" smtClean="0"/>
              <a:t>Type </a:t>
            </a:r>
            <a:r>
              <a:rPr lang="cs-CZ" sz="2000" b="1" dirty="0" smtClean="0"/>
              <a:t>Cach 820 </a:t>
            </a:r>
            <a:r>
              <a:rPr lang="cs-CZ" sz="2000" dirty="0" smtClean="0"/>
              <a:t>(in </a:t>
            </a:r>
            <a:r>
              <a:rPr lang="cs-CZ" sz="2000" dirty="0" err="1" smtClean="0"/>
              <a:t>total</a:t>
            </a:r>
            <a:r>
              <a:rPr lang="cs-CZ" sz="2000" dirty="0" smtClean="0"/>
              <a:t>: 164 </a:t>
            </a:r>
            <a:r>
              <a:rPr lang="cs-CZ" sz="2000" dirty="0" err="1" smtClean="0"/>
              <a:t>specimens</a:t>
            </a:r>
            <a:r>
              <a:rPr lang="cs-CZ" sz="2000" dirty="0" smtClean="0"/>
              <a:t>):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same</a:t>
            </a:r>
            <a:r>
              <a:rPr lang="cs-CZ" sz="2000" dirty="0" smtClean="0"/>
              <a:t> </a:t>
            </a:r>
            <a:r>
              <a:rPr lang="cs-CZ" sz="2000" dirty="0" err="1" smtClean="0"/>
              <a:t>coin</a:t>
            </a:r>
            <a:r>
              <a:rPr lang="cs-CZ" sz="2000" dirty="0" smtClean="0"/>
              <a:t> type </a:t>
            </a:r>
            <a:r>
              <a:rPr lang="cs-CZ" sz="2000" dirty="0" err="1" smtClean="0"/>
              <a:t>minted</a:t>
            </a:r>
            <a:r>
              <a:rPr lang="cs-CZ" sz="2000" dirty="0" smtClean="0"/>
              <a:t> in </a:t>
            </a:r>
            <a:r>
              <a:rPr lang="cs-CZ" sz="2000" dirty="0" err="1" smtClean="0"/>
              <a:t>different</a:t>
            </a:r>
            <a:r>
              <a:rPr lang="cs-CZ" sz="2000" dirty="0" smtClean="0"/>
              <a:t> </a:t>
            </a:r>
            <a:r>
              <a:rPr lang="cs-CZ" sz="2000" dirty="0" err="1" smtClean="0"/>
              <a:t>weight</a:t>
            </a:r>
            <a:r>
              <a:rPr lang="cs-CZ" sz="2000" dirty="0" smtClean="0"/>
              <a:t> </a:t>
            </a:r>
          </a:p>
          <a:p>
            <a:pPr marL="0" indent="0" algn="ctr">
              <a:buNone/>
            </a:pPr>
            <a:r>
              <a:rPr lang="cs-CZ" sz="2000" b="1" i="1" dirty="0" err="1" smtClean="0"/>
              <a:t>Weight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span</a:t>
            </a:r>
            <a:r>
              <a:rPr lang="cs-CZ" sz="2000" b="1" i="1" dirty="0" smtClean="0"/>
              <a:t>               </a:t>
            </a:r>
            <a:r>
              <a:rPr lang="cs-CZ" sz="2000" b="1" i="1" dirty="0" err="1" smtClean="0"/>
              <a:t>Number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of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specimens</a:t>
            </a:r>
            <a:r>
              <a:rPr lang="cs-CZ" sz="2000" b="1" i="1" dirty="0" smtClean="0"/>
              <a:t>                </a:t>
            </a:r>
            <a:r>
              <a:rPr lang="cs-CZ" sz="2000" b="1" i="1" dirty="0" err="1" smtClean="0"/>
              <a:t>Percentage</a:t>
            </a:r>
            <a:endParaRPr lang="cs-CZ" sz="2000" b="1" i="1" dirty="0" smtClean="0"/>
          </a:p>
          <a:p>
            <a:pPr marL="0" indent="0" algn="ctr">
              <a:buNone/>
            </a:pPr>
            <a:r>
              <a:rPr lang="cs-CZ" sz="2000" dirty="0" smtClean="0"/>
              <a:t>0.50 – 0.69 g                               75                                          46%</a:t>
            </a:r>
          </a:p>
          <a:p>
            <a:pPr marL="0" indent="0" algn="ctr">
              <a:buNone/>
            </a:pPr>
            <a:r>
              <a:rPr lang="cs-CZ" sz="2000" dirty="0" smtClean="0"/>
              <a:t>0.70 – 0.80 g                               59                                          36%</a:t>
            </a:r>
          </a:p>
          <a:p>
            <a:pPr marL="0" indent="0" algn="ctr">
              <a:buNone/>
            </a:pPr>
            <a:r>
              <a:rPr lang="cs-CZ" sz="2000" dirty="0" smtClean="0"/>
              <a:t>0.81 – 0.95 g                               30                                          18%</a:t>
            </a:r>
          </a:p>
          <a:p>
            <a:pPr marL="0" indent="0">
              <a:buNone/>
            </a:pPr>
            <a:r>
              <a:rPr lang="cs-CZ" sz="2000" dirty="0" smtClean="0"/>
              <a:t>                                     </a:t>
            </a:r>
            <a:r>
              <a:rPr lang="cs-CZ" sz="2000" dirty="0" err="1" smtClean="0"/>
              <a:t>heavy</a:t>
            </a:r>
            <a:r>
              <a:rPr lang="cs-CZ" sz="2000" dirty="0" smtClean="0"/>
              <a:t> </a:t>
            </a:r>
            <a:r>
              <a:rPr lang="cs-CZ" sz="2000" dirty="0" err="1" smtClean="0"/>
              <a:t>specimens</a:t>
            </a:r>
            <a:r>
              <a:rPr lang="cs-CZ" sz="2000" dirty="0" smtClean="0"/>
              <a:t>: </a:t>
            </a:r>
            <a:r>
              <a:rPr lang="cs-CZ" sz="2000" dirty="0" err="1" smtClean="0"/>
              <a:t>short</a:t>
            </a:r>
            <a:r>
              <a:rPr lang="cs-CZ" sz="2000" dirty="0" smtClean="0"/>
              <a:t> </a:t>
            </a:r>
            <a:r>
              <a:rPr lang="cs-CZ" sz="2000" dirty="0" err="1" smtClean="0"/>
              <a:t>time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circulation</a:t>
            </a:r>
            <a:r>
              <a:rPr lang="cs-CZ" sz="2000" dirty="0" smtClean="0"/>
              <a:t>; </a:t>
            </a:r>
            <a:r>
              <a:rPr lang="cs-CZ" sz="2000" dirty="0" err="1" smtClean="0"/>
              <a:t>light</a:t>
            </a:r>
            <a:r>
              <a:rPr lang="cs-CZ" sz="2000" dirty="0" smtClean="0"/>
              <a:t> </a:t>
            </a:r>
            <a:r>
              <a:rPr lang="cs-CZ" sz="2000" dirty="0" err="1" smtClean="0"/>
              <a:t>specimens</a:t>
            </a:r>
            <a:r>
              <a:rPr lang="cs-CZ" sz="2000" dirty="0" smtClean="0"/>
              <a:t>: </a:t>
            </a:r>
            <a:r>
              <a:rPr lang="cs-CZ" sz="2000" dirty="0" err="1" smtClean="0"/>
              <a:t>longer</a:t>
            </a:r>
            <a:r>
              <a:rPr lang="cs-CZ" sz="2000" dirty="0" smtClean="0"/>
              <a:t> </a:t>
            </a:r>
            <a:r>
              <a:rPr lang="cs-CZ" sz="2000" dirty="0" err="1" smtClean="0"/>
              <a:t>time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circulation</a:t>
            </a:r>
            <a:endParaRPr lang="cs-CZ" sz="2000" dirty="0" smtClean="0"/>
          </a:p>
          <a:p>
            <a:pPr marL="0" indent="0" algn="ctr">
              <a:buNone/>
            </a:pPr>
            <a:r>
              <a:rPr lang="cs-CZ" sz="2000" dirty="0" smtClean="0"/>
              <a:t>  </a:t>
            </a:r>
            <a:r>
              <a:rPr lang="cs-CZ" sz="2000" i="1" dirty="0" err="1" smtClean="0"/>
              <a:t>Formulary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book</a:t>
            </a:r>
            <a:r>
              <a:rPr lang="cs-CZ" sz="2000" i="1" dirty="0" smtClean="0"/>
              <a:t> (1278/83–1306, RBM II, 1014–1015, No. 2334): </a:t>
            </a:r>
          </a:p>
          <a:p>
            <a:pPr marL="0" indent="0" algn="ctr">
              <a:buNone/>
            </a:pPr>
            <a:r>
              <a:rPr lang="cs-CZ" sz="2000" dirty="0" smtClean="0"/>
              <a:t>316 </a:t>
            </a:r>
            <a:r>
              <a:rPr lang="cs-CZ" sz="2000" dirty="0" err="1" smtClean="0"/>
              <a:t>pennies</a:t>
            </a:r>
            <a:r>
              <a:rPr lang="cs-CZ" sz="2000" dirty="0" smtClean="0"/>
              <a:t> </a:t>
            </a:r>
            <a:r>
              <a:rPr lang="cs-CZ" sz="2000" dirty="0" err="1" smtClean="0"/>
              <a:t>from</a:t>
            </a:r>
            <a:r>
              <a:rPr lang="cs-CZ" sz="2000" dirty="0" smtClean="0"/>
              <a:t> </a:t>
            </a:r>
            <a:r>
              <a:rPr lang="cs-CZ" sz="2000" dirty="0" err="1" smtClean="0"/>
              <a:t>one</a:t>
            </a:r>
            <a:r>
              <a:rPr lang="cs-CZ" sz="2000" dirty="0" smtClean="0"/>
              <a:t> </a:t>
            </a:r>
            <a:r>
              <a:rPr lang="cs-CZ" sz="2000" dirty="0" err="1" smtClean="0"/>
              <a:t>pound</a:t>
            </a:r>
            <a:r>
              <a:rPr lang="cs-CZ" sz="2000" dirty="0" smtClean="0"/>
              <a:t> </a:t>
            </a:r>
            <a:r>
              <a:rPr lang="cs-CZ" sz="2000" dirty="0" err="1" smtClean="0"/>
              <a:t>until</a:t>
            </a:r>
            <a:r>
              <a:rPr lang="cs-CZ" sz="2000" dirty="0" smtClean="0"/>
              <a:t> 1 August and 364 </a:t>
            </a:r>
            <a:r>
              <a:rPr lang="cs-CZ" sz="2000" dirty="0" err="1" smtClean="0"/>
              <a:t>pennies</a:t>
            </a:r>
            <a:r>
              <a:rPr lang="cs-CZ" sz="2000" dirty="0" smtClean="0"/>
              <a:t> </a:t>
            </a:r>
            <a:r>
              <a:rPr lang="cs-CZ" sz="2000" dirty="0" err="1" smtClean="0"/>
              <a:t>from</a:t>
            </a:r>
            <a:r>
              <a:rPr lang="cs-CZ" sz="2000" dirty="0" smtClean="0"/>
              <a:t> </a:t>
            </a:r>
            <a:r>
              <a:rPr lang="cs-CZ" sz="2000" dirty="0" err="1" smtClean="0"/>
              <a:t>one</a:t>
            </a:r>
            <a:r>
              <a:rPr lang="cs-CZ" sz="2000" dirty="0" smtClean="0"/>
              <a:t> </a:t>
            </a:r>
            <a:r>
              <a:rPr lang="cs-CZ" sz="2000" dirty="0" err="1" smtClean="0"/>
              <a:t>pound</a:t>
            </a:r>
            <a:r>
              <a:rPr lang="cs-CZ" sz="2000" dirty="0" smtClean="0"/>
              <a:t> </a:t>
            </a:r>
            <a:r>
              <a:rPr lang="cs-CZ" sz="2000" dirty="0" err="1" smtClean="0"/>
              <a:t>after</a:t>
            </a:r>
            <a:r>
              <a:rPr lang="cs-CZ" sz="2000" dirty="0" smtClean="0"/>
              <a:t> 1 August</a:t>
            </a:r>
          </a:p>
          <a:p>
            <a:pPr marL="0" indent="0" algn="ctr">
              <a:buNone/>
            </a:pPr>
            <a:r>
              <a:rPr lang="cs-CZ" sz="2000" dirty="0" err="1" smtClean="0"/>
              <a:t>Coin</a:t>
            </a:r>
            <a:r>
              <a:rPr lang="cs-CZ" sz="2000" dirty="0" smtClean="0"/>
              <a:t> </a:t>
            </a:r>
            <a:r>
              <a:rPr lang="cs-CZ" sz="2000" dirty="0" err="1" smtClean="0"/>
              <a:t>exchange</a:t>
            </a:r>
            <a:r>
              <a:rPr lang="cs-CZ" sz="2000" dirty="0" smtClean="0"/>
              <a:t> </a:t>
            </a:r>
            <a:r>
              <a:rPr lang="cs-CZ" sz="2000" dirty="0" err="1" smtClean="0"/>
              <a:t>twice</a:t>
            </a:r>
            <a:r>
              <a:rPr lang="cs-CZ" sz="2000" dirty="0" smtClean="0"/>
              <a:t> a </a:t>
            </a:r>
            <a:r>
              <a:rPr lang="cs-CZ" sz="2000" dirty="0" err="1" smtClean="0"/>
              <a:t>year</a:t>
            </a:r>
            <a:r>
              <a:rPr lang="cs-CZ" sz="2000" dirty="0" smtClean="0"/>
              <a:t>: 1 August and 2 </a:t>
            </a:r>
            <a:r>
              <a:rPr lang="cs-CZ" sz="2000" dirty="0" err="1" smtClean="0"/>
              <a:t>February</a:t>
            </a:r>
            <a:r>
              <a:rPr lang="cs-CZ" sz="2000" dirty="0" smtClean="0"/>
              <a:t> </a:t>
            </a:r>
            <a:r>
              <a:rPr lang="cs-CZ" sz="2000" i="1" dirty="0" smtClean="0"/>
              <a:t>(RBM II, 1015–1016, No. 2335)   </a:t>
            </a:r>
            <a:endParaRPr lang="cs-CZ" sz="2000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004" y="1368252"/>
            <a:ext cx="5222450" cy="236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5007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Objem produkce a cenová hladina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658" y="904972"/>
            <a:ext cx="11585542" cy="56937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Závislost cenové hladiny na množství drahého kovu v oběhu podle </a:t>
            </a:r>
            <a:r>
              <a:rPr lang="cs-CZ" b="1" dirty="0" err="1"/>
              <a:t>Fisherovy</a:t>
            </a:r>
            <a:r>
              <a:rPr lang="cs-CZ" b="1" dirty="0"/>
              <a:t> </a:t>
            </a:r>
            <a:r>
              <a:rPr lang="cs-CZ" b="1" dirty="0" smtClean="0"/>
              <a:t>rovnice směny:  </a:t>
            </a:r>
            <a:r>
              <a:rPr lang="cs-CZ" b="1" dirty="0" err="1" smtClean="0"/>
              <a:t>MxV</a:t>
            </a:r>
            <a:r>
              <a:rPr lang="cs-CZ" b="1" dirty="0" smtClean="0"/>
              <a:t> </a:t>
            </a:r>
            <a:r>
              <a:rPr lang="cs-CZ" b="1" dirty="0"/>
              <a:t>= </a:t>
            </a:r>
            <a:r>
              <a:rPr lang="cs-CZ" b="1" dirty="0" err="1"/>
              <a:t>PxQ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Růst produkce stříbra a objemu ražby mincí ve druhé polovině 13. a první polovině 14. století v Čechách i v Anglii.</a:t>
            </a:r>
          </a:p>
          <a:p>
            <a:pPr marL="0" indent="0">
              <a:buNone/>
            </a:pPr>
            <a:r>
              <a:rPr lang="cs-CZ" b="1" dirty="0"/>
              <a:t>Roční produkce stříbra:</a:t>
            </a:r>
          </a:p>
          <a:p>
            <a:pPr marL="0" indent="0">
              <a:buNone/>
            </a:pPr>
            <a:r>
              <a:rPr lang="cs-CZ" dirty="0"/>
              <a:t>Čechy, 60.-70. léta 13. století: </a:t>
            </a:r>
            <a:r>
              <a:rPr lang="cs-CZ" b="1" dirty="0"/>
              <a:t>5 tun</a:t>
            </a:r>
            <a:r>
              <a:rPr lang="cs-CZ" dirty="0"/>
              <a:t>, 1298-1306: </a:t>
            </a:r>
            <a:r>
              <a:rPr lang="cs-CZ" b="1" dirty="0"/>
              <a:t>6,5 tuny </a:t>
            </a:r>
            <a:r>
              <a:rPr lang="cs-CZ" dirty="0"/>
              <a:t>(</a:t>
            </a:r>
            <a:r>
              <a:rPr lang="cs-CZ" dirty="0" err="1"/>
              <a:t>Blanchard</a:t>
            </a:r>
            <a:r>
              <a:rPr lang="cs-CZ" dirty="0"/>
              <a:t> 2005), resp. </a:t>
            </a:r>
            <a:r>
              <a:rPr lang="cs-CZ" b="1" dirty="0"/>
              <a:t>až 10 tun </a:t>
            </a:r>
            <a:r>
              <a:rPr lang="cs-CZ" dirty="0"/>
              <a:t>(Majer 2004), 1310-1350: </a:t>
            </a:r>
            <a:r>
              <a:rPr lang="cs-CZ" b="1" dirty="0"/>
              <a:t>až 20 tun </a:t>
            </a:r>
          </a:p>
          <a:p>
            <a:pPr marL="0" indent="0">
              <a:buNone/>
            </a:pPr>
            <a:r>
              <a:rPr lang="cs-CZ" dirty="0"/>
              <a:t>Podobné ceny v Evropě až do Černé smrti</a:t>
            </a:r>
          </a:p>
          <a:p>
            <a:pPr marL="0" indent="0">
              <a:buNone/>
            </a:pPr>
            <a:r>
              <a:rPr lang="cs-CZ" dirty="0"/>
              <a:t>Kolem roku 1280 vzrostly ceny v Čechách, Anglii i Sasku ve stejných hodnotách: </a:t>
            </a:r>
          </a:p>
          <a:p>
            <a:pPr marL="0" indent="0">
              <a:buNone/>
            </a:pPr>
            <a:r>
              <a:rPr lang="cs-CZ" dirty="0"/>
              <a:t>50 vajec za 1 d. před 1280, 30 vajec za 1 d. po 1280 </a:t>
            </a:r>
          </a:p>
          <a:p>
            <a:pPr marL="0" indent="0">
              <a:buNone/>
            </a:pPr>
            <a:r>
              <a:rPr lang="cs-CZ" dirty="0"/>
              <a:t>(Druzí pokračovatelé Kosmovi, FRB II, 340)</a:t>
            </a:r>
          </a:p>
          <a:p>
            <a:pPr marL="0" indent="0">
              <a:buNone/>
            </a:pPr>
            <a:r>
              <a:rPr lang="cs-CZ" dirty="0"/>
              <a:t>Obnovování mince v podmínkách nízkého stupně monetizace ceny spíš stabilizovalo. Větší inflace nastala až se znehodnocováním grošové mince.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97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8957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>
                <a:latin typeface="+mn-lt"/>
                <a:cs typeface="Calibri" panose="020F0502020204030204" pitchFamily="34" charset="0"/>
              </a:rPr>
              <a:t>Nízký stupeň monetizace v Čechách ve 13. století:</a:t>
            </a:r>
            <a:br>
              <a:rPr lang="cs-CZ" sz="2400" b="1" dirty="0">
                <a:latin typeface="+mn-lt"/>
                <a:cs typeface="Calibri" panose="020F0502020204030204" pitchFamily="34" charset="0"/>
              </a:rPr>
            </a:br>
            <a:r>
              <a:rPr lang="cs-CZ" sz="2400" b="1" dirty="0">
                <a:latin typeface="+mn-lt"/>
                <a:cs typeface="Calibri" panose="020F0502020204030204" pitchFamily="34" charset="0"/>
              </a:rPr>
              <a:t>velké rozdíly v cenové hladině mezi městem a venkovem</a:t>
            </a:r>
            <a:endParaRPr lang="cs-CZ" sz="24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536" y="1150071"/>
            <a:ext cx="11717518" cy="54769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>
                <a:cs typeface="Calibri" panose="020F0502020204030204" pitchFamily="34" charset="0"/>
              </a:rPr>
              <a:t>Nález mincí z Levínské Olešnice (ukryt kolem 1285) obsahoval 836 brakteátů,</a:t>
            </a:r>
          </a:p>
          <a:p>
            <a:pPr marL="0" indent="0">
              <a:buNone/>
            </a:pPr>
            <a:r>
              <a:rPr lang="cs-CZ" dirty="0">
                <a:cs typeface="Calibri" panose="020F0502020204030204" pitchFamily="34" charset="0"/>
              </a:rPr>
              <a:t>tj. asi </a:t>
            </a:r>
            <a:r>
              <a:rPr lang="cs-CZ" b="1" dirty="0">
                <a:cs typeface="Calibri" panose="020F0502020204030204" pitchFamily="34" charset="0"/>
              </a:rPr>
              <a:t>2,6 pražské hřivny stříbra</a:t>
            </a:r>
            <a:r>
              <a:rPr lang="cs-CZ" dirty="0"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cs-CZ" dirty="0">
                <a:cs typeface="Calibri" panose="020F0502020204030204" pitchFamily="34" charset="0"/>
              </a:rPr>
              <a:t>Velká hodnota pro venkovany: </a:t>
            </a:r>
            <a:r>
              <a:rPr lang="cs-CZ" b="1" dirty="0">
                <a:cs typeface="Calibri" panose="020F0502020204030204" pitchFamily="34" charset="0"/>
              </a:rPr>
              <a:t>3-4 koně </a:t>
            </a:r>
            <a:r>
              <a:rPr lang="cs-CZ" dirty="0">
                <a:cs typeface="Calibri" panose="020F0502020204030204" pitchFamily="34" charset="0"/>
              </a:rPr>
              <a:t>nebo asi </a:t>
            </a:r>
            <a:r>
              <a:rPr lang="cs-CZ" b="1" dirty="0">
                <a:cs typeface="Calibri" panose="020F0502020204030204" pitchFamily="34" charset="0"/>
              </a:rPr>
              <a:t>10 krav </a:t>
            </a:r>
          </a:p>
          <a:p>
            <a:pPr marL="0" indent="0">
              <a:buNone/>
            </a:pPr>
            <a:r>
              <a:rPr lang="cs-CZ" dirty="0">
                <a:cs typeface="Calibri" panose="020F0502020204030204" pitchFamily="34" charset="0"/>
              </a:rPr>
              <a:t>Malá hodnota pro měšťany: tato částka zdaleka nestačila na nákup 1 postavu (21 metrů) </a:t>
            </a:r>
            <a:r>
              <a:rPr lang="cs-CZ" b="1" dirty="0">
                <a:cs typeface="Calibri" panose="020F0502020204030204" pitchFamily="34" charset="0"/>
              </a:rPr>
              <a:t>flanderského sukna </a:t>
            </a:r>
            <a:r>
              <a:rPr lang="cs-CZ" dirty="0">
                <a:cs typeface="Calibri" panose="020F0502020204030204" pitchFamily="34" charset="0"/>
              </a:rPr>
              <a:t>na pražském tržišti. </a:t>
            </a:r>
          </a:p>
          <a:p>
            <a:pPr marL="0" indent="0">
              <a:buNone/>
            </a:pPr>
            <a:r>
              <a:rPr lang="cs-CZ" dirty="0">
                <a:cs typeface="Calibri" panose="020F0502020204030204" pitchFamily="34" charset="0"/>
              </a:rPr>
              <a:t>Cena tohoto sukna v Praze v 90. letech 13. století byla </a:t>
            </a:r>
            <a:r>
              <a:rPr lang="cs-CZ" b="1" dirty="0">
                <a:cs typeface="Calibri" panose="020F0502020204030204" pitchFamily="34" charset="0"/>
              </a:rPr>
              <a:t>6 hřiven.</a:t>
            </a:r>
            <a:r>
              <a:rPr lang="cs-CZ" dirty="0"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dirty="0">
                <a:cs typeface="Calibri" panose="020F0502020204030204" pitchFamily="34" charset="0"/>
              </a:rPr>
              <a:t>Stejná cena za flanderské sukno je doložena v Londýně v 70.-80. letech 13. století. </a:t>
            </a:r>
          </a:p>
          <a:p>
            <a:pPr marL="0" indent="0">
              <a:buNone/>
            </a:pPr>
            <a:endParaRPr lang="cs-CZ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="1" dirty="0">
                <a:cs typeface="Calibri" panose="020F0502020204030204" pitchFamily="34" charset="0"/>
              </a:rPr>
              <a:t>Prameny:</a:t>
            </a:r>
          </a:p>
          <a:p>
            <a:pPr marL="0" indent="0">
              <a:buNone/>
            </a:pPr>
            <a:r>
              <a:rPr lang="cs-CZ" sz="2400" i="1" dirty="0">
                <a:cs typeface="Calibri" panose="020F0502020204030204" pitchFamily="34" charset="0"/>
              </a:rPr>
              <a:t>Druzí Pokračovatelé Kosmovi. </a:t>
            </a:r>
            <a:r>
              <a:rPr lang="cs-CZ" sz="2400" i="1" dirty="0" err="1">
                <a:cs typeface="Calibri" panose="020F0502020204030204" pitchFamily="34" charset="0"/>
              </a:rPr>
              <a:t>Fontes</a:t>
            </a:r>
            <a:r>
              <a:rPr lang="cs-CZ" sz="2400" i="1" dirty="0">
                <a:cs typeface="Calibri" panose="020F0502020204030204" pitchFamily="34" charset="0"/>
              </a:rPr>
              <a:t> </a:t>
            </a:r>
            <a:r>
              <a:rPr lang="cs-CZ" sz="2400" i="1" dirty="0" err="1">
                <a:cs typeface="Calibri" panose="020F0502020204030204" pitchFamily="34" charset="0"/>
              </a:rPr>
              <a:t>rerum</a:t>
            </a:r>
            <a:r>
              <a:rPr lang="cs-CZ" sz="2400" i="1" dirty="0">
                <a:cs typeface="Calibri" panose="020F0502020204030204" pitchFamily="34" charset="0"/>
              </a:rPr>
              <a:t> </a:t>
            </a:r>
            <a:r>
              <a:rPr lang="cs-CZ" sz="2400" i="1" dirty="0" err="1">
                <a:cs typeface="Calibri" panose="020F0502020204030204" pitchFamily="34" charset="0"/>
              </a:rPr>
              <a:t>Bohemicarum</a:t>
            </a:r>
            <a:r>
              <a:rPr lang="cs-CZ" sz="2400" i="1" dirty="0">
                <a:cs typeface="Calibri" panose="020F0502020204030204" pitchFamily="34" charset="0"/>
              </a:rPr>
              <a:t>, sv. 2, </a:t>
            </a:r>
            <a:r>
              <a:rPr lang="cs-CZ" sz="2400" i="1" dirty="0" err="1">
                <a:cs typeface="Calibri" panose="020F0502020204030204" pitchFamily="34" charset="0"/>
              </a:rPr>
              <a:t>eds</a:t>
            </a:r>
            <a:r>
              <a:rPr lang="cs-CZ" sz="2400" i="1" dirty="0">
                <a:cs typeface="Calibri" panose="020F0502020204030204" pitchFamily="34" charset="0"/>
              </a:rPr>
              <a:t>. Josef </a:t>
            </a:r>
            <a:r>
              <a:rPr lang="cs-CZ" sz="2400" i="1" dirty="0" err="1">
                <a:cs typeface="Calibri" panose="020F0502020204030204" pitchFamily="34" charset="0"/>
              </a:rPr>
              <a:t>Emler</a:t>
            </a:r>
            <a:r>
              <a:rPr lang="cs-CZ" sz="2400" i="1" dirty="0">
                <a:cs typeface="Calibri" panose="020F0502020204030204" pitchFamily="34" charset="0"/>
              </a:rPr>
              <a:t> a Václav Vladivoj Tomek. Praha: Nákladem Musea Království českého, 1874.</a:t>
            </a:r>
          </a:p>
          <a:p>
            <a:pPr marL="0" indent="0">
              <a:buNone/>
            </a:pPr>
            <a:r>
              <a:rPr lang="cs-CZ" sz="2400" i="1" dirty="0" err="1">
                <a:cs typeface="Calibri" panose="020F0502020204030204" pitchFamily="34" charset="0"/>
              </a:rPr>
              <a:t>Das</a:t>
            </a:r>
            <a:r>
              <a:rPr lang="cs-CZ" sz="2400" i="1" dirty="0">
                <a:cs typeface="Calibri" panose="020F0502020204030204" pitchFamily="34" charset="0"/>
              </a:rPr>
              <a:t> </a:t>
            </a:r>
            <a:r>
              <a:rPr lang="cs-CZ" sz="2400" i="1" dirty="0" err="1">
                <a:cs typeface="Calibri" panose="020F0502020204030204" pitchFamily="34" charset="0"/>
              </a:rPr>
              <a:t>Meißner</a:t>
            </a:r>
            <a:r>
              <a:rPr lang="cs-CZ" sz="2400" i="1" dirty="0">
                <a:cs typeface="Calibri" panose="020F0502020204030204" pitchFamily="34" charset="0"/>
              </a:rPr>
              <a:t> </a:t>
            </a:r>
            <a:r>
              <a:rPr lang="cs-CZ" sz="2400" i="1" dirty="0" err="1">
                <a:cs typeface="Calibri" panose="020F0502020204030204" pitchFamily="34" charset="0"/>
              </a:rPr>
              <a:t>Rechtsbuch</a:t>
            </a:r>
            <a:r>
              <a:rPr lang="cs-CZ" sz="2400" i="1" dirty="0">
                <a:cs typeface="Calibri" panose="020F0502020204030204" pitchFamily="34" charset="0"/>
              </a:rPr>
              <a:t>. </a:t>
            </a:r>
            <a:r>
              <a:rPr lang="cs-CZ" sz="2400" i="1" dirty="0" err="1">
                <a:cs typeface="Calibri" panose="020F0502020204030204" pitchFamily="34" charset="0"/>
              </a:rPr>
              <a:t>Historischer</a:t>
            </a:r>
            <a:r>
              <a:rPr lang="cs-CZ" sz="2400" i="1" dirty="0">
                <a:cs typeface="Calibri" panose="020F0502020204030204" pitchFamily="34" charset="0"/>
              </a:rPr>
              <a:t> Kontext, </a:t>
            </a:r>
            <a:r>
              <a:rPr lang="cs-CZ" sz="2400" i="1" dirty="0" err="1">
                <a:cs typeface="Calibri" panose="020F0502020204030204" pitchFamily="34" charset="0"/>
              </a:rPr>
              <a:t>linguistische</a:t>
            </a:r>
            <a:r>
              <a:rPr lang="cs-CZ" sz="2400" i="1" dirty="0">
                <a:cs typeface="Calibri" panose="020F0502020204030204" pitchFamily="34" charset="0"/>
              </a:rPr>
              <a:t> Analyse, </a:t>
            </a:r>
            <a:r>
              <a:rPr lang="cs-CZ" sz="2400" i="1" dirty="0" err="1">
                <a:cs typeface="Calibri" panose="020F0502020204030204" pitchFamily="34" charset="0"/>
              </a:rPr>
              <a:t>Edition</a:t>
            </a:r>
            <a:r>
              <a:rPr lang="cs-CZ" sz="2400" i="1" dirty="0">
                <a:cs typeface="Calibri" panose="020F0502020204030204" pitchFamily="34" charset="0"/>
              </a:rPr>
              <a:t>, </a:t>
            </a:r>
            <a:r>
              <a:rPr lang="cs-CZ" sz="2400" i="1" dirty="0" err="1">
                <a:cs typeface="Calibri" panose="020F0502020204030204" pitchFamily="34" charset="0"/>
              </a:rPr>
              <a:t>eds</a:t>
            </a:r>
            <a:r>
              <a:rPr lang="cs-CZ" sz="2400" i="1" dirty="0">
                <a:cs typeface="Calibri" panose="020F0502020204030204" pitchFamily="34" charset="0"/>
              </a:rPr>
              <a:t>. Vladimír Spáčil a Libuše Spáčilová. Olomouc: Nakladatelství Olomouc, 2010.</a:t>
            </a:r>
          </a:p>
          <a:p>
            <a:pPr marL="0" indent="0">
              <a:buNone/>
            </a:pPr>
            <a:r>
              <a:rPr lang="cs-CZ" sz="2400" i="1" dirty="0" err="1">
                <a:cs typeface="Calibri" panose="020F0502020204030204" pitchFamily="34" charset="0"/>
              </a:rPr>
              <a:t>Das</a:t>
            </a:r>
            <a:r>
              <a:rPr lang="cs-CZ" sz="2400" i="1" dirty="0">
                <a:cs typeface="Calibri" panose="020F0502020204030204" pitchFamily="34" charset="0"/>
              </a:rPr>
              <a:t> St. </a:t>
            </a:r>
            <a:r>
              <a:rPr lang="cs-CZ" sz="2400" i="1" dirty="0" err="1">
                <a:cs typeface="Calibri" panose="020F0502020204030204" pitchFamily="34" charset="0"/>
              </a:rPr>
              <a:t>Pauler</a:t>
            </a:r>
            <a:r>
              <a:rPr lang="cs-CZ" sz="2400" i="1" dirty="0">
                <a:cs typeface="Calibri" panose="020F0502020204030204" pitchFamily="34" charset="0"/>
              </a:rPr>
              <a:t> </a:t>
            </a:r>
            <a:r>
              <a:rPr lang="cs-CZ" sz="2400" i="1" dirty="0" err="1">
                <a:cs typeface="Calibri" panose="020F0502020204030204" pitchFamily="34" charset="0"/>
              </a:rPr>
              <a:t>Formular</a:t>
            </a:r>
            <a:r>
              <a:rPr lang="cs-CZ" sz="2400" i="1" dirty="0">
                <a:cs typeface="Calibri" panose="020F0502020204030204" pitchFamily="34" charset="0"/>
              </a:rPr>
              <a:t>. </a:t>
            </a:r>
            <a:r>
              <a:rPr lang="cs-CZ" sz="2400" i="1" dirty="0" err="1">
                <a:cs typeface="Calibri" panose="020F0502020204030204" pitchFamily="34" charset="0"/>
              </a:rPr>
              <a:t>Briefe</a:t>
            </a:r>
            <a:r>
              <a:rPr lang="cs-CZ" sz="2400" i="1" dirty="0">
                <a:cs typeface="Calibri" panose="020F0502020204030204" pitchFamily="34" charset="0"/>
              </a:rPr>
              <a:t> </a:t>
            </a:r>
            <a:r>
              <a:rPr lang="cs-CZ" sz="2400" i="1" dirty="0" err="1">
                <a:cs typeface="Calibri" panose="020F0502020204030204" pitchFamily="34" charset="0"/>
              </a:rPr>
              <a:t>und</a:t>
            </a:r>
            <a:r>
              <a:rPr lang="cs-CZ" sz="2400" i="1" dirty="0">
                <a:cs typeface="Calibri" panose="020F0502020204030204" pitchFamily="34" charset="0"/>
              </a:rPr>
              <a:t> </a:t>
            </a:r>
            <a:r>
              <a:rPr lang="cs-CZ" sz="2400" i="1" dirty="0" err="1">
                <a:cs typeface="Calibri" panose="020F0502020204030204" pitchFamily="34" charset="0"/>
              </a:rPr>
              <a:t>Urkunden</a:t>
            </a:r>
            <a:r>
              <a:rPr lang="cs-CZ" sz="2400" i="1" dirty="0">
                <a:cs typeface="Calibri" panose="020F0502020204030204" pitchFamily="34" charset="0"/>
              </a:rPr>
              <a:t> </a:t>
            </a:r>
            <a:r>
              <a:rPr lang="cs-CZ" sz="2400" i="1" dirty="0" err="1">
                <a:cs typeface="Calibri" panose="020F0502020204030204" pitchFamily="34" charset="0"/>
              </a:rPr>
              <a:t>aus</a:t>
            </a:r>
            <a:r>
              <a:rPr lang="cs-CZ" sz="2400" i="1" dirty="0">
                <a:cs typeface="Calibri" panose="020F0502020204030204" pitchFamily="34" charset="0"/>
              </a:rPr>
              <a:t> der </a:t>
            </a:r>
            <a:r>
              <a:rPr lang="cs-CZ" sz="2400" i="1" dirty="0" err="1">
                <a:cs typeface="Calibri" panose="020F0502020204030204" pitchFamily="34" charset="0"/>
              </a:rPr>
              <a:t>Zeit</a:t>
            </a:r>
            <a:r>
              <a:rPr lang="cs-CZ" sz="2400" i="1" dirty="0">
                <a:cs typeface="Calibri" panose="020F0502020204030204" pitchFamily="34" charset="0"/>
              </a:rPr>
              <a:t> König Wenzel II., </a:t>
            </a:r>
            <a:r>
              <a:rPr lang="cs-CZ" sz="2400" i="1" dirty="0" err="1">
                <a:cs typeface="Calibri" panose="020F0502020204030204" pitchFamily="34" charset="0"/>
              </a:rPr>
              <a:t>ed</a:t>
            </a:r>
            <a:r>
              <a:rPr lang="cs-CZ" sz="2400" i="1" dirty="0">
                <a:cs typeface="Calibri" panose="020F0502020204030204" pitchFamily="34" charset="0"/>
              </a:rPr>
              <a:t>. Johann </a:t>
            </a:r>
            <a:r>
              <a:rPr lang="cs-CZ" sz="2400" i="1" dirty="0" err="1">
                <a:cs typeface="Calibri" panose="020F0502020204030204" pitchFamily="34" charset="0"/>
              </a:rPr>
              <a:t>Loserth</a:t>
            </a:r>
            <a:r>
              <a:rPr lang="cs-CZ" sz="2400" i="1" dirty="0">
                <a:cs typeface="Calibri" panose="020F0502020204030204" pitchFamily="34" charset="0"/>
              </a:rPr>
              <a:t>. Prag:  </a:t>
            </a:r>
            <a:r>
              <a:rPr lang="cs-CZ" sz="2400" i="1" dirty="0" err="1">
                <a:cs typeface="Calibri" panose="020F0502020204030204" pitchFamily="34" charset="0"/>
              </a:rPr>
              <a:t>Selbstverlag</a:t>
            </a:r>
            <a:r>
              <a:rPr lang="cs-CZ" sz="2400" i="1" dirty="0">
                <a:cs typeface="Calibri" panose="020F0502020204030204" pitchFamily="34" charset="0"/>
              </a:rPr>
              <a:t> des </a:t>
            </a:r>
            <a:r>
              <a:rPr lang="cs-CZ" sz="2400" i="1" dirty="0" err="1">
                <a:cs typeface="Calibri" panose="020F0502020204030204" pitchFamily="34" charset="0"/>
              </a:rPr>
              <a:t>Vereines</a:t>
            </a:r>
            <a:r>
              <a:rPr lang="cs-CZ" sz="2400" i="1" dirty="0">
                <a:cs typeface="Calibri" panose="020F0502020204030204" pitchFamily="34" charset="0"/>
              </a:rPr>
              <a:t> </a:t>
            </a:r>
            <a:r>
              <a:rPr lang="cs-CZ" sz="2400" i="1" dirty="0" err="1">
                <a:cs typeface="Calibri" panose="020F0502020204030204" pitchFamily="34" charset="0"/>
              </a:rPr>
              <a:t>und</a:t>
            </a:r>
            <a:r>
              <a:rPr lang="cs-CZ" sz="2400" i="1" dirty="0">
                <a:cs typeface="Calibri" panose="020F0502020204030204" pitchFamily="34" charset="0"/>
              </a:rPr>
              <a:t> in </a:t>
            </a:r>
            <a:r>
              <a:rPr lang="cs-CZ" sz="2400" i="1" dirty="0" err="1">
                <a:cs typeface="Calibri" panose="020F0502020204030204" pitchFamily="34" charset="0"/>
              </a:rPr>
              <a:t>Commission</a:t>
            </a:r>
            <a:r>
              <a:rPr lang="cs-CZ" sz="2400" i="1" dirty="0">
                <a:cs typeface="Calibri" panose="020F0502020204030204" pitchFamily="34" charset="0"/>
              </a:rPr>
              <a:t> </a:t>
            </a:r>
            <a:r>
              <a:rPr lang="cs-CZ" sz="2400" i="1" dirty="0" err="1">
                <a:cs typeface="Calibri" panose="020F0502020204030204" pitchFamily="34" charset="0"/>
              </a:rPr>
              <a:t>bei</a:t>
            </a:r>
            <a:r>
              <a:rPr lang="cs-CZ" sz="2400" i="1" dirty="0">
                <a:cs typeface="Calibri" panose="020F0502020204030204" pitchFamily="34" charset="0"/>
              </a:rPr>
              <a:t> H. </a:t>
            </a:r>
            <a:r>
              <a:rPr lang="cs-CZ" sz="2400" i="1" dirty="0" err="1">
                <a:cs typeface="Calibri" panose="020F0502020204030204" pitchFamily="34" charset="0"/>
              </a:rPr>
              <a:t>Dominicus</a:t>
            </a:r>
            <a:r>
              <a:rPr lang="cs-CZ" sz="2400" i="1" dirty="0">
                <a:cs typeface="Calibri" panose="020F0502020204030204" pitchFamily="34" charset="0"/>
              </a:rPr>
              <a:t>, 1896.</a:t>
            </a:r>
          </a:p>
          <a:p>
            <a:pPr marL="0" indent="0">
              <a:buNone/>
            </a:pPr>
            <a:r>
              <a:rPr lang="en-US" sz="2400" i="1" dirty="0">
                <a:cs typeface="Calibri" panose="020F0502020204030204" pitchFamily="34" charset="0"/>
              </a:rPr>
              <a:t>James E. Thorold Rogers</a:t>
            </a:r>
            <a:r>
              <a:rPr lang="cs-CZ" sz="2400" i="1" dirty="0">
                <a:cs typeface="Calibri" panose="020F0502020204030204" pitchFamily="34" charset="0"/>
              </a:rPr>
              <a:t>.</a:t>
            </a:r>
            <a:r>
              <a:rPr lang="en-US" sz="2400" i="1" dirty="0">
                <a:cs typeface="Calibri" panose="020F0502020204030204" pitchFamily="34" charset="0"/>
              </a:rPr>
              <a:t> A History of Agriculture and Prices in England, vol. 1</a:t>
            </a:r>
            <a:r>
              <a:rPr lang="cs-CZ" sz="2400" i="1" dirty="0">
                <a:cs typeface="Calibri" panose="020F0502020204030204" pitchFamily="34" charset="0"/>
              </a:rPr>
              <a:t>. </a:t>
            </a:r>
            <a:r>
              <a:rPr lang="en-US" sz="2400" i="1" dirty="0">
                <a:cs typeface="Calibri" panose="020F0502020204030204" pitchFamily="34" charset="0"/>
              </a:rPr>
              <a:t>Oxford: Clarendon, 1866</a:t>
            </a:r>
            <a:r>
              <a:rPr lang="cs-CZ" sz="2400" i="1" dirty="0"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418" y="969700"/>
            <a:ext cx="2105636" cy="12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7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3123"/>
            <a:ext cx="10515600" cy="867266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smtClean="0">
                <a:latin typeface="+mn-lt"/>
              </a:rPr>
              <a:t>Ražba mincí na </a:t>
            </a:r>
            <a:r>
              <a:rPr lang="cs-CZ" sz="2400" b="1" dirty="0" err="1" smtClean="0">
                <a:latin typeface="+mn-lt"/>
              </a:rPr>
              <a:t>opbchodní</a:t>
            </a:r>
            <a:r>
              <a:rPr lang="cs-CZ" sz="2400" b="1" dirty="0" smtClean="0">
                <a:latin typeface="+mn-lt"/>
              </a:rPr>
              <a:t> trase 10. století</a:t>
            </a:r>
            <a:br>
              <a:rPr lang="cs-CZ" sz="2400" b="1" dirty="0" smtClean="0">
                <a:latin typeface="+mn-lt"/>
              </a:rPr>
            </a:br>
            <a:r>
              <a:rPr lang="cs-CZ" sz="2400" b="1" dirty="0" smtClean="0">
                <a:latin typeface="+mn-lt"/>
              </a:rPr>
              <a:t>Řezno – Praha – Olomouc – Krakov </a:t>
            </a:r>
            <a:endParaRPr lang="cs-CZ" sz="2400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5678" y="937238"/>
            <a:ext cx="8399283" cy="58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2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377" y="0"/>
            <a:ext cx="12200377" cy="6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3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067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latin typeface="+mn-lt"/>
                <a:cs typeface="Times New Roman" panose="02020603050405020304" pitchFamily="18" charset="0"/>
              </a:rPr>
              <a:t>Vícenásobný efekt dolování, mincování a obchodu s drahým kovem pro střední Evropu </a:t>
            </a:r>
            <a:endParaRPr lang="cs-CZ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385740"/>
            <a:ext cx="10709635" cy="514703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cs-CZ" dirty="0" smtClean="0"/>
              <a:t>Ekonomický růst: kolonizace, technologické inovace, </a:t>
            </a:r>
            <a:r>
              <a:rPr lang="cs-CZ" dirty="0" err="1" smtClean="0"/>
              <a:t>zákupní</a:t>
            </a:r>
            <a:r>
              <a:rPr lang="cs-CZ" dirty="0" smtClean="0"/>
              <a:t> (emfyteutické) právo, monetizace  </a:t>
            </a:r>
          </a:p>
          <a:p>
            <a:pPr marL="514350" indent="-514350">
              <a:buAutoNum type="arabicPeriod"/>
            </a:pPr>
            <a:r>
              <a:rPr lang="cs-CZ" dirty="0" smtClean="0"/>
              <a:t>Rozvoj dálkového obchodu: trojúhelník Itálie – Flandry – střední Evropa (české země a Uhry), první kontakty s Benátkami (Uhry, 1217) a Florencií (Čechy, 1262)</a:t>
            </a:r>
          </a:p>
          <a:p>
            <a:pPr marL="514350" indent="-514350">
              <a:buAutoNum type="arabicPeriod"/>
            </a:pPr>
            <a:r>
              <a:rPr lang="cs-CZ" dirty="0" smtClean="0"/>
              <a:t>Růst politické moci a vlivu: Přemysl II. Otakar (markrabě moravský 1247–1253, rakouský vévoda 1251–1276, český král 1253–1278, 1261–1276 vévoda Štýrska, 1269–1276 vévoda Korutan a markrabě Kraňska, 1272 hejtman </a:t>
            </a:r>
            <a:r>
              <a:rPr lang="cs-CZ" dirty="0" err="1" smtClean="0"/>
              <a:t>akvilejského</a:t>
            </a:r>
            <a:r>
              <a:rPr lang="cs-CZ" dirty="0" smtClean="0"/>
              <a:t> patriarchátu)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05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4471" y="-119870"/>
            <a:ext cx="9143998" cy="6857999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487" y="151418"/>
            <a:ext cx="4631513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6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5056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prstClr val="black"/>
                </a:solidFill>
                <a:latin typeface="+mn-lt"/>
              </a:rPr>
              <a:t>Denár Přemysla Otakara II. se sv. Kryštofem nalezený v </a:t>
            </a:r>
            <a:r>
              <a:rPr lang="cs-CZ" sz="2800" b="1" dirty="0" err="1">
                <a:solidFill>
                  <a:prstClr val="black"/>
                </a:solidFill>
                <a:latin typeface="+mn-lt"/>
              </a:rPr>
              <a:t>Akkonu</a:t>
            </a:r>
            <a:r>
              <a:rPr lang="cs-CZ" sz="2800" b="1" dirty="0">
                <a:solidFill>
                  <a:prstClr val="black"/>
                </a:solidFill>
                <a:latin typeface="+mn-lt"/>
              </a:rPr>
              <a:t/>
            </a:r>
            <a:br>
              <a:rPr lang="cs-CZ" sz="2800" b="1" dirty="0">
                <a:solidFill>
                  <a:prstClr val="black"/>
                </a:solidFill>
                <a:latin typeface="+mn-lt"/>
              </a:rPr>
            </a:br>
            <a:r>
              <a:rPr lang="cs-CZ" sz="2800" b="1" dirty="0">
                <a:solidFill>
                  <a:prstClr val="black"/>
                </a:solidFill>
                <a:latin typeface="+mn-lt"/>
              </a:rPr>
              <a:t>Praha?, 1248? </a:t>
            </a:r>
            <a:endParaRPr lang="cs-CZ" sz="2800" b="1" dirty="0"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2119208"/>
            <a:ext cx="6621385" cy="353864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110" y="1440181"/>
            <a:ext cx="2721173" cy="4542032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 flipV="1">
            <a:off x="838200" y="6176962"/>
            <a:ext cx="453390" cy="79571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298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63" y="674233"/>
            <a:ext cx="3462417" cy="235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74" y="674233"/>
            <a:ext cx="5112351" cy="526794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614" y="3028677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1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Caesarea</a:t>
            </a:r>
            <a:r>
              <a:rPr lang="cs-CZ" dirty="0" smtClean="0"/>
              <a:t> </a:t>
            </a:r>
            <a:r>
              <a:rPr lang="cs-CZ" dirty="0" err="1" smtClean="0"/>
              <a:t>Maritima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528" y="1417638"/>
            <a:ext cx="4474840" cy="50923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2244855"/>
            <a:ext cx="427049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err="1" smtClean="0">
                <a:latin typeface="+mn-lt"/>
              </a:rPr>
              <a:t>Caesarea</a:t>
            </a:r>
            <a:r>
              <a:rPr lang="cs-CZ" sz="2800" b="1" dirty="0" smtClean="0">
                <a:latin typeface="+mn-lt"/>
              </a:rPr>
              <a:t>: nález českých a moravských ražeb 13. století</a:t>
            </a:r>
            <a:endParaRPr lang="cs-CZ" sz="2800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31684"/>
            <a:ext cx="6179366" cy="46345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834" y="1531684"/>
            <a:ext cx="5753166" cy="431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9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562" y="933845"/>
            <a:ext cx="5651482" cy="1176630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587121"/>
            <a:ext cx="10768013" cy="31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187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76" y="135565"/>
            <a:ext cx="8764771" cy="65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9019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 smtClean="0">
                <a:latin typeface="+mn-lt"/>
              </a:rPr>
              <a:t>Nejstarší bavorské typy českých denárů ze 70. let 10. století</a:t>
            </a:r>
            <a:endParaRPr lang="cs-CZ" sz="2400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536" y="1046376"/>
            <a:ext cx="2511986" cy="24516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522" y="1046376"/>
            <a:ext cx="2471469" cy="24516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36" y="3790306"/>
            <a:ext cx="4880921" cy="2440461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408" y="1150071"/>
            <a:ext cx="6575207" cy="494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4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3225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 smtClean="0">
                <a:latin typeface="+mn-lt"/>
              </a:rPr>
              <a:t>Církev a peníze</a:t>
            </a:r>
            <a:endParaRPr lang="cs-CZ" sz="32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5018" y="1340427"/>
            <a:ext cx="11232572" cy="5413664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Apoštolská komora: </a:t>
            </a:r>
            <a:r>
              <a:rPr lang="cs-CZ" dirty="0" smtClean="0"/>
              <a:t>zaveden </a:t>
            </a:r>
            <a:r>
              <a:rPr lang="cs-CZ" dirty="0"/>
              <a:t>institut kolektorů </a:t>
            </a:r>
            <a:endParaRPr lang="cs-CZ" i="1" dirty="0"/>
          </a:p>
          <a:p>
            <a:pPr marL="0" indent="0">
              <a:buNone/>
            </a:pPr>
            <a:r>
              <a:rPr lang="cs-CZ" dirty="0"/>
              <a:t>Pravidelné záznamy v rejstříku příjmů a výdajů od roku 1279</a:t>
            </a:r>
          </a:p>
          <a:p>
            <a:pPr marL="0" indent="0">
              <a:buNone/>
            </a:pPr>
            <a:r>
              <a:rPr lang="cs-CZ" dirty="0" smtClean="0"/>
              <a:t>Řada </a:t>
            </a:r>
            <a:r>
              <a:rPr lang="cs-CZ" dirty="0"/>
              <a:t>Vatikánského archivu/</a:t>
            </a:r>
            <a:r>
              <a:rPr lang="cs-CZ" dirty="0" err="1"/>
              <a:t>Vatican</a:t>
            </a:r>
            <a:r>
              <a:rPr lang="cs-CZ" dirty="0"/>
              <a:t> </a:t>
            </a:r>
            <a:r>
              <a:rPr lang="cs-CZ" dirty="0" err="1"/>
              <a:t>archives</a:t>
            </a:r>
            <a:r>
              <a:rPr lang="cs-CZ" dirty="0"/>
              <a:t> </a:t>
            </a:r>
            <a:r>
              <a:rPr lang="cs-CZ" dirty="0" err="1"/>
              <a:t>Series</a:t>
            </a:r>
            <a:r>
              <a:rPr lang="cs-CZ" i="1" dirty="0"/>
              <a:t>: Introitus et Exitus</a:t>
            </a:r>
          </a:p>
          <a:p>
            <a:pPr marL="0" indent="0">
              <a:buNone/>
            </a:pPr>
            <a:r>
              <a:rPr lang="cs-CZ" dirty="0" smtClean="0"/>
              <a:t>Pravidelný </a:t>
            </a:r>
            <a:r>
              <a:rPr lang="cs-CZ" dirty="0"/>
              <a:t>výběr desátků z Čech od roku 1229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/>
              <a:t>Bruno ze </a:t>
            </a:r>
            <a:r>
              <a:rPr lang="cs-CZ" b="1" dirty="0" err="1"/>
              <a:t>Schauenburku</a:t>
            </a:r>
            <a:r>
              <a:rPr lang="cs-CZ" b="1" dirty="0"/>
              <a:t>, olomoucký biskup (1245 – 1281)</a:t>
            </a:r>
            <a:br>
              <a:rPr lang="cs-CZ" b="1" dirty="0"/>
            </a:br>
            <a:r>
              <a:rPr lang="cs-CZ" dirty="0"/>
              <a:t>Měnové reformy na Moravě 1260/61 a </a:t>
            </a:r>
            <a:r>
              <a:rPr lang="cs-CZ" dirty="0" smtClean="0"/>
              <a:t>1268/70</a:t>
            </a:r>
          </a:p>
          <a:p>
            <a:pPr marL="0" indent="0">
              <a:buNone/>
            </a:pPr>
            <a:r>
              <a:rPr lang="cs-CZ" dirty="0"/>
              <a:t>Organizace výběru papežských desátků ve střední Evropě 1261–1262</a:t>
            </a:r>
          </a:p>
          <a:p>
            <a:pPr marL="0" indent="0">
              <a:buNone/>
            </a:pPr>
            <a:r>
              <a:rPr lang="cs-CZ" dirty="0"/>
              <a:t>Transfer peněz z Olomouce do Benátek (→ </a:t>
            </a:r>
            <a:r>
              <a:rPr lang="cs-CZ" dirty="0" err="1"/>
              <a:t>Florencie→Řím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990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7157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3065" y="592282"/>
            <a:ext cx="11128662" cy="62657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1261 kupecký dům v </a:t>
            </a:r>
            <a:r>
              <a:rPr lang="cs-CZ" dirty="0" smtClean="0"/>
              <a:t>Olomouc</a:t>
            </a:r>
            <a:endParaRPr lang="cs-CZ" i="1" dirty="0"/>
          </a:p>
          <a:p>
            <a:pPr marL="0" indent="0">
              <a:buNone/>
            </a:pPr>
            <a:r>
              <a:rPr lang="cs-CZ" dirty="0"/>
              <a:t>1262 úvěr: Přemysl II. Otakar – </a:t>
            </a:r>
            <a:r>
              <a:rPr lang="cs-CZ" dirty="0" err="1"/>
              <a:t>Dulcis</a:t>
            </a:r>
            <a:r>
              <a:rPr lang="cs-CZ" dirty="0"/>
              <a:t> de </a:t>
            </a:r>
            <a:r>
              <a:rPr lang="cs-CZ" dirty="0" err="1"/>
              <a:t>Burgo</a:t>
            </a:r>
            <a:r>
              <a:rPr lang="cs-CZ" dirty="0"/>
              <a:t>, papežský bankéř a florentský </a:t>
            </a:r>
            <a:r>
              <a:rPr lang="cs-CZ" dirty="0" smtClean="0"/>
              <a:t>kupec</a:t>
            </a:r>
            <a:endParaRPr lang="cs-CZ" i="1" dirty="0"/>
          </a:p>
          <a:p>
            <a:pPr marL="0" indent="0">
              <a:buNone/>
            </a:pPr>
            <a:r>
              <a:rPr lang="cs-CZ" dirty="0"/>
              <a:t>Střední Evropa - málo bezpečný region: </a:t>
            </a:r>
          </a:p>
          <a:p>
            <a:pPr marL="0" indent="0">
              <a:buNone/>
            </a:pPr>
            <a:r>
              <a:rPr lang="cs-CZ" dirty="0"/>
              <a:t>odesílané částky menší než </a:t>
            </a:r>
            <a:r>
              <a:rPr lang="cs-CZ" b="1" dirty="0"/>
              <a:t>1000 </a:t>
            </a:r>
            <a:r>
              <a:rPr lang="cs-CZ" b="1" dirty="0" err="1"/>
              <a:t>fl</a:t>
            </a:r>
            <a:r>
              <a:rPr lang="cs-CZ" b="1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lvl="0" indent="0">
              <a:buNone/>
            </a:pPr>
            <a:r>
              <a:rPr lang="cs-CZ" b="1" i="1" dirty="0">
                <a:solidFill>
                  <a:prstClr val="black"/>
                </a:solidFill>
              </a:rPr>
              <a:t>PROCURATIONES</a:t>
            </a:r>
          </a:p>
          <a:p>
            <a:pPr marL="0" lvl="0" indent="0">
              <a:buNone/>
            </a:pPr>
            <a:r>
              <a:rPr lang="cs-CZ" dirty="0">
                <a:solidFill>
                  <a:prstClr val="black"/>
                </a:solidFill>
              </a:rPr>
              <a:t>denní odměna </a:t>
            </a:r>
            <a:r>
              <a:rPr lang="cs-CZ" dirty="0" err="1">
                <a:solidFill>
                  <a:prstClr val="black"/>
                </a:solidFill>
              </a:rPr>
              <a:t>kolektora</a:t>
            </a:r>
            <a:r>
              <a:rPr lang="cs-CZ" dirty="0">
                <a:solidFill>
                  <a:prstClr val="black"/>
                </a:solidFill>
              </a:rPr>
              <a:t> s </a:t>
            </a:r>
            <a:r>
              <a:rPr lang="cs-CZ" dirty="0" smtClean="0">
                <a:solidFill>
                  <a:prstClr val="black"/>
                </a:solidFill>
              </a:rPr>
              <a:t>doprovodem:                </a:t>
            </a:r>
          </a:p>
          <a:p>
            <a:pPr marL="0" lvl="0" indent="0">
              <a:buNone/>
            </a:pPr>
            <a:r>
              <a:rPr lang="cs-CZ" dirty="0" smtClean="0">
                <a:solidFill>
                  <a:prstClr val="black"/>
                </a:solidFill>
              </a:rPr>
              <a:t>1,5 </a:t>
            </a:r>
            <a:r>
              <a:rPr lang="cs-CZ" dirty="0" err="1">
                <a:solidFill>
                  <a:prstClr val="black"/>
                </a:solidFill>
              </a:rPr>
              <a:t>fl</a:t>
            </a:r>
            <a:r>
              <a:rPr lang="cs-CZ" dirty="0">
                <a:solidFill>
                  <a:prstClr val="black"/>
                </a:solidFill>
              </a:rPr>
              <a:t>. (13. století) – 3 </a:t>
            </a:r>
            <a:r>
              <a:rPr lang="cs-CZ" dirty="0" err="1">
                <a:solidFill>
                  <a:prstClr val="black"/>
                </a:solidFill>
              </a:rPr>
              <a:t>fl</a:t>
            </a:r>
            <a:r>
              <a:rPr lang="cs-CZ" dirty="0">
                <a:solidFill>
                  <a:prstClr val="black"/>
                </a:solidFill>
              </a:rPr>
              <a:t>. = 54 </a:t>
            </a:r>
            <a:r>
              <a:rPr lang="cs-CZ" dirty="0" err="1">
                <a:solidFill>
                  <a:prstClr val="black"/>
                </a:solidFill>
              </a:rPr>
              <a:t>gr</a:t>
            </a:r>
            <a:r>
              <a:rPr lang="cs-CZ" dirty="0">
                <a:solidFill>
                  <a:prstClr val="black"/>
                </a:solidFill>
              </a:rPr>
              <a:t>. (po roce 1300)</a:t>
            </a:r>
          </a:p>
          <a:p>
            <a:pPr marL="0" lvl="0" indent="0">
              <a:buNone/>
            </a:pPr>
            <a:endParaRPr lang="cs-CZ" i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dirty="0">
                <a:solidFill>
                  <a:prstClr val="black"/>
                </a:solidFill>
              </a:rPr>
              <a:t>Pro srovnání (po roce 1300</a:t>
            </a:r>
            <a:r>
              <a:rPr lang="cs-CZ" dirty="0" smtClean="0">
                <a:solidFill>
                  <a:prstClr val="black"/>
                </a:solidFill>
              </a:rPr>
              <a:t>):</a:t>
            </a:r>
            <a:r>
              <a:rPr lang="cs-CZ" i="1" dirty="0" smtClean="0">
                <a:solidFill>
                  <a:prstClr val="black"/>
                </a:solidFill>
              </a:rPr>
              <a:t> </a:t>
            </a:r>
            <a:r>
              <a:rPr lang="cs-CZ" dirty="0" smtClean="0">
                <a:solidFill>
                  <a:prstClr val="black"/>
                </a:solidFill>
              </a:rPr>
              <a:t>denní </a:t>
            </a:r>
            <a:r>
              <a:rPr lang="cs-CZ" dirty="0">
                <a:solidFill>
                  <a:prstClr val="black"/>
                </a:solidFill>
              </a:rPr>
              <a:t>mzda řemeslníka: 3-4 </a:t>
            </a:r>
            <a:r>
              <a:rPr lang="cs-CZ" dirty="0" err="1">
                <a:solidFill>
                  <a:prstClr val="black"/>
                </a:solidFill>
              </a:rPr>
              <a:t>gr</a:t>
            </a:r>
            <a:r>
              <a:rPr lang="cs-CZ" dirty="0">
                <a:solidFill>
                  <a:prstClr val="black"/>
                </a:solidFill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569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889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latin typeface="+mn-lt"/>
              </a:rPr>
              <a:t>Písemné prameny finanční povahy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3064" y="1049482"/>
            <a:ext cx="11336481" cy="58085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Účty svatovítské katedrály (1372–1378)</a:t>
            </a:r>
          </a:p>
          <a:p>
            <a:pPr marL="0" indent="0">
              <a:buNone/>
            </a:pPr>
            <a:r>
              <a:rPr lang="cs-CZ" dirty="0" smtClean="0"/>
              <a:t>Cestovní účty Jindřicha z Derby (1392)</a:t>
            </a:r>
          </a:p>
          <a:p>
            <a:pPr marL="0" indent="0">
              <a:buNone/>
            </a:pPr>
            <a:r>
              <a:rPr lang="cs-CZ" dirty="0" smtClean="0"/>
              <a:t>Účty hradu Karlštejna (1423–1434)</a:t>
            </a:r>
          </a:p>
          <a:p>
            <a:pPr marL="0" indent="0">
              <a:buNone/>
            </a:pPr>
            <a:r>
              <a:rPr lang="cs-CZ" dirty="0" smtClean="0"/>
              <a:t>Cestovní účet kutnohorského mincmistra (1512)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Kupecké </a:t>
            </a:r>
            <a:r>
              <a:rPr lang="cs-CZ" dirty="0" smtClean="0"/>
              <a:t>deníky 13.–15. století: </a:t>
            </a:r>
            <a:r>
              <a:rPr lang="cs-CZ" dirty="0"/>
              <a:t>Francesco </a:t>
            </a:r>
            <a:r>
              <a:rPr lang="cs-CZ" dirty="0" err="1"/>
              <a:t>Balducci</a:t>
            </a:r>
            <a:r>
              <a:rPr lang="cs-CZ" dirty="0"/>
              <a:t> </a:t>
            </a:r>
            <a:r>
              <a:rPr lang="cs-CZ" dirty="0" err="1"/>
              <a:t>Pegolotti</a:t>
            </a:r>
            <a:r>
              <a:rPr lang="cs-CZ" dirty="0"/>
              <a:t>, Giovanni di Antonio da </a:t>
            </a:r>
            <a:r>
              <a:rPr lang="cs-CZ" dirty="0" err="1"/>
              <a:t>Uzzano</a:t>
            </a:r>
            <a:r>
              <a:rPr lang="cs-CZ" dirty="0"/>
              <a:t>, </a:t>
            </a:r>
            <a:r>
              <a:rPr lang="cs-CZ" dirty="0" err="1"/>
              <a:t>Pseudo-Chiarini</a:t>
            </a:r>
            <a:r>
              <a:rPr lang="cs-CZ" dirty="0"/>
              <a:t>, </a:t>
            </a:r>
            <a:r>
              <a:rPr lang="cs-CZ" dirty="0" err="1"/>
              <a:t>Saminiato</a:t>
            </a:r>
            <a:r>
              <a:rPr lang="cs-CZ" dirty="0"/>
              <a:t> de´ </a:t>
            </a:r>
            <a:r>
              <a:rPr lang="cs-CZ" dirty="0" err="1"/>
              <a:t>Ricci</a:t>
            </a:r>
            <a:r>
              <a:rPr lang="cs-CZ" dirty="0"/>
              <a:t>, Antonio di Francesca da </a:t>
            </a:r>
            <a:r>
              <a:rPr lang="cs-CZ" dirty="0" err="1"/>
              <a:t>Pescia</a:t>
            </a:r>
            <a:r>
              <a:rPr lang="cs-CZ" dirty="0"/>
              <a:t>, </a:t>
            </a:r>
            <a:r>
              <a:rPr lang="cs-CZ" dirty="0" err="1"/>
              <a:t>Zibaldone</a:t>
            </a:r>
            <a:r>
              <a:rPr lang="cs-CZ" dirty="0"/>
              <a:t> da </a:t>
            </a:r>
            <a:r>
              <a:rPr lang="cs-CZ" dirty="0" err="1" smtClean="0"/>
              <a:t>Canal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Runtingerbuch</a:t>
            </a:r>
            <a:r>
              <a:rPr lang="cs-CZ" dirty="0"/>
              <a:t>, </a:t>
            </a:r>
            <a:r>
              <a:rPr lang="cs-CZ" dirty="0" smtClean="0"/>
              <a:t>1383-1407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Poutnická kniha ze Sieny (1382–1446) </a:t>
            </a:r>
          </a:p>
          <a:p>
            <a:pPr marL="0" indent="0">
              <a:buNone/>
            </a:pPr>
            <a:r>
              <a:rPr lang="cs-CZ" dirty="0" smtClean="0"/>
              <a:t>Vatikánská knihovna, </a:t>
            </a:r>
            <a:r>
              <a:rPr lang="cs-CZ" dirty="0"/>
              <a:t>Arch. Cap. S. </a:t>
            </a:r>
            <a:r>
              <a:rPr lang="cs-CZ" dirty="0" err="1"/>
              <a:t>Pietri</a:t>
            </a:r>
            <a:r>
              <a:rPr lang="cs-CZ" dirty="0"/>
              <a:t> in Vat. </a:t>
            </a:r>
            <a:r>
              <a:rPr lang="cs-CZ" dirty="0" err="1"/>
              <a:t>Censuali</a:t>
            </a:r>
            <a:r>
              <a:rPr lang="cs-CZ" dirty="0"/>
              <a:t> 1 </a:t>
            </a:r>
            <a:r>
              <a:rPr lang="cs-CZ" dirty="0" smtClean="0"/>
              <a:t>(</a:t>
            </a:r>
            <a:r>
              <a:rPr lang="cs-CZ" dirty="0"/>
              <a:t>1372-1401) – </a:t>
            </a:r>
            <a:r>
              <a:rPr lang="cs-CZ" dirty="0" smtClean="0"/>
              <a:t>poutnické peníze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Vatikánský archiv, Inventář baziliky sv. Pavla </a:t>
            </a:r>
            <a:r>
              <a:rPr lang="cs-CZ" dirty="0"/>
              <a:t>(1368-1436) – </a:t>
            </a:r>
            <a:r>
              <a:rPr lang="cs-CZ" dirty="0" smtClean="0"/>
              <a:t>seznam mincovních typů  v tamní pokladně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480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8992" y="-1549358"/>
            <a:ext cx="15913678" cy="8294287"/>
          </a:xfrm>
        </p:spPr>
      </p:pic>
    </p:spTree>
    <p:extLst>
      <p:ext uri="{BB962C8B-B14F-4D97-AF65-F5344CB8AC3E}">
        <p14:creationId xmlns:p14="http://schemas.microsoft.com/office/powerpoint/2010/main" val="72290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0106" y="-1059147"/>
            <a:ext cx="18815172" cy="9077353"/>
          </a:xfrm>
        </p:spPr>
      </p:pic>
    </p:spTree>
    <p:extLst>
      <p:ext uri="{BB962C8B-B14F-4D97-AF65-F5344CB8AC3E}">
        <p14:creationId xmlns:p14="http://schemas.microsoft.com/office/powerpoint/2010/main" val="2935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775" y="-557503"/>
            <a:ext cx="13168359" cy="7627605"/>
          </a:xfrm>
        </p:spPr>
      </p:pic>
    </p:spTree>
    <p:extLst>
      <p:ext uri="{BB962C8B-B14F-4D97-AF65-F5344CB8AC3E}">
        <p14:creationId xmlns:p14="http://schemas.microsoft.com/office/powerpoint/2010/main" val="269547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704" y="-599766"/>
            <a:ext cx="15879947" cy="7239492"/>
          </a:xfrm>
        </p:spPr>
      </p:pic>
    </p:spTree>
    <p:extLst>
      <p:ext uri="{BB962C8B-B14F-4D97-AF65-F5344CB8AC3E}">
        <p14:creationId xmlns:p14="http://schemas.microsoft.com/office/powerpoint/2010/main" val="326713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Výjimečné sklo z let 1270-1350</a:t>
            </a:r>
          </a:p>
        </p:txBody>
      </p:sp>
      <p:pic>
        <p:nvPicPr>
          <p:cNvPr id="22531" name="Picture 3" descr="FMe20-1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505200"/>
            <a:ext cx="18526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KMe20-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8400"/>
            <a:ext cx="1676400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KMe20-08+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57400"/>
            <a:ext cx="113823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FMe4-0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35814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FMe4-043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42925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FMe4-043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FMe4-05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262564"/>
            <a:ext cx="2362200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FMe4-06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447800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9" name="Picture 11" descr="FMe4-09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3276600"/>
            <a:ext cx="23145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Me653_I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0"/>
            <a:ext cx="15430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0839" y="509155"/>
            <a:ext cx="8096607" cy="61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0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Praha – poháry ze Starého a Nového Města</a:t>
            </a:r>
          </a:p>
        </p:txBody>
      </p:sp>
      <p:pic>
        <p:nvPicPr>
          <p:cNvPr id="24579" name="Picture 3" descr="Prah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3886200"/>
            <a:ext cx="2119313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Prah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62200"/>
            <a:ext cx="6324600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93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739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 smtClean="0">
                <a:latin typeface="+mn-lt"/>
              </a:rPr>
              <a:t>Ražby Slavníkovců, biskupské </a:t>
            </a:r>
            <a:r>
              <a:rPr lang="cs-CZ" sz="2400" b="1" dirty="0" smtClean="0">
                <a:latin typeface="+mn-lt"/>
              </a:rPr>
              <a:t>ražby sv. Vojtěcha a jeho nástupce </a:t>
            </a:r>
            <a:r>
              <a:rPr lang="cs-CZ" sz="2400" b="1" dirty="0" err="1" smtClean="0">
                <a:latin typeface="+mn-lt"/>
              </a:rPr>
              <a:t>Thidagga</a:t>
            </a:r>
            <a:r>
              <a:rPr lang="cs-CZ" sz="2400" b="1" dirty="0" smtClean="0">
                <a:latin typeface="+mn-lt"/>
              </a:rPr>
              <a:t/>
            </a:r>
            <a:br>
              <a:rPr lang="cs-CZ" sz="2400" b="1" dirty="0" smtClean="0">
                <a:latin typeface="+mn-lt"/>
              </a:rPr>
            </a:br>
            <a:r>
              <a:rPr lang="cs-CZ" sz="2400" b="1" dirty="0" smtClean="0">
                <a:latin typeface="+mn-lt"/>
              </a:rPr>
              <a:t>a denár </a:t>
            </a:r>
            <a:r>
              <a:rPr lang="cs-CZ" sz="2400" b="1" dirty="0" smtClean="0">
                <a:latin typeface="+mn-lt"/>
              </a:rPr>
              <a:t>Emmy Reginy</a:t>
            </a:r>
            <a:endParaRPr lang="cs-CZ" sz="2400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207" y="3519376"/>
            <a:ext cx="1905000" cy="1905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710" y="1200593"/>
            <a:ext cx="1905000" cy="1905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00593"/>
            <a:ext cx="1905000" cy="1905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130" y="3519376"/>
            <a:ext cx="1905000" cy="1905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976" y="3870726"/>
            <a:ext cx="3438082" cy="175342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8892" y="909748"/>
            <a:ext cx="2762250" cy="27622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445" y="1250785"/>
            <a:ext cx="3597198" cy="180461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349" y="3105593"/>
            <a:ext cx="4076785" cy="30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 smtClean="0">
                <a:solidFill>
                  <a:srgbClr val="000000"/>
                </a:solidFill>
                <a:latin typeface="Arial"/>
              </a:rPr>
              <a:t>Brno, Mečová 2,  kalová jímka 20/90  1270-1350</a:t>
            </a:r>
            <a:endParaRPr lang="cs-CZ" dirty="0"/>
          </a:p>
        </p:txBody>
      </p:sp>
      <p:pic>
        <p:nvPicPr>
          <p:cNvPr id="4" name="Picture 4" descr="FMe20-04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2" y="1690688"/>
            <a:ext cx="3208693" cy="474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KMe20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91" y="1690688"/>
            <a:ext cx="2992582" cy="477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81" y="2483427"/>
            <a:ext cx="5307631" cy="35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7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990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 smtClean="0">
                <a:latin typeface="+mn-lt"/>
              </a:rPr>
              <a:t>Konsorcium florentských finančníků v Čechách a na Moravě v letech 1299 – 1305 (1311, 1316)</a:t>
            </a:r>
            <a:endParaRPr lang="cs-CZ" sz="32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12112"/>
            <a:ext cx="10515600" cy="4964851"/>
          </a:xfrm>
        </p:spPr>
        <p:txBody>
          <a:bodyPr/>
          <a:lstStyle/>
          <a:p>
            <a:pPr marL="0" indent="0">
              <a:buNone/>
            </a:pPr>
            <a:r>
              <a:rPr lang="cs-CZ" dirty="0" err="1" smtClean="0"/>
              <a:t>Rinieri</a:t>
            </a:r>
            <a:r>
              <a:rPr lang="cs-CZ" dirty="0" smtClean="0"/>
              <a:t> (</a:t>
            </a:r>
            <a:r>
              <a:rPr lang="cs-CZ" dirty="0" err="1" smtClean="0"/>
              <a:t>Peruzzi</a:t>
            </a:r>
            <a:r>
              <a:rPr lang="cs-CZ" dirty="0" smtClean="0"/>
              <a:t>?)</a:t>
            </a:r>
          </a:p>
          <a:p>
            <a:pPr marL="0" indent="0">
              <a:buNone/>
            </a:pPr>
            <a:r>
              <a:rPr lang="cs-CZ" dirty="0" err="1" smtClean="0"/>
              <a:t>Apardo</a:t>
            </a:r>
            <a:r>
              <a:rPr lang="cs-CZ" dirty="0" smtClean="0"/>
              <a:t> (</a:t>
            </a:r>
            <a:r>
              <a:rPr lang="cs-CZ" dirty="0" err="1" smtClean="0"/>
              <a:t>Donati</a:t>
            </a:r>
            <a:r>
              <a:rPr lang="cs-CZ" dirty="0" smtClean="0"/>
              <a:t>?)</a:t>
            </a:r>
          </a:p>
          <a:p>
            <a:pPr marL="0" indent="0">
              <a:buNone/>
            </a:pPr>
            <a:r>
              <a:rPr lang="cs-CZ" dirty="0" err="1" smtClean="0"/>
              <a:t>Cyno</a:t>
            </a:r>
            <a:r>
              <a:rPr lang="cs-CZ" dirty="0" smtClean="0"/>
              <a:t> (</a:t>
            </a:r>
            <a:r>
              <a:rPr lang="cs-CZ" dirty="0" err="1" smtClean="0"/>
              <a:t>Lombardus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142" y="1466811"/>
            <a:ext cx="2991294" cy="44869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616" y="1998439"/>
            <a:ext cx="5138555" cy="34236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" y="3013363"/>
            <a:ext cx="4027056" cy="22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6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21" y="74428"/>
            <a:ext cx="11927367" cy="670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1408" y="-4675217"/>
            <a:ext cx="7871178" cy="1145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8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2388" y="-1884988"/>
            <a:ext cx="12694388" cy="184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9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966" y="-1068666"/>
            <a:ext cx="14286057" cy="8459280"/>
          </a:xfrm>
        </p:spPr>
      </p:pic>
    </p:spTree>
    <p:extLst>
      <p:ext uri="{BB962C8B-B14F-4D97-AF65-F5344CB8AC3E}">
        <p14:creationId xmlns:p14="http://schemas.microsoft.com/office/powerpoint/2010/main" val="20160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55870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3051" y="103813"/>
            <a:ext cx="4737279" cy="68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104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České florény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930977"/>
            <a:ext cx="9484151" cy="22459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Petr Žitavský: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florény Jana Lucemburského = pražská hřivna stříbra (253,14 g)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= 16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Mincovna: Praha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první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micmistr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Ješek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první řezač kolků: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Balbinus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Lombardus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 Benátek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52" y="91557"/>
            <a:ext cx="6427596" cy="39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95983"/>
          </a:xfrm>
        </p:spPr>
        <p:txBody>
          <a:bodyPr>
            <a:normAutofit fontScale="90000"/>
          </a:bodyPr>
          <a:lstStyle/>
          <a:p>
            <a:pPr algn="ctr"/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49482"/>
            <a:ext cx="10515600" cy="51274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Těžba zlata v Čechách ve 14.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století</a:t>
            </a:r>
            <a:endParaRPr lang="cs-CZ" dirty="0" smtClean="0"/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1337 se uvádí 25 českých zlatonosných oblastí 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Roční produkce: 100–200 kg zlata = 6% veškeré produkce v Evropě</a:t>
            </a:r>
          </a:p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Uplatnění zlata:</a:t>
            </a:r>
          </a:p>
          <a:p>
            <a:pPr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dálkový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obchod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vojensky a politicky motivované platby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poplatky papežské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kurii</a:t>
            </a:r>
          </a:p>
          <a:p>
            <a:pPr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poutníci</a:t>
            </a:r>
          </a:p>
          <a:p>
            <a:pPr>
              <a:buFontTx/>
              <a:buChar char="-"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Vývoz zlata do zahraničí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nejvíce Itálie, Porýní a Flandry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0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37164" y="1326861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/>
              <a:t>HUNGARIAN FLORINS</a:t>
            </a:r>
          </a:p>
          <a:p>
            <a:pPr marL="0" indent="0">
              <a:buNone/>
            </a:pPr>
            <a:r>
              <a:rPr lang="en-US" dirty="0"/>
              <a:t>ITALY:  100</a:t>
            </a:r>
          </a:p>
          <a:p>
            <a:pPr marL="0" indent="0">
              <a:buNone/>
            </a:pPr>
            <a:r>
              <a:rPr lang="en-US" dirty="0"/>
              <a:t>GERMANY: 1,126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BOHEMIAN FLORINS</a:t>
            </a:r>
          </a:p>
          <a:p>
            <a:pPr marL="0" indent="0">
              <a:buNone/>
            </a:pPr>
            <a:r>
              <a:rPr lang="en-US" dirty="0"/>
              <a:t>ITALY: 18</a:t>
            </a:r>
          </a:p>
          <a:p>
            <a:pPr marL="0" indent="0">
              <a:buNone/>
            </a:pPr>
            <a:r>
              <a:rPr lang="en-US" dirty="0"/>
              <a:t>GERMANY: 180</a:t>
            </a:r>
          </a:p>
        </p:txBody>
      </p:sp>
      <p:pic>
        <p:nvPicPr>
          <p:cNvPr id="1026" name="Picture 2" descr="http://www.lwl.org/pressemitteilungen/daten/bilder/26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765" y="4158185"/>
            <a:ext cx="3011680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809" y="789907"/>
            <a:ext cx="4664483" cy="262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1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1457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smtClean="0">
                <a:latin typeface="+mn-lt"/>
              </a:rPr>
              <a:t>Surovinové zdroje</a:t>
            </a:r>
            <a:endParaRPr lang="cs-CZ" sz="2800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02" y="847984"/>
            <a:ext cx="9753376" cy="6276239"/>
          </a:xfrm>
        </p:spPr>
      </p:pic>
    </p:spTree>
    <p:extLst>
      <p:ext uri="{BB962C8B-B14F-4D97-AF65-F5344CB8AC3E}">
        <p14:creationId xmlns:p14="http://schemas.microsoft.com/office/powerpoint/2010/main" val="31742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615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b="1" spc="-50" dirty="0">
                <a:solidFill>
                  <a:srgbClr val="000000"/>
                </a:solidFill>
                <a:latin typeface="+mn-lt"/>
              </a:rPr>
              <a:t>Písemné prameny o platbách </a:t>
            </a:r>
            <a:br>
              <a:rPr lang="cs-CZ" sz="2400" b="1" spc="-50" dirty="0">
                <a:solidFill>
                  <a:srgbClr val="000000"/>
                </a:solidFill>
                <a:latin typeface="+mn-lt"/>
              </a:rPr>
            </a:br>
            <a:r>
              <a:rPr lang="cs-CZ" sz="2400" b="1" spc="-50" dirty="0">
                <a:solidFill>
                  <a:srgbClr val="000000"/>
                </a:solidFill>
                <a:latin typeface="+mn-lt"/>
              </a:rPr>
              <a:t>v českých a uherských florénech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537" y="914400"/>
            <a:ext cx="11792932" cy="5816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000" b="1" spc="10" dirty="0">
                <a:solidFill>
                  <a:srgbClr val="000000"/>
                </a:solidFill>
              </a:rPr>
              <a:t>Způsoby plateb: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000" b="1" spc="10" dirty="0">
                <a:solidFill>
                  <a:srgbClr val="000000"/>
                </a:solidFill>
              </a:rPr>
              <a:t>Nebezpečný transfer hotových peněz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000" b="1" spc="10" dirty="0">
                <a:solidFill>
                  <a:srgbClr val="000000"/>
                </a:solidFill>
              </a:rPr>
              <a:t>Pohodlný, ale drahý bezhotovostní transfer pomocí směnek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000" b="1" spc="10" dirty="0">
                <a:solidFill>
                  <a:srgbClr val="000000"/>
                </a:solidFill>
              </a:rPr>
              <a:t>Finanční výdaje členů lucemburské dynastie: nákup Braniborska za </a:t>
            </a:r>
            <a:r>
              <a:rPr lang="cs-CZ" sz="2000" b="1" spc="10" dirty="0">
                <a:solidFill>
                  <a:srgbClr val="FF0000"/>
                </a:solidFill>
              </a:rPr>
              <a:t>500 000 </a:t>
            </a:r>
            <a:r>
              <a:rPr lang="cs-CZ" sz="2000" b="1" spc="10" dirty="0" err="1">
                <a:solidFill>
                  <a:srgbClr val="FF0000"/>
                </a:solidFill>
              </a:rPr>
              <a:t>fl</a:t>
            </a:r>
            <a:r>
              <a:rPr lang="cs-CZ" sz="2000" b="1" spc="10" dirty="0">
                <a:solidFill>
                  <a:srgbClr val="FF0000"/>
                </a:solidFill>
              </a:rPr>
              <a:t>.</a:t>
            </a:r>
            <a:endParaRPr lang="cs-CZ" sz="2000" b="1" spc="10" dirty="0">
              <a:solidFill>
                <a:srgbClr val="000000"/>
              </a:solidFill>
            </a:endParaRP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000" b="1" spc="10" dirty="0">
                <a:solidFill>
                  <a:srgbClr val="000000"/>
                </a:solidFill>
              </a:rPr>
              <a:t>Finance papežské komory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000" spc="10" dirty="0" err="1">
                <a:solidFill>
                  <a:srgbClr val="000000"/>
                </a:solidFill>
              </a:rPr>
              <a:t>Monumenta</a:t>
            </a:r>
            <a:r>
              <a:rPr lang="cs-CZ" sz="2000" spc="10" dirty="0">
                <a:solidFill>
                  <a:srgbClr val="000000"/>
                </a:solidFill>
              </a:rPr>
              <a:t> </a:t>
            </a:r>
            <a:r>
              <a:rPr lang="cs-CZ" sz="2000" spc="10" dirty="0" err="1">
                <a:solidFill>
                  <a:srgbClr val="000000"/>
                </a:solidFill>
              </a:rPr>
              <a:t>Vaticana</a:t>
            </a:r>
            <a:r>
              <a:rPr lang="cs-CZ" sz="2000" spc="10" dirty="0">
                <a:solidFill>
                  <a:srgbClr val="000000"/>
                </a:solidFill>
              </a:rPr>
              <a:t>: výběr papežského desátku ze střední Evropy: 13.-14. století. Do Říma přes Benátky a Florencii, do Avignonu přes Bruggy. Výběr z českých zemí přerušen za husitských válek. Ve druhé polovině 14. století vybrané částky v českých a uherských florénech z Polska, dvakrát ročně posílané do Avignonu přes Bruggy se pohybují mezi </a:t>
            </a:r>
            <a:r>
              <a:rPr lang="cs-CZ" sz="2000" b="1" spc="10" dirty="0">
                <a:solidFill>
                  <a:srgbClr val="FF0000"/>
                </a:solidFill>
              </a:rPr>
              <a:t>700 – 2000 </a:t>
            </a:r>
            <a:r>
              <a:rPr lang="cs-CZ" sz="2000" b="1" spc="10" dirty="0" err="1">
                <a:solidFill>
                  <a:srgbClr val="FF0000"/>
                </a:solidFill>
              </a:rPr>
              <a:t>fl</a:t>
            </a:r>
            <a:r>
              <a:rPr lang="cs-CZ" sz="2000" b="1" spc="10" dirty="0">
                <a:solidFill>
                  <a:srgbClr val="FF0000"/>
                </a:solidFill>
              </a:rPr>
              <a:t>. 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000" spc="10" dirty="0">
                <a:solidFill>
                  <a:srgbClr val="000000"/>
                </a:solidFill>
              </a:rPr>
              <a:t>Papežský finanční archiv a platby servicií ze zemí České koruny za Martina V. a Evžena IV. Výpisy z účtů vedené bankovními domy působícími u kurie. Hustá síť finančních knih – nemožné, aby některý plátce </a:t>
            </a:r>
            <a:r>
              <a:rPr lang="cs-CZ" sz="2000" spc="10" dirty="0" err="1">
                <a:solidFill>
                  <a:srgbClr val="000000"/>
                </a:solidFill>
              </a:rPr>
              <a:t>servicia</a:t>
            </a:r>
            <a:r>
              <a:rPr lang="cs-CZ" sz="2000" spc="10" dirty="0">
                <a:solidFill>
                  <a:srgbClr val="000000"/>
                </a:solidFill>
              </a:rPr>
              <a:t> propadl sítem pramenů. Tedy takřka úplné dochování pramenů.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000" spc="10" dirty="0">
                <a:solidFill>
                  <a:srgbClr val="000000"/>
                </a:solidFill>
              </a:rPr>
              <a:t>Biskupství Vratislav: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000" spc="10" dirty="0">
                <a:solidFill>
                  <a:srgbClr val="000000"/>
                </a:solidFill>
              </a:rPr>
              <a:t>Platby Konráda Olešnického apoštolské komoře 1419-1425: </a:t>
            </a:r>
            <a:r>
              <a:rPr lang="cs-CZ" sz="2000" b="1" spc="10" dirty="0">
                <a:solidFill>
                  <a:srgbClr val="FF0000"/>
                </a:solidFill>
              </a:rPr>
              <a:t>2500 </a:t>
            </a:r>
            <a:r>
              <a:rPr lang="cs-CZ" sz="2000" b="1" spc="10" dirty="0" err="1">
                <a:solidFill>
                  <a:srgbClr val="FF0000"/>
                </a:solidFill>
              </a:rPr>
              <a:t>fl</a:t>
            </a:r>
            <a:r>
              <a:rPr lang="cs-CZ" sz="2000" b="1" spc="10" dirty="0">
                <a:solidFill>
                  <a:srgbClr val="FF0000"/>
                </a:solidFill>
              </a:rPr>
              <a:t>.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000" spc="10" dirty="0">
                <a:solidFill>
                  <a:srgbClr val="000000"/>
                </a:solidFill>
              </a:rPr>
              <a:t>Platby Konráda Olešnického komoře kardinálského kolegia: </a:t>
            </a:r>
            <a:r>
              <a:rPr lang="cs-CZ" sz="2000" b="1" spc="10" dirty="0">
                <a:solidFill>
                  <a:srgbClr val="FF0000"/>
                </a:solidFill>
              </a:rPr>
              <a:t>1500 </a:t>
            </a:r>
            <a:r>
              <a:rPr lang="cs-CZ" sz="2000" b="1" spc="10" dirty="0" err="1">
                <a:solidFill>
                  <a:srgbClr val="FF0000"/>
                </a:solidFill>
              </a:rPr>
              <a:t>fl</a:t>
            </a:r>
            <a:r>
              <a:rPr lang="cs-CZ" sz="2000" b="1" spc="10" dirty="0">
                <a:solidFill>
                  <a:srgbClr val="FF0000"/>
                </a:solidFill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934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3921"/>
          </a:xfrm>
        </p:spPr>
        <p:txBody>
          <a:bodyPr>
            <a:normAutofit fontScale="90000"/>
          </a:bodyPr>
          <a:lstStyle/>
          <a:p>
            <a:pPr algn="ctr"/>
            <a:endParaRPr lang="cs-CZ" sz="28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8219" y="725864"/>
            <a:ext cx="11612108" cy="6028227"/>
          </a:xfrm>
        </p:spPr>
        <p:txBody>
          <a:bodyPr>
            <a:normAutofit/>
          </a:bodyPr>
          <a:lstStyle/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endParaRPr lang="cs-CZ" sz="1800" spc="1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400" spc="10" dirty="0" err="1">
                <a:solidFill>
                  <a:srgbClr val="000000"/>
                </a:solidFill>
              </a:rPr>
              <a:t>Stromer</a:t>
            </a:r>
            <a:r>
              <a:rPr lang="cs-CZ" sz="2400" spc="10" dirty="0">
                <a:solidFill>
                  <a:srgbClr val="000000"/>
                </a:solidFill>
              </a:rPr>
              <a:t> 1970, 197: 1380 předávají norimberští kupci </a:t>
            </a:r>
            <a:r>
              <a:rPr lang="cs-CZ" sz="2400" b="1" spc="10" dirty="0">
                <a:solidFill>
                  <a:srgbClr val="FF0000"/>
                </a:solidFill>
              </a:rPr>
              <a:t>6000 českých florénů </a:t>
            </a:r>
            <a:r>
              <a:rPr lang="cs-CZ" sz="2400" spc="10" dirty="0" err="1">
                <a:solidFill>
                  <a:srgbClr val="000000"/>
                </a:solidFill>
              </a:rPr>
              <a:t>kolektorské</a:t>
            </a:r>
            <a:r>
              <a:rPr lang="cs-CZ" sz="2400" spc="10" dirty="0">
                <a:solidFill>
                  <a:srgbClr val="000000"/>
                </a:solidFill>
              </a:rPr>
              <a:t> sbírky </a:t>
            </a:r>
            <a:r>
              <a:rPr lang="cs-CZ" sz="2400" spc="10" dirty="0" err="1">
                <a:solidFill>
                  <a:srgbClr val="000000"/>
                </a:solidFill>
              </a:rPr>
              <a:t>Medicejům</a:t>
            </a:r>
            <a:r>
              <a:rPr lang="cs-CZ" sz="2400" spc="10" dirty="0">
                <a:solidFill>
                  <a:srgbClr val="000000"/>
                </a:solidFill>
              </a:rPr>
              <a:t>.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400" spc="10" dirty="0">
                <a:solidFill>
                  <a:srgbClr val="000000"/>
                </a:solidFill>
              </a:rPr>
              <a:t>Papežští </a:t>
            </a:r>
            <a:r>
              <a:rPr lang="cs-CZ" sz="2400" spc="10" dirty="0" err="1">
                <a:solidFill>
                  <a:srgbClr val="000000"/>
                </a:solidFill>
              </a:rPr>
              <a:t>kolektoři</a:t>
            </a:r>
            <a:r>
              <a:rPr lang="cs-CZ" sz="2400" spc="10" dirty="0">
                <a:solidFill>
                  <a:srgbClr val="000000"/>
                </a:solidFill>
              </a:rPr>
              <a:t> ve spolupráci s </a:t>
            </a:r>
            <a:r>
              <a:rPr lang="cs-CZ" sz="2400" spc="10" dirty="0" err="1">
                <a:solidFill>
                  <a:srgbClr val="000000"/>
                </a:solidFill>
              </a:rPr>
              <a:t>s</a:t>
            </a:r>
            <a:r>
              <a:rPr lang="cs-CZ" sz="2400" spc="10" dirty="0">
                <a:solidFill>
                  <a:srgbClr val="000000"/>
                </a:solidFill>
              </a:rPr>
              <a:t> bankovním domem </a:t>
            </a:r>
            <a:r>
              <a:rPr lang="cs-CZ" sz="2400" spc="10" dirty="0" err="1">
                <a:solidFill>
                  <a:srgbClr val="000000"/>
                </a:solidFill>
              </a:rPr>
              <a:t>Malabayla</a:t>
            </a:r>
            <a:r>
              <a:rPr lang="cs-CZ" sz="2400" spc="10" dirty="0">
                <a:solidFill>
                  <a:srgbClr val="000000"/>
                </a:solidFill>
              </a:rPr>
              <a:t> a příležitostně také s českými kupci. 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400" spc="10" dirty="0">
                <a:solidFill>
                  <a:srgbClr val="000000"/>
                </a:solidFill>
              </a:rPr>
              <a:t>Peníze z Čech určené do Říma shromažďovány v Benátkách: 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400" spc="10" dirty="0">
                <a:solidFill>
                  <a:srgbClr val="000000"/>
                </a:solidFill>
              </a:rPr>
              <a:t>1354: </a:t>
            </a:r>
            <a:r>
              <a:rPr lang="cs-CZ" sz="2400" b="1" spc="10" dirty="0">
                <a:solidFill>
                  <a:srgbClr val="FF0000"/>
                </a:solidFill>
              </a:rPr>
              <a:t>1000 </a:t>
            </a:r>
            <a:r>
              <a:rPr lang="cs-CZ" sz="2400" b="1" spc="10" dirty="0" err="1">
                <a:solidFill>
                  <a:srgbClr val="FF0000"/>
                </a:solidFill>
              </a:rPr>
              <a:t>fl</a:t>
            </a:r>
            <a:r>
              <a:rPr lang="cs-CZ" sz="2400" b="1" spc="10" dirty="0">
                <a:solidFill>
                  <a:srgbClr val="FF0000"/>
                </a:solidFill>
              </a:rPr>
              <a:t>.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400" spc="10" dirty="0">
                <a:solidFill>
                  <a:srgbClr val="000000"/>
                </a:solidFill>
              </a:rPr>
              <a:t>Peníze z Čech určené do Avignonu shromažďovány v Bruggách prostřednictvím bankovního domu </a:t>
            </a:r>
            <a:r>
              <a:rPr lang="cs-CZ" sz="2400" spc="10" dirty="0" err="1">
                <a:solidFill>
                  <a:srgbClr val="000000"/>
                </a:solidFill>
              </a:rPr>
              <a:t>Malabayla</a:t>
            </a:r>
            <a:r>
              <a:rPr lang="cs-CZ" sz="2400" spc="10" dirty="0">
                <a:solidFill>
                  <a:srgbClr val="000000"/>
                </a:solidFill>
              </a:rPr>
              <a:t>: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400" spc="10" dirty="0">
                <a:solidFill>
                  <a:srgbClr val="000000"/>
                </a:solidFill>
              </a:rPr>
              <a:t>1355-1358: </a:t>
            </a:r>
            <a:r>
              <a:rPr lang="cs-CZ" sz="2400" b="1" spc="10" dirty="0">
                <a:solidFill>
                  <a:srgbClr val="FF0000"/>
                </a:solidFill>
              </a:rPr>
              <a:t>10 090 </a:t>
            </a:r>
            <a:r>
              <a:rPr lang="cs-CZ" sz="2400" b="1" spc="10" dirty="0" err="1">
                <a:solidFill>
                  <a:srgbClr val="FF0000"/>
                </a:solidFill>
              </a:rPr>
              <a:t>fl</a:t>
            </a:r>
            <a:r>
              <a:rPr lang="cs-CZ" sz="2400" b="1" spc="10" dirty="0">
                <a:solidFill>
                  <a:srgbClr val="FF0000"/>
                </a:solidFill>
              </a:rPr>
              <a:t>.</a:t>
            </a:r>
          </a:p>
          <a:p>
            <a:pPr marL="0" lv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None/>
            </a:pPr>
            <a:r>
              <a:rPr lang="cs-CZ" sz="2400" spc="10" dirty="0">
                <a:solidFill>
                  <a:srgbClr val="000000"/>
                </a:solidFill>
              </a:rPr>
              <a:t>Transfer z Prahy do </a:t>
            </a:r>
            <a:r>
              <a:rPr lang="cs-CZ" sz="2400" spc="10" dirty="0" err="1">
                <a:solidFill>
                  <a:srgbClr val="000000"/>
                </a:solidFill>
              </a:rPr>
              <a:t>Brug</a:t>
            </a:r>
            <a:r>
              <a:rPr lang="cs-CZ" sz="2400" spc="10" dirty="0">
                <a:solidFill>
                  <a:srgbClr val="000000"/>
                </a:solidFill>
              </a:rPr>
              <a:t> za pomoci dvou pražských měšťanů </a:t>
            </a:r>
            <a:r>
              <a:rPr lang="cs-CZ" sz="2400" b="1" spc="10" dirty="0">
                <a:solidFill>
                  <a:srgbClr val="FF0000"/>
                </a:solidFill>
              </a:rPr>
              <a:t>1781 </a:t>
            </a:r>
            <a:r>
              <a:rPr lang="cs-CZ" sz="2400" b="1" spc="10" dirty="0" err="1">
                <a:solidFill>
                  <a:srgbClr val="FF0000"/>
                </a:solidFill>
              </a:rPr>
              <a:t>fl</a:t>
            </a:r>
            <a:r>
              <a:rPr lang="cs-CZ" sz="2400" b="1" spc="10" dirty="0">
                <a:solidFill>
                  <a:srgbClr val="FF0000"/>
                </a:solidFill>
              </a:rPr>
              <a:t>.</a:t>
            </a:r>
          </a:p>
          <a:p>
            <a:pPr marL="182880" lvl="0" indent="-18288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</a:pPr>
            <a:endParaRPr lang="cs-CZ" sz="1800" spc="10" dirty="0">
              <a:solidFill>
                <a:srgbClr val="000000"/>
              </a:solidFill>
              <a:latin typeface="Century Schoolbook" panose="020406040505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75522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html.scribdassets.com/7fc4457ghs8dgxvq/images/1-ef621558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96" y="160338"/>
            <a:ext cx="4583107" cy="64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Praha: Stavební účty Svatovítské katedrály na Pražském hradě z let  1372-1378 v novém světle (Castrum Pragense 5 + 17) - stavitele-katedral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457" y="160339"/>
            <a:ext cx="4589137" cy="64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6167439" y="760870"/>
            <a:ext cx="4670279" cy="430887"/>
          </a:xfrm>
        </p:spPr>
        <p:txBody>
          <a:bodyPr vert="horz" wrap="square" lIns="0" tIns="0" rIns="0" bIns="0" rtlCol="0"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 smtClean="0"/>
              <a:t>Životní úroveň v Praze 14. století</a:t>
            </a:r>
            <a:endParaRPr lang="en-US" altLang="cs-CZ" sz="2800" dirty="0"/>
          </a:p>
        </p:txBody>
      </p:sp>
      <p:pic>
        <p:nvPicPr>
          <p:cNvPr id="49155" name="Picture 7" descr="stavb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427538" cy="6858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6" name="Rectangle 9"/>
          <p:cNvSpPr>
            <a:spLocks noChangeArrowheads="1"/>
          </p:cNvSpPr>
          <p:nvPr/>
        </p:nvSpPr>
        <p:spPr bwMode="auto">
          <a:xfrm>
            <a:off x="1524001" y="0"/>
            <a:ext cx="9175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/>
              <a:t>KMK, A.10,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/>
              <a:t>f. 167v</a:t>
            </a:r>
          </a:p>
        </p:txBody>
      </p:sp>
      <p:sp>
        <p:nvSpPr>
          <p:cNvPr id="49157" name="Rectangle 10"/>
          <p:cNvSpPr>
            <a:spLocks noChangeArrowheads="1"/>
          </p:cNvSpPr>
          <p:nvPr/>
        </p:nvSpPr>
        <p:spPr bwMode="auto">
          <a:xfrm>
            <a:off x="5951538" y="2255839"/>
            <a:ext cx="4716462" cy="387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 smtClean="0"/>
              <a:t>Příjem zednického mistra na stavbě svatovítské katedrály</a:t>
            </a:r>
            <a:r>
              <a:rPr lang="en-US" altLang="cs-CZ" sz="2000" dirty="0" smtClean="0"/>
              <a:t> </a:t>
            </a:r>
            <a:endParaRPr lang="cs-CZ" altLang="cs-CZ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                       </a:t>
            </a:r>
            <a:endParaRPr lang="en-US" altLang="cs-CZ" sz="20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cs-CZ" sz="20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2000" dirty="0" smtClean="0"/>
              <a:t>12 </a:t>
            </a:r>
            <a:r>
              <a:rPr lang="en-US" altLang="cs-CZ" sz="2000" dirty="0"/>
              <a:t>+/-3 </a:t>
            </a:r>
            <a:r>
              <a:rPr lang="cs-CZ" altLang="cs-CZ" sz="2000" dirty="0" smtClean="0"/>
              <a:t>kop</a:t>
            </a:r>
            <a:r>
              <a:rPr lang="en-US" altLang="cs-CZ" sz="2000" dirty="0" smtClean="0"/>
              <a:t> </a:t>
            </a:r>
            <a:r>
              <a:rPr lang="en-US" altLang="cs-CZ" sz="2000" dirty="0"/>
              <a:t>gr</a:t>
            </a:r>
            <a:r>
              <a:rPr lang="cs-CZ" altLang="cs-CZ" sz="2000" dirty="0"/>
              <a:t>. </a:t>
            </a:r>
            <a:r>
              <a:rPr lang="cs-CZ" altLang="cs-CZ" sz="2000" dirty="0" smtClean="0"/>
              <a:t>za rok</a:t>
            </a:r>
            <a:endParaRPr lang="en-US" altLang="cs-CZ" sz="20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cs-CZ" sz="20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cs-CZ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 smtClean="0"/>
              <a:t>Výdaje Jindřicha z derby za nákupy do kuchyně (kromě vína)</a:t>
            </a:r>
            <a:endParaRPr lang="en-US" altLang="cs-CZ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2000" dirty="0"/>
              <a:t>1 </a:t>
            </a:r>
            <a:r>
              <a:rPr lang="cs-CZ" altLang="cs-CZ" sz="2000" dirty="0" smtClean="0"/>
              <a:t>kopa</a:t>
            </a:r>
            <a:r>
              <a:rPr lang="en-US" altLang="cs-CZ" sz="2000" dirty="0" smtClean="0"/>
              <a:t> </a:t>
            </a:r>
            <a:r>
              <a:rPr lang="en-US" altLang="cs-CZ" sz="2000" dirty="0"/>
              <a:t>gr. </a:t>
            </a:r>
            <a:r>
              <a:rPr lang="cs-CZ" altLang="cs-CZ" sz="2000" dirty="0" smtClean="0"/>
              <a:t>na osobu za měsíc</a:t>
            </a:r>
            <a:r>
              <a:rPr lang="en-US" altLang="cs-CZ" sz="2000" dirty="0" smtClean="0"/>
              <a:t> </a:t>
            </a:r>
            <a:endParaRPr lang="en-US" altLang="cs-CZ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cs-CZ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cs-CZ" sz="1600" dirty="0"/>
          </a:p>
        </p:txBody>
      </p:sp>
    </p:spTree>
    <p:extLst>
      <p:ext uri="{BB962C8B-B14F-4D97-AF65-F5344CB8AC3E}">
        <p14:creationId xmlns:p14="http://schemas.microsoft.com/office/powerpoint/2010/main" val="3437449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29938"/>
            <a:ext cx="10515600" cy="938423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 err="1" smtClean="0">
                <a:latin typeface="+mn-lt"/>
              </a:rPr>
              <a:t>Das</a:t>
            </a:r>
            <a:r>
              <a:rPr lang="cs-CZ" sz="2400" b="1" dirty="0" smtClean="0">
                <a:latin typeface="+mn-lt"/>
              </a:rPr>
              <a:t> </a:t>
            </a:r>
            <a:r>
              <a:rPr lang="cs-CZ" sz="2400" b="1" dirty="0" err="1" smtClean="0">
                <a:latin typeface="+mn-lt"/>
              </a:rPr>
              <a:t>Runtingerbuch</a:t>
            </a:r>
            <a:r>
              <a:rPr lang="cs-CZ" sz="2400" b="1" dirty="0" smtClean="0">
                <a:latin typeface="+mn-lt"/>
              </a:rPr>
              <a:t> (1382-1407)</a:t>
            </a:r>
            <a:br>
              <a:rPr lang="cs-CZ" sz="2400" b="1" dirty="0" smtClean="0">
                <a:latin typeface="+mn-lt"/>
              </a:rPr>
            </a:br>
            <a:r>
              <a:rPr lang="cs-CZ" sz="1800" dirty="0" smtClean="0">
                <a:latin typeface="+mn-lt"/>
              </a:rPr>
              <a:t>Zdroj: </a:t>
            </a:r>
            <a:r>
              <a:rPr lang="cs-CZ" sz="1800" dirty="0" err="1">
                <a:latin typeface="+mn-lt"/>
              </a:rPr>
              <a:t>Bastian</a:t>
            </a:r>
            <a:r>
              <a:rPr lang="cs-CZ" sz="1800" dirty="0">
                <a:latin typeface="+mn-lt"/>
              </a:rPr>
              <a:t> 1 (1944), </a:t>
            </a:r>
            <a:r>
              <a:rPr lang="cs-CZ" sz="1800" dirty="0" smtClean="0">
                <a:latin typeface="+mn-lt"/>
              </a:rPr>
              <a:t>s. </a:t>
            </a:r>
            <a:r>
              <a:rPr lang="cs-CZ" sz="1800" dirty="0">
                <a:latin typeface="+mn-lt"/>
              </a:rPr>
              <a:t>616–627, </a:t>
            </a:r>
            <a:r>
              <a:rPr lang="cs-CZ" sz="1800" dirty="0" smtClean="0">
                <a:latin typeface="+mn-lt"/>
              </a:rPr>
              <a:t>636–638</a:t>
            </a:r>
            <a:endParaRPr lang="cs-CZ" sz="1800" dirty="0">
              <a:latin typeface="+mn-lt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516697"/>
              </p:ext>
            </p:extLst>
          </p:nvPr>
        </p:nvGraphicFramePr>
        <p:xfrm>
          <a:off x="725865" y="1268363"/>
          <a:ext cx="10784263" cy="5471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16">
                  <a:extLst>
                    <a:ext uri="{9D8B030D-6E8A-4147-A177-3AD203B41FA5}">
                      <a16:colId xmlns:a16="http://schemas.microsoft.com/office/drawing/2014/main" val="1652943391"/>
                    </a:ext>
                  </a:extLst>
                </a:gridCol>
                <a:gridCol w="1680204">
                  <a:extLst>
                    <a:ext uri="{9D8B030D-6E8A-4147-A177-3AD203B41FA5}">
                      <a16:colId xmlns:a16="http://schemas.microsoft.com/office/drawing/2014/main" val="480340502"/>
                    </a:ext>
                  </a:extLst>
                </a:gridCol>
                <a:gridCol w="1680204">
                  <a:extLst>
                    <a:ext uri="{9D8B030D-6E8A-4147-A177-3AD203B41FA5}">
                      <a16:colId xmlns:a16="http://schemas.microsoft.com/office/drawing/2014/main" val="969108346"/>
                    </a:ext>
                  </a:extLst>
                </a:gridCol>
                <a:gridCol w="1173307">
                  <a:extLst>
                    <a:ext uri="{9D8B030D-6E8A-4147-A177-3AD203B41FA5}">
                      <a16:colId xmlns:a16="http://schemas.microsoft.com/office/drawing/2014/main" val="3970788619"/>
                    </a:ext>
                  </a:extLst>
                </a:gridCol>
                <a:gridCol w="1334002">
                  <a:extLst>
                    <a:ext uri="{9D8B030D-6E8A-4147-A177-3AD203B41FA5}">
                      <a16:colId xmlns:a16="http://schemas.microsoft.com/office/drawing/2014/main" val="33685043"/>
                    </a:ext>
                  </a:extLst>
                </a:gridCol>
                <a:gridCol w="1334002">
                  <a:extLst>
                    <a:ext uri="{9D8B030D-6E8A-4147-A177-3AD203B41FA5}">
                      <a16:colId xmlns:a16="http://schemas.microsoft.com/office/drawing/2014/main" val="555926866"/>
                    </a:ext>
                  </a:extLst>
                </a:gridCol>
                <a:gridCol w="1179214">
                  <a:extLst>
                    <a:ext uri="{9D8B030D-6E8A-4147-A177-3AD203B41FA5}">
                      <a16:colId xmlns:a16="http://schemas.microsoft.com/office/drawing/2014/main" val="1669247701"/>
                    </a:ext>
                  </a:extLst>
                </a:gridCol>
                <a:gridCol w="1179214">
                  <a:extLst>
                    <a:ext uri="{9D8B030D-6E8A-4147-A177-3AD203B41FA5}">
                      <a16:colId xmlns:a16="http://schemas.microsoft.com/office/drawing/2014/main" val="3380658416"/>
                    </a:ext>
                  </a:extLst>
                </a:gridCol>
              </a:tblGrid>
              <a:tr h="401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Regensburg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Prague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3022766"/>
                  </a:ext>
                </a:extLst>
              </a:tr>
              <a:tr h="822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Good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Year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Amount (V.lb.)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Markup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Profit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Amount (V.lb.)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Markup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Profit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0980824"/>
                  </a:ext>
                </a:extLst>
              </a:tr>
              <a:tr h="401758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Saffron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1383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    147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19.6%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16.4%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9208098"/>
                  </a:ext>
                </a:extLst>
              </a:tr>
              <a:tr h="40175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1395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  177.19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29.3%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8452842"/>
                  </a:ext>
                </a:extLst>
              </a:tr>
              <a:tr h="40175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1399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  138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27%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3130256"/>
                  </a:ext>
                </a:extLst>
              </a:tr>
              <a:tr h="2304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1400-01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    206.2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13.8%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10.6%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  159.5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28.5%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9630990"/>
                  </a:ext>
                </a:extLst>
              </a:tr>
              <a:tr h="401758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Pepper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1387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2212.5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33%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14.2%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2155626"/>
                  </a:ext>
                </a:extLst>
              </a:tr>
              <a:tr h="40175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1395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  2030.5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31.66%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19.7%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    63.75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70%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42.5%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5423619"/>
                  </a:ext>
                </a:extLst>
              </a:tr>
              <a:tr h="40175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1400-01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    888.74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32.25%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18%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873784"/>
                  </a:ext>
                </a:extLst>
              </a:tr>
              <a:tr h="40175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1403-04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    300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42.33%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27%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566423"/>
                  </a:ext>
                </a:extLst>
              </a:tr>
              <a:tr h="401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Cloves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1395-1404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    51.06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44.66%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30.7%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4728667"/>
                  </a:ext>
                </a:extLst>
              </a:tr>
              <a:tr h="40175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Ginger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1395-1404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    66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24.66%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 9.13%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5001322"/>
                  </a:ext>
                </a:extLst>
              </a:tr>
              <a:tr h="40175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1400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      50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17.5%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9.25%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866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5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83" y="0"/>
            <a:ext cx="10375233" cy="7023621"/>
          </a:xfrm>
        </p:spPr>
      </p:pic>
    </p:spTree>
    <p:extLst>
      <p:ext uri="{BB962C8B-B14F-4D97-AF65-F5344CB8AC3E}">
        <p14:creationId xmlns:p14="http://schemas.microsoft.com/office/powerpoint/2010/main" val="13333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326169"/>
            <a:ext cx="8218488" cy="387478"/>
          </a:xfrm>
        </p:spPr>
        <p:txBody>
          <a:bodyPr>
            <a:spAutoFit/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b="1" dirty="0" smtClean="0"/>
              <a:t>Cestovní účty Jindřicha z Derby (1392) </a:t>
            </a:r>
            <a:endParaRPr lang="en-GB" altLang="cs-CZ" sz="2800" b="1" dirty="0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2495551" y="5445126"/>
            <a:ext cx="7345363" cy="137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Font typeface="Arial" panose="020B0604020202020204" pitchFamily="34" charset="0"/>
              <a:buNone/>
            </a:pPr>
            <a:r>
              <a:rPr lang="cs-CZ" altLang="cs-CZ" sz="1800" i="1"/>
              <a:t>London, </a:t>
            </a:r>
            <a:r>
              <a:rPr lang="en-GB" altLang="cs-CZ" sz="1800" i="1"/>
              <a:t>National Archives, DL 28/1/8, f. 14v-15r</a:t>
            </a:r>
          </a:p>
          <a:p>
            <a:pPr eaLnBrk="1" hangingPunct="1">
              <a:lnSpc>
                <a:spcPct val="93000"/>
              </a:lnSpc>
              <a:buFont typeface="Arial" panose="020B0604020202020204" pitchFamily="34" charset="0"/>
              <a:buNone/>
            </a:pPr>
            <a:r>
              <a:rPr lang="en-GB" altLang="cs-CZ" sz="1600" i="1"/>
              <a:t>L. TOULMIN-SMITH (ed.),  Expeditions to Prussia and the Holy Land made by Henry Earl of Derby, afterwards Henry IV, in the years 1390-91 and 1392-93. Being the accounts Kept by His Treasurer</a:t>
            </a:r>
            <a:r>
              <a:rPr lang="cs-CZ" altLang="cs-CZ" sz="1600" i="1"/>
              <a:t> </a:t>
            </a:r>
            <a:r>
              <a:rPr lang="en-US" altLang="cs-CZ" sz="1600" i="1"/>
              <a:t>during two years</a:t>
            </a:r>
            <a:r>
              <a:rPr lang="en-GB" altLang="cs-CZ" sz="1600" i="1"/>
              <a:t>, (Camden Society, New Series 52, 1894), reprint 1965.</a:t>
            </a:r>
            <a:r>
              <a:rPr lang="en-GB" altLang="cs-CZ" sz="1600"/>
              <a:t> 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836614"/>
            <a:ext cx="3017838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836614"/>
            <a:ext cx="29368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392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944" y="116957"/>
            <a:ext cx="8350101" cy="62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3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                       </a:t>
            </a:r>
            <a:r>
              <a:rPr lang="en-GB" altLang="cs-CZ" dirty="0" smtClean="0"/>
              <a:t>Everyday Expenses</a:t>
            </a:r>
          </a:p>
        </p:txBody>
      </p:sp>
      <p:pic>
        <p:nvPicPr>
          <p:cNvPr id="17411" name="Picture 5" descr="ACX–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8" y="1628776"/>
            <a:ext cx="3529012" cy="4524375"/>
          </a:xfrm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6527800" y="6308726"/>
            <a:ext cx="4319588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cs-CZ" altLang="cs-CZ" sz="1800"/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6672264" y="1196975"/>
            <a:ext cx="3457575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1800"/>
              <a:t>Beer</a:t>
            </a:r>
            <a:r>
              <a:rPr lang="en-US" altLang="cs-CZ"/>
              <a:t> </a:t>
            </a:r>
            <a:r>
              <a:rPr lang="en-US" altLang="cs-CZ" sz="1800"/>
              <a:t>and </a:t>
            </a:r>
            <a:r>
              <a:rPr lang="cs-CZ" altLang="cs-CZ" sz="1800"/>
              <a:t>W</a:t>
            </a:r>
            <a:r>
              <a:rPr lang="en-US" altLang="cs-CZ" sz="1800"/>
              <a:t>ine</a:t>
            </a:r>
            <a:r>
              <a:rPr lang="cs-CZ" altLang="cs-CZ" sz="1800"/>
              <a:t> </a:t>
            </a:r>
            <a:endParaRPr lang="en-US" altLang="cs-CZ" sz="1800"/>
          </a:p>
        </p:txBody>
      </p:sp>
      <p:sp>
        <p:nvSpPr>
          <p:cNvPr id="17414" name="Rectangle 8"/>
          <p:cNvSpPr>
            <a:spLocks noChangeArrowheads="1"/>
          </p:cNvSpPr>
          <p:nvPr/>
        </p:nvSpPr>
        <p:spPr bwMode="auto">
          <a:xfrm>
            <a:off x="2495550" y="1341439"/>
            <a:ext cx="79375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/>
              <a:t>Bread</a:t>
            </a:r>
          </a:p>
        </p:txBody>
      </p:sp>
      <p:pic>
        <p:nvPicPr>
          <p:cNvPr id="17415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700214"/>
            <a:ext cx="4032250" cy="4516437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6" name="Rectangle 12"/>
          <p:cNvSpPr>
            <a:spLocks noChangeArrowheads="1"/>
          </p:cNvSpPr>
          <p:nvPr/>
        </p:nvSpPr>
        <p:spPr bwMode="auto">
          <a:xfrm>
            <a:off x="1524000" y="6165850"/>
            <a:ext cx="48593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200"/>
              <a:t>Wien, Öst. </a:t>
            </a:r>
            <a:r>
              <a:rPr lang="cs-CZ" altLang="cs-CZ" sz="1200"/>
              <a:t>N</a:t>
            </a:r>
            <a:r>
              <a:rPr lang="en-GB" altLang="cs-CZ" sz="1200"/>
              <a:t>ationalbibliothek, Cod. Vind., S.N. 2644, f. 63r</a:t>
            </a:r>
            <a:r>
              <a:rPr lang="cs-CZ" altLang="cs-CZ" sz="1200"/>
              <a:t> (ca. 1390)</a:t>
            </a:r>
          </a:p>
        </p:txBody>
      </p:sp>
    </p:spTree>
    <p:extLst>
      <p:ext uri="{BB962C8B-B14F-4D97-AF65-F5344CB8AC3E}">
        <p14:creationId xmlns:p14="http://schemas.microsoft.com/office/powerpoint/2010/main" val="2649748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24176"/>
            <a:ext cx="45720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341438"/>
            <a:ext cx="4033838" cy="278130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anose="02020603050405020304" pitchFamily="18" charset="0"/>
              <a:buChar char="•"/>
            </a:pPr>
            <a:endParaRPr lang="cs-CZ" altLang="cs-CZ" smtClean="0">
              <a:latin typeface="Times New Roman" panose="02020603050405020304" pitchFamily="18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9767889" y="3068639"/>
            <a:ext cx="758839" cy="22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6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/>
              <a:t>Pr</a:t>
            </a:r>
            <a:r>
              <a:rPr lang="cs-CZ" altLang="cs-CZ" sz="1400"/>
              <a:t>ague</a:t>
            </a:r>
            <a:endParaRPr lang="en-GB" altLang="cs-CZ" sz="1400"/>
          </a:p>
        </p:txBody>
      </p:sp>
      <p:sp>
        <p:nvSpPr>
          <p:cNvPr id="23558" name="Rectangle 9"/>
          <p:cNvSpPr>
            <a:spLocks noGrp="1" noChangeArrowheads="1"/>
          </p:cNvSpPr>
          <p:nvPr>
            <p:ph type="title" sz="quarter"/>
          </p:nvPr>
        </p:nvSpPr>
        <p:spPr>
          <a:xfrm>
            <a:off x="6240464" y="333375"/>
            <a:ext cx="4427537" cy="17272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cs-CZ" sz="3600"/>
              <a:t>Pottery</a:t>
            </a:r>
          </a:p>
        </p:txBody>
      </p:sp>
      <p:sp>
        <p:nvSpPr>
          <p:cNvPr id="23559" name="Rectangle 12"/>
          <p:cNvSpPr>
            <a:spLocks noChangeArrowheads="1"/>
          </p:cNvSpPr>
          <p:nvPr/>
        </p:nvSpPr>
        <p:spPr bwMode="auto">
          <a:xfrm>
            <a:off x="1524001" y="6432550"/>
            <a:ext cx="4608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/>
              <a:t>Wien, Kunsthist. Museum, KK Inv. Nr. 5103-5106</a:t>
            </a:r>
            <a:r>
              <a:rPr lang="cs-CZ" altLang="cs-CZ" sz="1400"/>
              <a:t> (1450)</a:t>
            </a:r>
            <a:endParaRPr lang="en-GB" altLang="cs-CZ" sz="1400"/>
          </a:p>
        </p:txBody>
      </p:sp>
    </p:spTree>
    <p:extLst>
      <p:ext uri="{BB962C8B-B14F-4D97-AF65-F5344CB8AC3E}">
        <p14:creationId xmlns:p14="http://schemas.microsoft.com/office/powerpoint/2010/main" val="4093341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678" y="-790873"/>
            <a:ext cx="16620960" cy="7766860"/>
          </a:xfrm>
        </p:spPr>
      </p:pic>
    </p:spTree>
    <p:extLst>
      <p:ext uri="{BB962C8B-B14F-4D97-AF65-F5344CB8AC3E}">
        <p14:creationId xmlns:p14="http://schemas.microsoft.com/office/powerpoint/2010/main" val="19045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3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284539"/>
            <a:ext cx="4500562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9625014" y="3357564"/>
            <a:ext cx="842195" cy="24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6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/>
              <a:t>Pr</a:t>
            </a:r>
            <a:r>
              <a:rPr lang="cs-CZ" altLang="cs-CZ" sz="1600"/>
              <a:t>ague</a:t>
            </a:r>
            <a:endParaRPr lang="en-GB" altLang="cs-CZ" sz="1600"/>
          </a:p>
        </p:txBody>
      </p:sp>
      <p:sp>
        <p:nvSpPr>
          <p:cNvPr id="19461" name="Rectangle 6"/>
          <p:cNvSpPr>
            <a:spLocks noGrp="1" noChangeArrowheads="1"/>
          </p:cNvSpPr>
          <p:nvPr>
            <p:ph type="title"/>
          </p:nvPr>
        </p:nvSpPr>
        <p:spPr>
          <a:xfrm>
            <a:off x="6383338" y="549276"/>
            <a:ext cx="4284662" cy="1431925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cs-CZ" smtClean="0"/>
              <a:t>Accommodation and Cooking</a:t>
            </a:r>
          </a:p>
        </p:txBody>
      </p:sp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1524001" y="6534746"/>
            <a:ext cx="471646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/>
              <a:t>Nürnberg, Stadtbibliot</a:t>
            </a:r>
            <a:r>
              <a:rPr lang="cs-CZ" altLang="cs-CZ" sz="1400"/>
              <a:t>h</a:t>
            </a:r>
            <a:r>
              <a:rPr lang="en-GB" altLang="cs-CZ" sz="1400"/>
              <a:t>ek, Amb. 317.2°, M I, f. 95r</a:t>
            </a:r>
            <a:r>
              <a:rPr lang="cs-CZ" altLang="cs-CZ" sz="1400"/>
              <a:t> (1475)</a:t>
            </a:r>
            <a:endParaRPr lang="en-GB" altLang="cs-CZ" sz="1400"/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6672263" y="2565401"/>
            <a:ext cx="260985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1800"/>
              <a:t>Firewood and Charcoal </a:t>
            </a:r>
          </a:p>
        </p:txBody>
      </p:sp>
    </p:spTree>
    <p:extLst>
      <p:ext uri="{BB962C8B-B14F-4D97-AF65-F5344CB8AC3E}">
        <p14:creationId xmlns:p14="http://schemas.microsoft.com/office/powerpoint/2010/main" val="8075612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585095"/>
            <a:ext cx="8218488" cy="609398"/>
          </a:xfrm>
        </p:spPr>
        <p:txBody>
          <a:bodyPr vert="horz" lIns="0" tIns="0" rIns="0" bIns="0" rtlCol="0" anchor="ctr">
            <a:spAutoFit/>
          </a:bodyPr>
          <a:lstStyle/>
          <a:p>
            <a:pPr eaLnBrk="1" hangingPunct="1"/>
            <a:endParaRPr lang="cs-CZ" altLang="cs-CZ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11638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672014"/>
            <a:ext cx="1987550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0"/>
            <a:ext cx="5003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6600825" y="1"/>
            <a:ext cx="1483396" cy="22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6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/>
              <a:t>ZS, f. 52r (1432)</a:t>
            </a:r>
          </a:p>
        </p:txBody>
      </p:sp>
      <p:sp>
        <p:nvSpPr>
          <p:cNvPr id="21511" name="Rectangle 6"/>
          <p:cNvSpPr>
            <a:spLocks noChangeArrowheads="1"/>
          </p:cNvSpPr>
          <p:nvPr/>
        </p:nvSpPr>
        <p:spPr bwMode="auto">
          <a:xfrm>
            <a:off x="2351089" y="5876926"/>
            <a:ext cx="1337523" cy="22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6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/>
              <a:t>Sezim</a:t>
            </a:r>
            <a:r>
              <a:rPr lang="cs-CZ" altLang="cs-CZ" sz="1400"/>
              <a:t>o</a:t>
            </a:r>
            <a:r>
              <a:rPr lang="en-GB" altLang="cs-CZ" sz="1400"/>
              <a:t>vo Ústí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1992313" y="6381750"/>
            <a:ext cx="13906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6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800" b="1"/>
              <a:t>Fodder</a:t>
            </a:r>
          </a:p>
          <a:p>
            <a:pPr eaLnBrk="1" hangingPunct="1">
              <a:lnSpc>
                <a:spcPct val="6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cs-CZ" sz="2800" b="1"/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6024563" y="333376"/>
            <a:ext cx="23050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2800" b="1"/>
              <a:t>Blacksmith</a:t>
            </a:r>
            <a:endParaRPr lang="cs-CZ" altLang="cs-CZ" sz="2800" b="1"/>
          </a:p>
        </p:txBody>
      </p:sp>
    </p:spTree>
    <p:extLst>
      <p:ext uri="{BB962C8B-B14F-4D97-AF65-F5344CB8AC3E}">
        <p14:creationId xmlns:p14="http://schemas.microsoft.com/office/powerpoint/2010/main" val="17005607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Grp="1" noChangeArrowheads="1"/>
          </p:cNvSpPr>
          <p:nvPr>
            <p:ph type="title"/>
          </p:nvPr>
        </p:nvSpPr>
        <p:spPr>
          <a:xfrm>
            <a:off x="6959600" y="476250"/>
            <a:ext cx="3238500" cy="1716088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cs-CZ" sz="4000"/>
              <a:t>Barrels </a:t>
            </a:r>
            <a:r>
              <a:rPr lang="cs-CZ" altLang="cs-CZ" sz="4000"/>
              <a:t/>
            </a:r>
            <a:br>
              <a:rPr lang="cs-CZ" altLang="cs-CZ" sz="4000"/>
            </a:br>
            <a:r>
              <a:rPr lang="en-US" altLang="cs-CZ" sz="4000"/>
              <a:t>and </a:t>
            </a:r>
            <a:r>
              <a:rPr lang="cs-CZ" altLang="cs-CZ" sz="4000"/>
              <a:t/>
            </a:r>
            <a:br>
              <a:rPr lang="cs-CZ" altLang="cs-CZ" sz="4000"/>
            </a:br>
            <a:r>
              <a:rPr lang="en-US" altLang="cs-CZ" sz="4000"/>
              <a:t>Buckets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256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703389" y="6642100"/>
            <a:ext cx="467518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cs-CZ" sz="1400"/>
              <a:t>Nürnberg, Stadtbibliotek, Amb. 317.2°, M I, f. 103v (1485)</a:t>
            </a:r>
            <a:endParaRPr lang="cs-CZ" altLang="cs-CZ" sz="1400"/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527800" y="6308726"/>
            <a:ext cx="4319588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cs-CZ" altLang="cs-CZ" sz="1800"/>
          </a:p>
        </p:txBody>
      </p:sp>
      <p:pic>
        <p:nvPicPr>
          <p:cNvPr id="25606" name="Picture 9" descr="Bucke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726" y="2333626"/>
            <a:ext cx="3851275" cy="45243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7" name="Rectangle 11"/>
          <p:cNvSpPr>
            <a:spLocks noChangeArrowheads="1"/>
          </p:cNvSpPr>
          <p:nvPr/>
        </p:nvSpPr>
        <p:spPr bwMode="auto">
          <a:xfrm>
            <a:off x="9010650" y="6607176"/>
            <a:ext cx="165735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/>
              <a:t>Sezim</a:t>
            </a:r>
            <a:r>
              <a:rPr lang="cs-CZ" altLang="cs-CZ" sz="1800"/>
              <a:t>o</a:t>
            </a:r>
            <a:r>
              <a:rPr lang="en-GB" altLang="cs-CZ" sz="1800"/>
              <a:t>vo Ústí</a:t>
            </a: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044342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585095"/>
            <a:ext cx="8218488" cy="609398"/>
          </a:xfrm>
        </p:spPr>
        <p:txBody>
          <a:bodyPr vert="horz" lIns="0" tIns="0" rIns="0" bIns="0" rtlCol="0" anchor="ctr">
            <a:spAutoFit/>
          </a:bodyPr>
          <a:lstStyle/>
          <a:p>
            <a:pPr eaLnBrk="1" hangingPunct="1"/>
            <a:endParaRPr lang="cs-CZ" altLang="cs-CZ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148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0"/>
            <a:ext cx="3995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1524001" y="6613526"/>
            <a:ext cx="2558883" cy="24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6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/>
              <a:t>BL, Add. Ms. 24189, f. 16r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9625014" y="6381750"/>
            <a:ext cx="925551" cy="2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6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1800"/>
              <a:t>Prague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6672263" y="131763"/>
            <a:ext cx="13525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3600"/>
              <a:t>Glass</a:t>
            </a:r>
          </a:p>
        </p:txBody>
      </p:sp>
    </p:spTree>
    <p:extLst>
      <p:ext uri="{BB962C8B-B14F-4D97-AF65-F5344CB8AC3E}">
        <p14:creationId xmlns:p14="http://schemas.microsoft.com/office/powerpoint/2010/main" val="1159457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96976"/>
            <a:ext cx="4716463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1774826" y="836614"/>
            <a:ext cx="3529013" cy="30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2400"/>
              <a:t>Beef</a:t>
            </a:r>
            <a:r>
              <a:rPr lang="cs-CZ" altLang="cs-CZ" sz="2400"/>
              <a:t>, </a:t>
            </a:r>
            <a:r>
              <a:rPr lang="en-US" altLang="cs-CZ" sz="2400"/>
              <a:t>Veal</a:t>
            </a:r>
            <a:r>
              <a:rPr lang="cs-CZ" altLang="cs-CZ" sz="2400"/>
              <a:t>, </a:t>
            </a:r>
            <a:r>
              <a:rPr lang="en-US" altLang="cs-CZ" sz="2400"/>
              <a:t>Mutton, Pork</a:t>
            </a:r>
          </a:p>
        </p:txBody>
      </p:sp>
      <p:sp>
        <p:nvSpPr>
          <p:cNvPr id="29700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92150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/>
              <a:t>               </a:t>
            </a:r>
            <a:r>
              <a:rPr lang="en-US" altLang="cs-CZ" sz="3200"/>
              <a:t>Prague</a:t>
            </a:r>
            <a:r>
              <a:rPr lang="cs-CZ" altLang="cs-CZ" sz="3200"/>
              <a:t>: a </a:t>
            </a:r>
            <a:r>
              <a:rPr lang="en-US" altLang="cs-CZ" sz="3200"/>
              <a:t>supra</a:t>
            </a:r>
            <a:r>
              <a:rPr lang="cs-CZ" altLang="cs-CZ" sz="3200"/>
              <a:t>-</a:t>
            </a:r>
            <a:r>
              <a:rPr lang="en-US" altLang="cs-CZ" sz="3200"/>
              <a:t>regional centre</a:t>
            </a:r>
          </a:p>
        </p:txBody>
      </p:sp>
      <p:pic>
        <p:nvPicPr>
          <p:cNvPr id="29701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196976"/>
            <a:ext cx="4572000" cy="5661025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1524000" y="6642100"/>
            <a:ext cx="57229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cs-CZ" sz="1400"/>
              <a:t>Wien, Öst. Nationalbibliothek, Cod. Vind., S.N. 2644, f. 72v</a:t>
            </a:r>
            <a:r>
              <a:rPr lang="cs-CZ" altLang="cs-CZ" sz="1400"/>
              <a:t>, 67r (1390)</a:t>
            </a:r>
          </a:p>
        </p:txBody>
      </p:sp>
      <p:sp>
        <p:nvSpPr>
          <p:cNvPr id="29703" name="Rectangle 11"/>
          <p:cNvSpPr>
            <a:spLocks noChangeArrowheads="1"/>
          </p:cNvSpPr>
          <p:nvPr/>
        </p:nvSpPr>
        <p:spPr bwMode="auto">
          <a:xfrm>
            <a:off x="1524000" y="7600029"/>
            <a:ext cx="8497888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/>
              <a:t/>
            </a:r>
            <a:br>
              <a:rPr lang="cs-CZ" altLang="cs-CZ" sz="2000"/>
            </a:br>
            <a:r>
              <a:rPr lang="cs-CZ" altLang="cs-CZ" sz="2000"/>
              <a:t/>
            </a:r>
            <a:br>
              <a:rPr lang="cs-CZ" altLang="cs-CZ" sz="2000"/>
            </a:br>
            <a:endParaRPr lang="en-US" altLang="cs-CZ" sz="2000"/>
          </a:p>
        </p:txBody>
      </p:sp>
      <p:sp>
        <p:nvSpPr>
          <p:cNvPr id="29704" name="Rectangle 12"/>
          <p:cNvSpPr>
            <a:spLocks noChangeArrowheads="1"/>
          </p:cNvSpPr>
          <p:nvPr/>
        </p:nvSpPr>
        <p:spPr bwMode="auto">
          <a:xfrm>
            <a:off x="5699126" y="692150"/>
            <a:ext cx="496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2400"/>
              <a:t>Capon</a:t>
            </a:r>
            <a:r>
              <a:rPr lang="cs-CZ" altLang="cs-CZ" sz="2400"/>
              <a:t>s, </a:t>
            </a:r>
            <a:r>
              <a:rPr lang="en-US" altLang="cs-CZ" sz="2400"/>
              <a:t>Chicken</a:t>
            </a:r>
            <a:r>
              <a:rPr lang="cs-CZ" altLang="cs-CZ" sz="2400"/>
              <a:t>s, </a:t>
            </a:r>
            <a:r>
              <a:rPr lang="en-US" altLang="cs-CZ" sz="2400"/>
              <a:t>Pigeon</a:t>
            </a:r>
            <a:r>
              <a:rPr lang="cs-CZ" altLang="cs-CZ" sz="2400"/>
              <a:t>s, </a:t>
            </a:r>
            <a:r>
              <a:rPr lang="en-US" altLang="cs-CZ" sz="2400"/>
              <a:t>Duck</a:t>
            </a:r>
            <a:r>
              <a:rPr lang="cs-CZ" altLang="cs-CZ" sz="2400"/>
              <a:t>s</a:t>
            </a:r>
            <a:endParaRPr lang="en-US" altLang="cs-CZ" sz="2400"/>
          </a:p>
        </p:txBody>
      </p:sp>
    </p:spTree>
    <p:extLst>
      <p:ext uri="{BB962C8B-B14F-4D97-AF65-F5344CB8AC3E}">
        <p14:creationId xmlns:p14="http://schemas.microsoft.com/office/powerpoint/2010/main" val="4016978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5176"/>
            <a:ext cx="457200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5176"/>
            <a:ext cx="457200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524000" y="1"/>
            <a:ext cx="9144000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2000"/>
              <a:t>Vinegar, </a:t>
            </a:r>
            <a:r>
              <a:rPr lang="cs-CZ" altLang="cs-CZ" sz="2000"/>
              <a:t>Verjuice</a:t>
            </a:r>
            <a:r>
              <a:rPr lang="en-US" altLang="cs-CZ" sz="2000"/>
              <a:t>, Mustard, Pep</a:t>
            </a:r>
            <a:r>
              <a:rPr lang="cs-CZ" altLang="cs-CZ" sz="2000"/>
              <a:t>p</a:t>
            </a:r>
            <a:r>
              <a:rPr lang="en-US" altLang="cs-CZ" sz="2000"/>
              <a:t>er, Ginger, Sugar and Sweets, </a:t>
            </a:r>
            <a:endParaRPr lang="cs-CZ" altLang="cs-CZ" sz="200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2000"/>
              <a:t>Herbs, Nuts and other Fruits, </a:t>
            </a:r>
            <a:r>
              <a:rPr lang="cs-CZ" altLang="cs-CZ" sz="2000"/>
              <a:t>Salt, </a:t>
            </a:r>
            <a:r>
              <a:rPr lang="en-US" altLang="cs-CZ" sz="2000"/>
              <a:t>Paper, Wax and</a:t>
            </a:r>
            <a:r>
              <a:rPr lang="cs-CZ" altLang="cs-CZ" sz="2000"/>
              <a:t> </a:t>
            </a:r>
            <a:r>
              <a:rPr lang="en-US" altLang="cs-CZ" sz="2000"/>
              <a:t>Tallow Candle</a:t>
            </a:r>
            <a:r>
              <a:rPr lang="cs-CZ" altLang="cs-CZ" sz="2000"/>
              <a:t>s</a:t>
            </a:r>
            <a:endParaRPr lang="en-US" altLang="cs-CZ" sz="2000"/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2279650" y="6524626"/>
            <a:ext cx="779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/>
              <a:t>Wien, Öst. Nationalbibliothek, Cod. Vind., S.N. 2644, f</a:t>
            </a:r>
            <a:r>
              <a:rPr lang="cs-CZ" altLang="cs-CZ" sz="1800"/>
              <a:t>f</a:t>
            </a:r>
            <a:r>
              <a:rPr lang="en-GB" altLang="cs-CZ" sz="1800"/>
              <a:t>. </a:t>
            </a:r>
            <a:r>
              <a:rPr lang="cs-CZ" altLang="cs-CZ" sz="1800"/>
              <a:t>53v, 95v (ca. 1390)</a:t>
            </a:r>
            <a:endParaRPr lang="en-GB" altLang="cs-CZ" sz="1800"/>
          </a:p>
        </p:txBody>
      </p:sp>
    </p:spTree>
    <p:extLst>
      <p:ext uri="{BB962C8B-B14F-4D97-AF65-F5344CB8AC3E}">
        <p14:creationId xmlns:p14="http://schemas.microsoft.com/office/powerpoint/2010/main" val="62818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3795" name="Picture 9" descr="Tunik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921126"/>
            <a:ext cx="4356100" cy="2936875"/>
          </a:xfrm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0"/>
            <a:ext cx="4787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5880101" y="1"/>
            <a:ext cx="4576935" cy="22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6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/>
              <a:t>Nürnberg, Stadtbibliotek,</a:t>
            </a:r>
            <a:r>
              <a:rPr lang="en-GB" altLang="cs-CZ" sz="1400">
                <a:solidFill>
                  <a:srgbClr val="FFFFFF"/>
                </a:solidFill>
              </a:rPr>
              <a:t> </a:t>
            </a:r>
            <a:r>
              <a:rPr lang="en-GB" altLang="cs-CZ" sz="1400"/>
              <a:t>Amb. 317.2°, M I, f. 96r</a:t>
            </a:r>
            <a:r>
              <a:rPr lang="cs-CZ" altLang="cs-CZ" sz="1400"/>
              <a:t> (1476)</a:t>
            </a:r>
            <a:endParaRPr lang="en-GB" altLang="cs-CZ" sz="1400"/>
          </a:p>
        </p:txBody>
      </p:sp>
      <p:pic>
        <p:nvPicPr>
          <p:cNvPr id="3379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052514"/>
            <a:ext cx="3384550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6672264" y="1052514"/>
            <a:ext cx="758839" cy="22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6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/>
              <a:t>Prague</a:t>
            </a:r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2566989" y="6642100"/>
            <a:ext cx="197008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400"/>
              <a:t>NK, XXIII.C.124, f. 39v</a:t>
            </a:r>
          </a:p>
        </p:txBody>
      </p:sp>
      <p:sp>
        <p:nvSpPr>
          <p:cNvPr id="33801" name="Rectangle 12"/>
          <p:cNvSpPr>
            <a:spLocks noChangeArrowheads="1"/>
          </p:cNvSpPr>
          <p:nvPr/>
        </p:nvSpPr>
        <p:spPr bwMode="auto">
          <a:xfrm>
            <a:off x="4151313" y="3429001"/>
            <a:ext cx="1622560" cy="30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2400" b="1"/>
              <a:t>Garments</a:t>
            </a:r>
          </a:p>
        </p:txBody>
      </p:sp>
      <p:sp>
        <p:nvSpPr>
          <p:cNvPr id="33802" name="Rectangle 19"/>
          <p:cNvSpPr>
            <a:spLocks noChangeArrowheads="1"/>
          </p:cNvSpPr>
          <p:nvPr/>
        </p:nvSpPr>
        <p:spPr bwMode="auto">
          <a:xfrm>
            <a:off x="1524000" y="2492375"/>
            <a:ext cx="1011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1800">
                <a:solidFill>
                  <a:schemeClr val="tx1"/>
                </a:solidFill>
              </a:rPr>
              <a:t>Armour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1400">
                <a:solidFill>
                  <a:schemeClr val="tx1"/>
                </a:solidFill>
              </a:rPr>
              <a:t>(Vambras)</a:t>
            </a:r>
          </a:p>
        </p:txBody>
      </p:sp>
      <p:pic>
        <p:nvPicPr>
          <p:cNvPr id="33803" name="Picture 2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2573338" cy="2185988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3804" name="Picture 25" descr="ob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1700214"/>
            <a:ext cx="977900" cy="2185987"/>
          </a:xfrm>
        </p:spPr>
      </p:pic>
    </p:spTree>
    <p:extLst>
      <p:ext uri="{BB962C8B-B14F-4D97-AF65-F5344CB8AC3E}">
        <p14:creationId xmlns:p14="http://schemas.microsoft.com/office/powerpoint/2010/main" val="1686592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2151"/>
            <a:ext cx="9144000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524001" y="5516564"/>
            <a:ext cx="3419475" cy="22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6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/>
              <a:t>BL, Add. Ms. 27695, f. 7v</a:t>
            </a:r>
            <a:r>
              <a:rPr lang="cs-CZ" altLang="cs-CZ" sz="1400"/>
              <a:t> (1320/30)</a:t>
            </a:r>
            <a:endParaRPr lang="en-GB" altLang="cs-CZ" sz="1400"/>
          </a:p>
        </p:txBody>
      </p:sp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4943476" y="5734051"/>
            <a:ext cx="2028417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1800">
                <a:solidFill>
                  <a:schemeClr val="tx1"/>
                </a:solidFill>
              </a:rPr>
              <a:t>Silver-gilt belt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1800">
                <a:solidFill>
                  <a:schemeClr val="tx1"/>
                </a:solidFill>
              </a:rPr>
              <a:t>12 collars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1800">
                <a:solidFill>
                  <a:schemeClr val="tx1"/>
                </a:solidFill>
              </a:rPr>
              <a:t>Silver bookmark</a:t>
            </a:r>
            <a:r>
              <a:rPr lang="cs-CZ" altLang="cs-CZ" sz="1800">
                <a:solidFill>
                  <a:schemeClr val="bg1"/>
                </a:solidFill>
              </a:rPr>
              <a:t> </a:t>
            </a:r>
            <a:r>
              <a:rPr lang="cs-CZ" altLang="cs-CZ" sz="1800">
                <a:solidFill>
                  <a:schemeClr val="tx1"/>
                </a:solidFill>
              </a:rPr>
              <a:t>  </a:t>
            </a:r>
            <a:endParaRPr lang="en-GB" altLang="cs-CZ" sz="1800">
              <a:solidFill>
                <a:schemeClr val="tx1"/>
              </a:solidFill>
            </a:endParaRPr>
          </a:p>
        </p:txBody>
      </p:sp>
      <p:sp>
        <p:nvSpPr>
          <p:cNvPr id="35845" name="Rectangle 8"/>
          <p:cNvSpPr>
            <a:spLocks noChangeArrowheads="1"/>
          </p:cNvSpPr>
          <p:nvPr/>
        </p:nvSpPr>
        <p:spPr bwMode="auto">
          <a:xfrm>
            <a:off x="4727575" y="188913"/>
            <a:ext cx="2259250" cy="43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62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cs-CZ" sz="3600"/>
              <a:t>Goldsmith</a:t>
            </a:r>
          </a:p>
        </p:txBody>
      </p:sp>
      <p:sp>
        <p:nvSpPr>
          <p:cNvPr id="35846" name="Rectangle 9"/>
          <p:cNvSpPr>
            <a:spLocks noGrp="1" noChangeArrowheads="1"/>
          </p:cNvSpPr>
          <p:nvPr>
            <p:ph/>
          </p:nvPr>
        </p:nvSpPr>
        <p:spPr>
          <a:xfrm>
            <a:off x="1919288" y="6858001"/>
            <a:ext cx="8216900" cy="559117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57979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860696" y="20448"/>
            <a:ext cx="9116735" cy="68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2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679945" y="0"/>
            <a:ext cx="9180530" cy="68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1131216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>
                <a:latin typeface="+mn-lt"/>
              </a:rPr>
              <a:t>                        Precizní provedení technikou puncování</a:t>
            </a:r>
            <a:br>
              <a:rPr lang="cs-CZ" sz="3200" b="1" dirty="0" smtClean="0">
                <a:latin typeface="+mn-lt"/>
              </a:rPr>
            </a:br>
            <a:r>
              <a:rPr lang="cs-CZ" sz="3200" b="1" dirty="0">
                <a:latin typeface="+mn-lt"/>
              </a:rPr>
              <a:t/>
            </a:r>
            <a:br>
              <a:rPr lang="cs-CZ" sz="3200" b="1" dirty="0">
                <a:latin typeface="+mn-lt"/>
              </a:rPr>
            </a:br>
            <a:r>
              <a:rPr lang="cs-CZ" sz="3200" b="1" dirty="0" smtClean="0">
                <a:latin typeface="+mn-lt"/>
              </a:rPr>
              <a:t/>
            </a:r>
            <a:br>
              <a:rPr lang="cs-CZ" sz="3200" b="1" dirty="0" smtClean="0">
                <a:latin typeface="+mn-lt"/>
              </a:rPr>
            </a:br>
            <a:r>
              <a:rPr lang="cs-CZ" sz="3200" b="1" dirty="0" smtClean="0">
                <a:latin typeface="+mn-lt"/>
              </a:rPr>
              <a:t>                   Cach 543 </a:t>
            </a:r>
            <a:r>
              <a:rPr lang="cs-CZ" sz="3200" b="1" dirty="0">
                <a:latin typeface="+mn-lt"/>
              </a:rPr>
              <a:t> </a:t>
            </a:r>
            <a:r>
              <a:rPr lang="cs-CZ" sz="3200" b="1" dirty="0" smtClean="0">
                <a:latin typeface="+mn-lt"/>
              </a:rPr>
              <a:t>                                                 Cach 557</a:t>
            </a:r>
            <a:endParaRPr lang="cs-CZ" sz="3200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706" y="2639506"/>
            <a:ext cx="5185533" cy="25283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210" y="2639506"/>
            <a:ext cx="5221590" cy="252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9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584251" y="49688"/>
            <a:ext cx="9077748" cy="6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4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796903" y="0"/>
            <a:ext cx="8946613" cy="670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3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663313" y="0"/>
            <a:ext cx="9271589" cy="69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008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4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737" y="142298"/>
            <a:ext cx="4867536" cy="70235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736" y="0"/>
            <a:ext cx="4572396" cy="33165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240" y="3430586"/>
            <a:ext cx="2687833" cy="34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1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400" b="1" dirty="0" smtClean="0">
                <a:latin typeface="+mn-lt"/>
              </a:rPr>
              <a:t>Skladba oběživa poutníků</a:t>
            </a:r>
            <a:endParaRPr lang="cs-CZ" sz="2400" b="1" dirty="0">
              <a:latin typeface="+mn-lt"/>
            </a:endParaRPr>
          </a:p>
        </p:txBody>
      </p:sp>
      <p:sp>
        <p:nvSpPr>
          <p:cNvPr id="2867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1432874"/>
            <a:ext cx="4469091" cy="273377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cs-CZ" altLang="cs-CZ" dirty="0" smtClean="0"/>
          </a:p>
          <a:p>
            <a:pPr marL="0" indent="0">
              <a:buNone/>
            </a:pPr>
            <a:r>
              <a:rPr lang="cs-CZ" altLang="cs-CZ" dirty="0" smtClean="0"/>
              <a:t>Zlaté mince………..70% všech vkladů v Sieně</a:t>
            </a:r>
          </a:p>
          <a:p>
            <a:pPr marL="0" indent="0">
              <a:buNone/>
            </a:pPr>
            <a:r>
              <a:rPr lang="cs-CZ" altLang="cs-CZ" dirty="0" smtClean="0"/>
              <a:t>Běžná peněžní hotovost 1-10 </a:t>
            </a:r>
            <a:r>
              <a:rPr lang="cs-CZ" altLang="cs-CZ" dirty="0" err="1" smtClean="0"/>
              <a:t>fl</a:t>
            </a:r>
            <a:r>
              <a:rPr lang="cs-CZ" altLang="cs-CZ" dirty="0" smtClean="0"/>
              <a:t>. (80% vkladů)</a:t>
            </a:r>
          </a:p>
          <a:p>
            <a:pPr marL="0" indent="0">
              <a:buNone/>
            </a:pPr>
            <a:r>
              <a:rPr lang="cs-CZ" altLang="cs-CZ" dirty="0" smtClean="0"/>
              <a:t>11.-20 </a:t>
            </a:r>
            <a:r>
              <a:rPr lang="cs-CZ" altLang="cs-CZ" dirty="0" err="1" smtClean="0"/>
              <a:t>fl</a:t>
            </a:r>
            <a:r>
              <a:rPr lang="cs-CZ" altLang="cs-CZ" dirty="0" smtClean="0"/>
              <a:t>. (16%), nad 20 </a:t>
            </a:r>
            <a:r>
              <a:rPr lang="cs-CZ" altLang="cs-CZ" dirty="0" err="1" smtClean="0"/>
              <a:t>fl</a:t>
            </a:r>
            <a:r>
              <a:rPr lang="cs-CZ" altLang="cs-CZ" dirty="0" smtClean="0"/>
              <a:t>. (4%) </a:t>
            </a:r>
          </a:p>
          <a:p>
            <a:pPr marL="0" indent="0">
              <a:buNone/>
            </a:pPr>
            <a:r>
              <a:rPr lang="cs-CZ" altLang="cs-CZ" dirty="0" smtClean="0"/>
              <a:t>v rozmezí 21-40 </a:t>
            </a:r>
            <a:r>
              <a:rPr lang="cs-CZ" altLang="cs-CZ" dirty="0" err="1" smtClean="0"/>
              <a:t>fl</a:t>
            </a:r>
            <a:r>
              <a:rPr lang="cs-CZ" altLang="cs-CZ" dirty="0" smtClean="0"/>
              <a:t>. a 50-78 </a:t>
            </a:r>
            <a:r>
              <a:rPr lang="cs-CZ" altLang="cs-CZ" dirty="0" err="1" smtClean="0"/>
              <a:t>fl</a:t>
            </a:r>
            <a:r>
              <a:rPr lang="cs-CZ" altLang="cs-CZ" dirty="0" smtClean="0"/>
              <a:t>.</a:t>
            </a:r>
          </a:p>
          <a:p>
            <a:pPr marL="0" indent="0">
              <a:buNone/>
            </a:pPr>
            <a:r>
              <a:rPr lang="cs-CZ" altLang="cs-CZ" dirty="0" smtClean="0"/>
              <a:t>Vyšší sumy u starších kněží </a:t>
            </a:r>
          </a:p>
          <a:p>
            <a:pPr marL="0" indent="0">
              <a:buNone/>
            </a:pPr>
            <a:r>
              <a:rPr lang="cs-CZ" altLang="cs-CZ" dirty="0" smtClean="0"/>
              <a:t>(viz Florián z Kočova 20 </a:t>
            </a:r>
            <a:r>
              <a:rPr lang="cs-CZ" altLang="cs-CZ" dirty="0" err="1" smtClean="0"/>
              <a:t>fl</a:t>
            </a:r>
            <a:r>
              <a:rPr lang="cs-CZ" altLang="cs-CZ" dirty="0" smtClean="0"/>
              <a:t>.)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291" y="365125"/>
            <a:ext cx="7361040" cy="448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0591" y="167791"/>
            <a:ext cx="6231116" cy="652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3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7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2513</Words>
  <Application>Microsoft Office PowerPoint</Application>
  <PresentationFormat>Širokoúhlá obrazovka</PresentationFormat>
  <Paragraphs>347</Paragraphs>
  <Slides>85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85</vt:i4>
      </vt:variant>
    </vt:vector>
  </HeadingPairs>
  <TitlesOfParts>
    <vt:vector size="95" baseType="lpstr">
      <vt:lpstr>Arial</vt:lpstr>
      <vt:lpstr>Calibri</vt:lpstr>
      <vt:lpstr>Calibri Light</vt:lpstr>
      <vt:lpstr>Century Schoolbook</vt:lpstr>
      <vt:lpstr>Lucida Sans Unicode</vt:lpstr>
      <vt:lpstr>Times New Roman</vt:lpstr>
      <vt:lpstr>Motiv Office</vt:lpstr>
      <vt:lpstr>17_Motiv Office</vt:lpstr>
      <vt:lpstr>Motiv systému Office</vt:lpstr>
      <vt:lpstr>1_Výchozí návrh</vt:lpstr>
      <vt:lpstr>a</vt:lpstr>
      <vt:lpstr>Monetizace jako mnohostranný proces</vt:lpstr>
      <vt:lpstr>Ražba mincí na opbchodní trase 10. století Řezno – Praha – Olomouc – Krakov </vt:lpstr>
      <vt:lpstr>Nejstarší bavorské typy českých denárů ze 70. let 10. století</vt:lpstr>
      <vt:lpstr>Ražby Slavníkovců, biskupské ražby sv. Vojtěcha a jeho nástupce Thidagga a denár Emmy Reginy</vt:lpstr>
      <vt:lpstr>Surovinové zdroje</vt:lpstr>
      <vt:lpstr>Prezentace aplikace PowerPoint</vt:lpstr>
      <vt:lpstr>                        Precizní provedení technikou puncování                      Cach 543                                                   Cach 557</vt:lpstr>
      <vt:lpstr>Prezentace aplikace PowerPoint</vt:lpstr>
      <vt:lpstr>Cach 544: Vladislav I. (1109-1118) v antikizující zbroji, byzantský vliv (viz solidy, Anastasius I., Justinian I., Konstantin IV.)</vt:lpstr>
      <vt:lpstr>Prezentace aplikace PowerPoint</vt:lpstr>
      <vt:lpstr>Praha 1120/25              Krakov k. 1140                         Řezno k. 1130                    Neunkirchen kolem 1130</vt:lpstr>
      <vt:lpstr>               Kolonizační proces</vt:lpstr>
      <vt:lpstr>Prezentace aplikace PowerPoint</vt:lpstr>
      <vt:lpstr>Prezentace aplikace PowerPoint</vt:lpstr>
      <vt:lpstr>Oblasti brakteátové a fenikové mince|Okruh magdeburského a jihoněmeckého práva</vt:lpstr>
      <vt:lpstr>Nálezy mincí v Čechách  □ staré denáry            ∆ feniky a denáry fenikového typu           ○ brakteáty </vt:lpstr>
      <vt:lpstr>Poslední denáry starého typu Přemysla I. Otakara (kolem 1217)</vt:lpstr>
      <vt:lpstr>Prezentace aplikace PowerPoint</vt:lpstr>
      <vt:lpstr>Nejstarší velké české brakteáty, asi 1222–1230 </vt:lpstr>
      <vt:lpstr>Česko-míšeňská měnová unie (20.-50. léta 13. století)</vt:lpstr>
      <vt:lpstr>Prezentace aplikace PowerPoint</vt:lpstr>
      <vt:lpstr>Prezentace aplikace PowerPoint</vt:lpstr>
      <vt:lpstr>Mincovní systémy v Evropě s krátkou a dlouhou dobou oběhu, 1140–1300 Zdroj: Svensson, Roger. The bracteate as economic idea and monetary instrument,  IFN Working Paper, No. 973. Stockholm: Research Institute of Industrial Economics (IFN), 2013, 6. </vt:lpstr>
      <vt:lpstr>Podobnosti a rozdíly mezi mincovními systémy s krátkou a dlouhou dobou oběhu     (Svensson 2013) </vt:lpstr>
      <vt:lpstr>Renovatio monetae and debasement: RFA analysis of coin fineness </vt:lpstr>
      <vt:lpstr>Short-lived coins (bracteates):  Debasement of weight and fineness sometimes only </vt:lpstr>
      <vt:lpstr>Objem produkce a cenová hladina</vt:lpstr>
      <vt:lpstr>Nízký stupeň monetizace v Čechách ve 13. století: velké rozdíly v cenové hladině mezi městem a venkovem</vt:lpstr>
      <vt:lpstr>Prezentace aplikace PowerPoint</vt:lpstr>
      <vt:lpstr>Vícenásobný efekt dolování, mincování a obchodu s drahým kovem pro střední Evropu </vt:lpstr>
      <vt:lpstr>Prezentace aplikace PowerPoint</vt:lpstr>
      <vt:lpstr>Denár Přemysla Otakara II. se sv. Kryštofem nalezený v Akkonu Praha?, 1248? </vt:lpstr>
      <vt:lpstr>Prezentace aplikace PowerPoint</vt:lpstr>
      <vt:lpstr>Caesarea Maritima</vt:lpstr>
      <vt:lpstr>Caesarea: nález českých a moravských ražeb 13. století</vt:lpstr>
      <vt:lpstr>Prezentace aplikace PowerPoint</vt:lpstr>
      <vt:lpstr>Prezentace aplikace PowerPoint</vt:lpstr>
      <vt:lpstr>Prezentace aplikace PowerPoint</vt:lpstr>
      <vt:lpstr>Církev a peníze</vt:lpstr>
      <vt:lpstr>Prezentace aplikace PowerPoint</vt:lpstr>
      <vt:lpstr>Písemné prameny finanční povahy</vt:lpstr>
      <vt:lpstr>Prezentace aplikace PowerPoint</vt:lpstr>
      <vt:lpstr>Prezentace aplikace PowerPoint</vt:lpstr>
      <vt:lpstr>Prezentace aplikace PowerPoint</vt:lpstr>
      <vt:lpstr>Prezentace aplikace PowerPoint</vt:lpstr>
      <vt:lpstr>Výjimečné sklo z let 1270-1350</vt:lpstr>
      <vt:lpstr>Prezentace aplikace PowerPoint</vt:lpstr>
      <vt:lpstr>Praha – poháry ze Starého a Nového Města</vt:lpstr>
      <vt:lpstr>Brno, Mečová 2,  kalová jímka 20/90  1270-1350</vt:lpstr>
      <vt:lpstr>Konsorcium florentských finančníků v Čechách a na Moravě v letech 1299 – 1305 (1311, 1316)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České florény</vt:lpstr>
      <vt:lpstr>Prezentace aplikace PowerPoint</vt:lpstr>
      <vt:lpstr>Prezentace aplikace PowerPoint</vt:lpstr>
      <vt:lpstr>Písemné prameny o platbách  v českých a uherských florénech</vt:lpstr>
      <vt:lpstr>Prezentace aplikace PowerPoint</vt:lpstr>
      <vt:lpstr>Prezentace aplikace PowerPoint</vt:lpstr>
      <vt:lpstr>Životní úroveň v Praze 14. století</vt:lpstr>
      <vt:lpstr>Das Runtingerbuch (1382-1407) Zdroj: Bastian 1 (1944), s. 616–627, 636–638</vt:lpstr>
      <vt:lpstr>Prezentace aplikace PowerPoint</vt:lpstr>
      <vt:lpstr>Cestovní účty Jindřicha z Derby (1392) </vt:lpstr>
      <vt:lpstr>Prezentace aplikace PowerPoint</vt:lpstr>
      <vt:lpstr>                       Everyday Expenses</vt:lpstr>
      <vt:lpstr>Pottery</vt:lpstr>
      <vt:lpstr>Accommodation and Cooking</vt:lpstr>
      <vt:lpstr>Prezentace aplikace PowerPoint</vt:lpstr>
      <vt:lpstr>Barrels  and  Buckets</vt:lpstr>
      <vt:lpstr>Prezentace aplikace PowerPoint</vt:lpstr>
      <vt:lpstr>               Prague: a supra-regional centre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Skladba oběživa poutníků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aspects  of medieval economy</dc:title>
  <dc:creator>User</dc:creator>
  <cp:lastModifiedBy>uživatel</cp:lastModifiedBy>
  <cp:revision>77</cp:revision>
  <dcterms:created xsi:type="dcterms:W3CDTF">2014-05-09T06:00:27Z</dcterms:created>
  <dcterms:modified xsi:type="dcterms:W3CDTF">2023-04-05T14:58:30Z</dcterms:modified>
</cp:coreProperties>
</file>