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47" r:id="rId2"/>
    <p:sldId id="328" r:id="rId3"/>
    <p:sldId id="344" r:id="rId4"/>
    <p:sldId id="331" r:id="rId5"/>
    <p:sldId id="332" r:id="rId6"/>
    <p:sldId id="333" r:id="rId7"/>
    <p:sldId id="334" r:id="rId8"/>
    <p:sldId id="335" r:id="rId9"/>
    <p:sldId id="336" r:id="rId10"/>
    <p:sldId id="345" r:id="rId11"/>
    <p:sldId id="338" r:id="rId12"/>
    <p:sldId id="340" r:id="rId13"/>
    <p:sldId id="341" r:id="rId14"/>
    <p:sldId id="342" r:id="rId15"/>
    <p:sldId id="346" r:id="rId16"/>
    <p:sldId id="343" r:id="rId17"/>
    <p:sldId id="317" r:id="rId18"/>
    <p:sldId id="264" r:id="rId19"/>
    <p:sldId id="265" r:id="rId20"/>
    <p:sldId id="269" r:id="rId21"/>
    <p:sldId id="274" r:id="rId22"/>
    <p:sldId id="275" r:id="rId23"/>
    <p:sldId id="262" r:id="rId24"/>
    <p:sldId id="263" r:id="rId25"/>
    <p:sldId id="277" r:id="rId26"/>
    <p:sldId id="298" r:id="rId27"/>
    <p:sldId id="278" r:id="rId28"/>
    <p:sldId id="279" r:id="rId29"/>
    <p:sldId id="291" r:id="rId30"/>
    <p:sldId id="280" r:id="rId31"/>
    <p:sldId id="290" r:id="rId32"/>
    <p:sldId id="287" r:id="rId33"/>
    <p:sldId id="289" r:id="rId34"/>
    <p:sldId id="281" r:id="rId35"/>
    <p:sldId id="282" r:id="rId36"/>
    <p:sldId id="283" r:id="rId37"/>
    <p:sldId id="292" r:id="rId38"/>
    <p:sldId id="293" r:id="rId39"/>
    <p:sldId id="295" r:id="rId40"/>
    <p:sldId id="296" r:id="rId41"/>
    <p:sldId id="297" r:id="rId42"/>
    <p:sldId id="318" r:id="rId43"/>
    <p:sldId id="299" r:id="rId44"/>
    <p:sldId id="300" r:id="rId45"/>
    <p:sldId id="302" r:id="rId46"/>
    <p:sldId id="303" r:id="rId47"/>
    <p:sldId id="304" r:id="rId48"/>
    <p:sldId id="348" r:id="rId49"/>
    <p:sldId id="306" r:id="rId50"/>
    <p:sldId id="307" r:id="rId51"/>
    <p:sldId id="308" r:id="rId52"/>
    <p:sldId id="323" r:id="rId5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C40"/>
    <a:srgbClr val="D22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FAD01-B016-4EA0-85A7-6F8878F12E15}" v="141" dt="2020-11-09T21:58:06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3" autoAdjust="0"/>
    <p:restoredTop sz="86086" autoAdjust="0"/>
  </p:normalViewPr>
  <p:slideViewPr>
    <p:cSldViewPr snapToGrid="0">
      <p:cViewPr varScale="1">
        <p:scale>
          <a:sx n="92" d="100"/>
          <a:sy n="92" d="100"/>
        </p:scale>
        <p:origin x="81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31DF7F-5B52-46CD-820F-1CE6CD7FD9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F890D-32D6-4E2A-B6B9-74D5E366D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9EB6-9053-45F0-AED7-F50AF58B8EA0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AE0FB-FA3D-4133-96EB-B11DD89622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11A3E-1037-405F-9670-7B8644C73B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58EFD-CC93-4BF6-8593-B70434826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11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F687-8659-44A5-B987-DB47E3AA8D81}" type="datetimeFigureOut">
              <a:rPr lang="cs-CZ" smtClean="0"/>
              <a:t>05.04.2023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C47E-BD00-42F4-B95C-2B987241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90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13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Posledním typem jazykového posunu, který dnes zmíníme je jazyková revitalizace, nebylo proces odvrácení zániku jazyka, který byl na cestě k vymření, ale také proces obnovy jazyka, který už žádné mluvčí neměl. </a:t>
            </a:r>
          </a:p>
          <a:p>
            <a:r>
              <a:rPr lang="cs-CZ"/>
              <a:t>Aktuálním případem právě takovéhoto zmrtvýchvstání vymřelého jazyka je </a:t>
            </a:r>
            <a:r>
              <a:rPr lang="cs-CZ" i="1"/>
              <a:t>revitalizace kornštiny</a:t>
            </a:r>
            <a:r>
              <a:rPr lang="cs-CZ" i="0"/>
              <a:t>, keltského jazyka v Cornwallu na jihovýchodě Anglie. Víte, že v Británii stále existují dva keltské jazyky – velština a skotská gaelština, přes irské moře na východ pak irština. Další keltské jazyky již zanikly, např. manština – jazyk na ostrově Man v Irském moři, jehož poslední mluvčí zemřel v roce 1955, a pak právě kornština (cornish). </a:t>
            </a:r>
            <a:r>
              <a:rPr lang="cs-CZ">
                <a:latin typeface="Nunito" panose="00000500000000000000" pitchFamily="2" charset="-18"/>
              </a:rPr>
              <a:t>nejpozději od 18. stol. dočista zaniklý jak jsme viděli na mapě výše, ale od od pol. 20. století se objevků kroužky nadšenců, kteří si čtou staré literární památky a na jejich základě se jazyk učí (s oporou o nejbližšího žijícího příbuzného, velštinu), později se objevují i první rodilí mluvčí (děti těchto nadšenců, které si kornštinu osvojili jako mateřský jazyk. Dnes jsou těchto rodilých mluvčích stovky a v desátých letech tohoto století se v různých databázích mění status kornštiny z „mrtvý“ na „ohrožený“ (ELP = „awakening“, UNESCO = „critically endangered“, SIL = EGIDS 9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560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dalších, menšinových jazyků na českém území můžeme zmínit 2 romštiny – </a:t>
            </a:r>
            <a:r>
              <a:rPr lang="cs-CZ" dirty="0" err="1"/>
              <a:t>severocentrální</a:t>
            </a:r>
            <a:r>
              <a:rPr lang="cs-CZ" dirty="0"/>
              <a:t>/východoslovenská (desítky tisíc mluvčích). olašská (menší skupina mluvčích), dříve ještě česká a </a:t>
            </a:r>
            <a:r>
              <a:rPr lang="cs-CZ" dirty="0" err="1"/>
              <a:t>sintská</a:t>
            </a:r>
            <a:r>
              <a:rPr lang="cs-CZ" dirty="0"/>
              <a:t>, ty zanikly v důsledků vyhlazení mluvčích v rámci romského holocaustu (</a:t>
            </a:r>
            <a:r>
              <a:rPr lang="cs-CZ" i="1" dirty="0" err="1"/>
              <a:t>porajmos</a:t>
            </a:r>
            <a:r>
              <a:rPr lang="cs-CZ" dirty="0"/>
              <a:t>), a pak další etnické jazyky, vietnamštinu, ukrajinštinu s rusínštinou, ale také třeba novořečtinu, kterou používali řečtí emigranti, kteří do přišli do Československa během občanské války v Řecku na konci 40., nebo např. jidiš, jehož používání je ale v dnešní době spíše záležitostí jednotlivců, než nějaké jazykové komunity. Zajímavý je stav německých dialektů v pohraničních oblastech – stále žijících mluvčích a jejich bilingvních dětí jsou desítky </a:t>
            </a:r>
            <a:r>
              <a:rPr lang="cs-CZ" dirty="0" err="1"/>
              <a:t>tisích</a:t>
            </a:r>
            <a:r>
              <a:rPr lang="cs-CZ" dirty="0"/>
              <a:t>, hovoří specifickými dialekty českých Němců. </a:t>
            </a:r>
          </a:p>
          <a:p>
            <a:r>
              <a:rPr lang="cs-CZ" dirty="0"/>
              <a:t>Které jazyky v ČR jsou ohrožené?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severocentrální</a:t>
            </a:r>
            <a:r>
              <a:rPr lang="cs-CZ" sz="2000" dirty="0"/>
              <a:t> (východoslovenská) romština</a:t>
            </a:r>
          </a:p>
          <a:p>
            <a:pPr marL="1485900" lvl="2" indent="-342900"/>
            <a:r>
              <a:rPr lang="cs-CZ" sz="1800" dirty="0">
                <a:latin typeface="Nunito" panose="00000500000000000000" pitchFamily="2" charset="-18"/>
              </a:rPr>
              <a:t>podle SIL EGIDS 5, podle ELP: „</a:t>
            </a:r>
            <a:r>
              <a:rPr lang="cs-CZ" sz="1800" dirty="0" err="1">
                <a:latin typeface="Nunito" panose="00000500000000000000" pitchFamily="2" charset="-18"/>
              </a:rPr>
              <a:t>at</a:t>
            </a:r>
            <a:r>
              <a:rPr lang="cs-CZ" sz="1800" dirty="0">
                <a:latin typeface="Nunito" panose="00000500000000000000" pitchFamily="2" charset="-18"/>
              </a:rPr>
              <a:t> risk“ , podle UNESCO: „</a:t>
            </a:r>
            <a:r>
              <a:rPr lang="cs-CZ" sz="1800" dirty="0" err="1">
                <a:latin typeface="Nunito" panose="00000500000000000000" pitchFamily="2" charset="-18"/>
              </a:rPr>
              <a:t>definitely</a:t>
            </a:r>
            <a:r>
              <a:rPr lang="cs-CZ" sz="1800" dirty="0">
                <a:latin typeface="Nunito" panose="00000500000000000000" pitchFamily="2" charset="-18"/>
              </a:rPr>
              <a:t> </a:t>
            </a:r>
            <a:r>
              <a:rPr lang="cs-CZ" sz="1800" dirty="0" err="1">
                <a:latin typeface="Nunito" panose="00000500000000000000" pitchFamily="2" charset="-18"/>
              </a:rPr>
              <a:t>endangered</a:t>
            </a:r>
            <a:r>
              <a:rPr lang="cs-CZ" sz="1800" dirty="0">
                <a:latin typeface="Nunito" panose="00000500000000000000" pitchFamily="2" charset="-18"/>
              </a:rPr>
              <a:t>“</a:t>
            </a:r>
          </a:p>
          <a:p>
            <a:pPr marL="1485900" lvl="2" indent="-342900"/>
            <a:r>
              <a:rPr lang="cs-CZ" sz="1800" dirty="0">
                <a:latin typeface="Nunito" panose="00000500000000000000" pitchFamily="2" charset="-18"/>
              </a:rPr>
              <a:t>dochází k mezigeneračnímu úpadku jazyka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dirty="0">
                <a:latin typeface="Nunito" panose="00000500000000000000" pitchFamily="2" charset="-18"/>
              </a:rPr>
              <a:t> </a:t>
            </a:r>
            <a:r>
              <a:rPr lang="cs-CZ" sz="1800" b="1" dirty="0">
                <a:solidFill>
                  <a:srgbClr val="C00000"/>
                </a:solidFill>
                <a:latin typeface="Nunito" panose="00000500000000000000" pitchFamily="2" charset="-18"/>
              </a:rPr>
              <a:t>EGIDS 6b</a:t>
            </a:r>
          </a:p>
          <a:p>
            <a:pPr marL="1485900" lvl="2" indent="-342900"/>
            <a:r>
              <a:rPr lang="cs-CZ" sz="1800" b="0" dirty="0" err="1">
                <a:solidFill>
                  <a:srgbClr val="C00000"/>
                </a:solidFill>
                <a:latin typeface="Nunito" panose="00000500000000000000" pitchFamily="2" charset="-18"/>
              </a:rPr>
              <a:t>olašština</a:t>
            </a:r>
            <a:r>
              <a:rPr lang="cs-CZ" sz="1800" b="0" dirty="0">
                <a:solidFill>
                  <a:srgbClr val="C00000"/>
                </a:solidFill>
                <a:latin typeface="Nunito" panose="00000500000000000000" pitchFamily="2" charset="-18"/>
              </a:rPr>
              <a:t>, podle současných sociolingvistických výzkumů je ve stabilizovaném stavu, nemá sice moc mluvčích, ale stále se drží i u mladší generace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 český znakový jazyk</a:t>
            </a:r>
          </a:p>
          <a:p>
            <a:pPr marL="1485900" lvl="2" indent="-342900"/>
            <a:r>
              <a:rPr lang="cs-CZ" sz="1800" dirty="0">
                <a:latin typeface="Nunito" panose="00000500000000000000" pitchFamily="2" charset="-18"/>
              </a:rPr>
              <a:t>podle SIL EGIDS 5, podle ELP: „</a:t>
            </a:r>
            <a:r>
              <a:rPr lang="cs-CZ" sz="1800" dirty="0" err="1">
                <a:latin typeface="Nunito" panose="00000500000000000000" pitchFamily="2" charset="-18"/>
              </a:rPr>
              <a:t>vulnerable</a:t>
            </a:r>
            <a:r>
              <a:rPr lang="cs-CZ" sz="1800" dirty="0">
                <a:latin typeface="Nunito" panose="00000500000000000000" pitchFamily="2" charset="-18"/>
              </a:rPr>
              <a:t>“</a:t>
            </a:r>
          </a:p>
          <a:p>
            <a:pPr marL="1485900" lvl="2" indent="-342900"/>
            <a:r>
              <a:rPr lang="cs-CZ" sz="1800" dirty="0">
                <a:latin typeface="Nunito" panose="00000500000000000000" pitchFamily="2" charset="-18"/>
              </a:rPr>
              <a:t>vystaven ohrožujícím faktorům: relativně malá komunita, hegemonie mluvené češtiny, omezený mezigenerační přenos vzhledem k tomu, že většina neslyšících uživatelů </a:t>
            </a:r>
            <a:r>
              <a:rPr lang="cs-CZ" sz="1800" dirty="0" err="1">
                <a:latin typeface="Nunito" panose="00000500000000000000" pitchFamily="2" charset="-18"/>
              </a:rPr>
              <a:t>čzj</a:t>
            </a:r>
            <a:r>
              <a:rPr lang="cs-CZ" sz="1800" dirty="0">
                <a:latin typeface="Nunito" panose="00000500000000000000" pitchFamily="2" charset="-18"/>
              </a:rPr>
              <a:t>  jsou děti slyšících rodičů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1800" b="1" dirty="0">
                <a:solidFill>
                  <a:srgbClr val="C00000"/>
                </a:solidFill>
                <a:latin typeface="Nunito" panose="00000500000000000000" pitchFamily="2" charset="-18"/>
              </a:rPr>
              <a:t>EGIDS 6a–b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446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68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07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534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58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170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624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581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47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Tato mapa ukazuje průběh jazykového posunu v případě kornštiny, jednoho ze zmíněných keltských jazyků v Británii. Jedntlivé barvy nám oddělují izoglosy, v tomto příadě hranice výskytu nikoli nějaké varianty, ale jazyka jako takového, spolu s obdobím, kdy se v dané oblasti kornsky ještě hovořilo. Vidíme zde tedy ústup z vnitrozemí až na samý východní okraj korwalského výběžku jihovýchodního poloostrova Anglie, kde zaniká poslední klastr uživatelů někdy v polovině 18. století.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091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00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ve chvíli, kdy jazyk už nemá žádné rodilé mluvčí, mluvíme o zániku nebo smrti jazyka. Pokud se podíváme na strukturu jazyků světa podle počtu mluvčích, vidíme zajímavou věc: čtvrtina jazyků světa kterých je dejme tomu asi 7000 podle různých odhadů, nemá ani 1000 mluvčích, tzn. hrozí jim bezprostředně zánik v horizontu desítek let. Celá polovina všech pak nemá ani 10 000 mluvčích.  Z 6 miliard lidí, 95 % mluví jedním ze 300 jazyků, skoro 40 % mluví jen jedním z 8 jazyků, tzn. 0,1 % z celé jazykové diverzity.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03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Tady vidíme totéž rozdělení v podobě sloupcového grafu. Můžeme tedy říci, že typický jazyk světa je malý. Rozhodně však neplatí, že každý malý jazyk je ohrožený, záleží na mnoha dalších faktorech, počet mluvčích jen jedním z ukazatelů.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21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analogie s biosférou</a:t>
            </a:r>
          </a:p>
          <a:p>
            <a:r>
              <a:rPr lang="cs-CZ" dirty="0"/>
              <a:t>červený seznam IUCN (International Union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Conservation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) stupnice = </a:t>
            </a:r>
          </a:p>
          <a:p>
            <a:r>
              <a:rPr lang="cs-CZ" dirty="0"/>
              <a:t>málo dotčený, téměř ohrožený, zranitelný, ohrožený, kriticky ohrožený, vyhynulý v přírodě, vyhynulý</a:t>
            </a:r>
          </a:p>
          <a:p>
            <a:endParaRPr lang="cs-CZ" dirty="0"/>
          </a:p>
          <a:p>
            <a:r>
              <a:rPr lang="cs-CZ" dirty="0" err="1"/>
              <a:t>Endangered</a:t>
            </a:r>
            <a:r>
              <a:rPr lang="cs-CZ" dirty="0"/>
              <a:t> </a:t>
            </a:r>
            <a:r>
              <a:rPr lang="cs-CZ" dirty="0" err="1"/>
              <a:t>Languages</a:t>
            </a:r>
            <a:r>
              <a:rPr lang="cs-CZ" dirty="0"/>
              <a:t> Project:</a:t>
            </a:r>
          </a:p>
          <a:p>
            <a:r>
              <a:rPr lang="cs-CZ" dirty="0" err="1"/>
              <a:t>First‘s</a:t>
            </a:r>
            <a:r>
              <a:rPr lang="cs-CZ" dirty="0"/>
              <a:t> </a:t>
            </a:r>
            <a:r>
              <a:rPr lang="cs-CZ" dirty="0" err="1"/>
              <a:t>Nations</a:t>
            </a:r>
            <a:r>
              <a:rPr lang="cs-CZ" dirty="0"/>
              <a:t> </a:t>
            </a:r>
            <a:r>
              <a:rPr lang="cs-CZ" dirty="0" err="1"/>
              <a:t>Council</a:t>
            </a:r>
            <a:r>
              <a:rPr lang="cs-CZ" dirty="0"/>
              <a:t>, sdružení domorodých jazyků v Britské Kolumbii + havajská univerzity v </a:t>
            </a:r>
            <a:r>
              <a:rPr lang="cs-CZ" dirty="0" err="1"/>
              <a:t>Manoi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 err="1"/>
              <a:t>ethnologue</a:t>
            </a:r>
            <a:r>
              <a:rPr lang="cs-CZ" dirty="0"/>
              <a:t> je projekt křesťanské organizace SIL </a:t>
            </a:r>
            <a:r>
              <a:rPr lang="cs-CZ" dirty="0" err="1"/>
              <a:t>international</a:t>
            </a:r>
            <a:r>
              <a:rPr lang="cs-CZ" dirty="0"/>
              <a:t>, běžně se využívá, rozsáhlý a detailní zdroj, dříve veřejně přístupný, dnes už ne...</a:t>
            </a:r>
          </a:p>
          <a:p>
            <a:endParaRPr lang="cs-CZ" dirty="0"/>
          </a:p>
          <a:p>
            <a:r>
              <a:rPr lang="cs-CZ" dirty="0"/>
              <a:t>Všechny mají interaktivní mapy – to si ale ukážeme příště</a:t>
            </a:r>
          </a:p>
          <a:p>
            <a:endParaRPr lang="cs-CZ" dirty="0"/>
          </a:p>
          <a:p>
            <a:r>
              <a:rPr lang="cs-CZ" dirty="0"/>
              <a:t>Databáze </a:t>
            </a:r>
            <a:r>
              <a:rPr lang="cs-CZ" dirty="0" err="1"/>
              <a:t>ethnologue</a:t>
            </a:r>
            <a:r>
              <a:rPr lang="cs-CZ" dirty="0"/>
              <a:t> pracuje se stupnicí která status jazyka z hlediska jeho udržitelnosti určuje na základě mnoha faktorů, především ale jeho schopnosti mezigeneračního </a:t>
            </a:r>
            <a:r>
              <a:rPr lang="cs-CZ" dirty="0" err="1"/>
              <a:t>trasferu</a:t>
            </a:r>
            <a:r>
              <a:rPr lang="cs-CZ" dirty="0"/>
              <a:t>, tedy přenosu jazyka mladší generaci. Autorem původní stupnice, která měla 8 </a:t>
            </a:r>
            <a:r>
              <a:rPr lang="cs-CZ" dirty="0" err="1"/>
              <a:t>stupnů</a:t>
            </a:r>
            <a:r>
              <a:rPr lang="cs-CZ" dirty="0"/>
              <a:t> byl Joshua </a:t>
            </a:r>
            <a:r>
              <a:rPr lang="cs-CZ" dirty="0" err="1"/>
              <a:t>Fishman</a:t>
            </a:r>
            <a:r>
              <a:rPr lang="cs-CZ" dirty="0"/>
              <a:t>, později byla rozšířena na 13 </a:t>
            </a:r>
            <a:r>
              <a:rPr lang="cs-CZ" dirty="0" err="1"/>
              <a:t>stupnů</a:t>
            </a:r>
            <a:r>
              <a:rPr lang="cs-CZ" dirty="0"/>
              <a:t>, proto se </a:t>
            </a:r>
            <a:r>
              <a:rPr lang="cs-CZ" dirty="0" err="1"/>
              <a:t>nazýví</a:t>
            </a:r>
            <a:r>
              <a:rPr lang="cs-CZ" dirty="0"/>
              <a:t> EGIDS, </a:t>
            </a:r>
            <a:r>
              <a:rPr lang="cs-CZ" sz="1200" i="1" dirty="0" err="1"/>
              <a:t>graded</a:t>
            </a:r>
            <a:r>
              <a:rPr lang="cs-CZ" sz="1200" i="1" dirty="0"/>
              <a:t> </a:t>
            </a:r>
            <a:r>
              <a:rPr lang="cs-CZ" sz="1200" i="1" dirty="0" err="1"/>
              <a:t>intergenerational</a:t>
            </a:r>
            <a:r>
              <a:rPr lang="cs-CZ" sz="1200" i="1" dirty="0"/>
              <a:t> </a:t>
            </a:r>
            <a:r>
              <a:rPr lang="cs-CZ" sz="1200" i="1" dirty="0" err="1"/>
              <a:t>disruption</a:t>
            </a:r>
            <a:r>
              <a:rPr lang="cs-CZ" sz="1200" i="1" dirty="0"/>
              <a:t> </a:t>
            </a:r>
            <a:r>
              <a:rPr lang="cs-CZ" sz="1200" i="1" dirty="0" err="1"/>
              <a:t>scale</a:t>
            </a:r>
            <a:r>
              <a:rPr lang="cs-CZ" sz="1200" i="1" dirty="0"/>
              <a:t>, </a:t>
            </a:r>
            <a:r>
              <a:rPr lang="cs-CZ" sz="1200" i="0" dirty="0"/>
              <a:t>rozšířená škála mezigeneračního narušení</a:t>
            </a: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04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Příklady:</a:t>
            </a:r>
          </a:p>
          <a:p>
            <a:r>
              <a:rPr lang="cs-CZ" dirty="0"/>
              <a:t>0 – </a:t>
            </a:r>
            <a:r>
              <a:rPr lang="en-US" dirty="0"/>
              <a:t>English, French, Spanish, Russian, Arabic and Chinese</a:t>
            </a:r>
            <a:r>
              <a:rPr lang="cs-CZ" dirty="0"/>
              <a:t> </a:t>
            </a:r>
          </a:p>
          <a:p>
            <a:r>
              <a:rPr lang="cs-CZ" dirty="0"/>
              <a:t>1 – čeština, </a:t>
            </a:r>
          </a:p>
          <a:p>
            <a:r>
              <a:rPr lang="cs-CZ" dirty="0"/>
              <a:t>2</a:t>
            </a:r>
            <a:r>
              <a:rPr lang="cs-CZ" baseline="0" dirty="0"/>
              <a:t> – vlámština, rétorománština, </a:t>
            </a:r>
            <a:r>
              <a:rPr lang="cs-CZ" baseline="0" dirty="0" err="1"/>
              <a:t>maráthština</a:t>
            </a:r>
            <a:r>
              <a:rPr lang="cs-CZ" baseline="0" dirty="0"/>
              <a:t>, severní </a:t>
            </a:r>
            <a:r>
              <a:rPr lang="cs-CZ" baseline="0" dirty="0" err="1"/>
              <a:t>sámština</a:t>
            </a:r>
            <a:r>
              <a:rPr lang="cs-CZ" baseline="0" dirty="0"/>
              <a:t>, velština</a:t>
            </a:r>
          </a:p>
          <a:p>
            <a:r>
              <a:rPr lang="cs-CZ" baseline="0" dirty="0"/>
              <a:t>3 – irština </a:t>
            </a:r>
            <a:r>
              <a:rPr lang="en-US" sz="1200" b="0" i="1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If a language (whether written or not) is widely used by others as a second language and as a means of intergroup communication, it has greater vitality than a language with a smaller number of users and which is seen as being less useful by outsiders. </a:t>
            </a:r>
            <a:r>
              <a:rPr lang="cs-CZ" sz="1200" b="0" i="1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, </a:t>
            </a:r>
            <a:r>
              <a:rPr lang="cs-CZ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marocká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ea typeface="+mn-ea"/>
                <a:cs typeface="+mn-cs"/>
              </a:rPr>
              <a:t> arabština</a:t>
            </a:r>
            <a:endParaRPr lang="cs-CZ" sz="1200" b="0" i="1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cs-CZ" baseline="0" dirty="0"/>
              <a:t>4 – horní lužická srbština, </a:t>
            </a:r>
            <a:r>
              <a:rPr lang="cs-CZ" baseline="0" dirty="0" err="1"/>
              <a:t>friulština</a:t>
            </a:r>
            <a:r>
              <a:rPr lang="cs-CZ" baseline="0" dirty="0"/>
              <a:t> (okolí Benátek, příbuzná s </a:t>
            </a:r>
            <a:r>
              <a:rPr lang="cs-CZ" baseline="0" dirty="0" err="1"/>
              <a:t>rétorom</a:t>
            </a:r>
            <a:r>
              <a:rPr lang="cs-CZ" baseline="0" dirty="0"/>
              <a:t>., cca 500 000 mluvčích – </a:t>
            </a:r>
            <a:r>
              <a:rPr lang="cs-CZ" baseline="0" dirty="0" err="1"/>
              <a:t>bilingv</a:t>
            </a:r>
            <a:r>
              <a:rPr lang="cs-CZ" baseline="0"/>
              <a:t>.)</a:t>
            </a:r>
            <a:endParaRPr lang="cs-CZ" baseline="0" dirty="0"/>
          </a:p>
          <a:p>
            <a:r>
              <a:rPr lang="cs-CZ" baseline="0" dirty="0"/>
              <a:t>5 – český znakový jazyk, americký znakový jazyk, centrální romština, </a:t>
            </a:r>
            <a:r>
              <a:rPr lang="cs-CZ" baseline="0" dirty="0" err="1"/>
              <a:t>nahuatl</a:t>
            </a:r>
            <a:r>
              <a:rPr lang="cs-CZ" baseline="0" dirty="0"/>
              <a:t>, </a:t>
            </a:r>
            <a:r>
              <a:rPr lang="cs-CZ" baseline="0" dirty="0" err="1"/>
              <a:t>yucatec</a:t>
            </a:r>
            <a:r>
              <a:rPr lang="cs-CZ" baseline="0" dirty="0"/>
              <a:t>,…</a:t>
            </a:r>
          </a:p>
          <a:p>
            <a:r>
              <a:rPr lang="cs-CZ" baseline="0" dirty="0"/>
              <a:t>6 a – </a:t>
            </a:r>
            <a:r>
              <a:rPr lang="cs-CZ" baseline="0" dirty="0" err="1"/>
              <a:t>savosavo</a:t>
            </a:r>
            <a:r>
              <a:rPr lang="cs-CZ" baseline="0" dirty="0"/>
              <a:t>, </a:t>
            </a:r>
            <a:r>
              <a:rPr lang="cs-CZ" baseline="0" dirty="0" err="1"/>
              <a:t>piraha</a:t>
            </a:r>
            <a:r>
              <a:rPr lang="cs-CZ" baseline="0" dirty="0"/>
              <a:t>, kečuánština, </a:t>
            </a:r>
            <a:r>
              <a:rPr lang="cs-CZ" baseline="0" dirty="0" err="1"/>
              <a:t>slezština</a:t>
            </a:r>
            <a:endParaRPr lang="cs-CZ" baseline="0" dirty="0"/>
          </a:p>
          <a:p>
            <a:r>
              <a:rPr lang="cs-CZ" baseline="0" dirty="0"/>
              <a:t>6 b – olašská romština, </a:t>
            </a:r>
            <a:r>
              <a:rPr lang="cs-CZ" baseline="0" dirty="0" err="1"/>
              <a:t>odžibvejština</a:t>
            </a:r>
            <a:r>
              <a:rPr lang="cs-CZ" baseline="0" dirty="0"/>
              <a:t>, </a:t>
            </a:r>
            <a:r>
              <a:rPr lang="cs-CZ" baseline="0" dirty="0" err="1"/>
              <a:t>cèmuhî</a:t>
            </a:r>
            <a:r>
              <a:rPr lang="cs-CZ" baseline="0" dirty="0"/>
              <a:t> (Nová Kaledonie)</a:t>
            </a:r>
          </a:p>
          <a:p>
            <a:r>
              <a:rPr lang="cs-CZ" baseline="0" dirty="0"/>
              <a:t>7- jidiš, dolní lužická srbština, </a:t>
            </a:r>
            <a:r>
              <a:rPr lang="cs-CZ" baseline="0" dirty="0" err="1"/>
              <a:t>istrijština</a:t>
            </a:r>
            <a:endParaRPr lang="cs-CZ" baseline="0" dirty="0"/>
          </a:p>
          <a:p>
            <a:r>
              <a:rPr lang="cs-CZ" baseline="0" dirty="0"/>
              <a:t>8a – </a:t>
            </a:r>
            <a:r>
              <a:rPr lang="cs-CZ" baseline="0" dirty="0" err="1"/>
              <a:t>dyirbal</a:t>
            </a:r>
            <a:r>
              <a:rPr lang="cs-CZ" baseline="0" dirty="0"/>
              <a:t> (28 mluvčích), </a:t>
            </a:r>
            <a:r>
              <a:rPr lang="cs-CZ" baseline="0" dirty="0" err="1"/>
              <a:t>ketština</a:t>
            </a:r>
            <a:r>
              <a:rPr lang="cs-CZ" baseline="0" dirty="0"/>
              <a:t> (izolát, </a:t>
            </a:r>
            <a:r>
              <a:rPr lang="cs-CZ" baseline="0" dirty="0" err="1"/>
              <a:t>záp</a:t>
            </a:r>
            <a:r>
              <a:rPr lang="cs-CZ" baseline="0" dirty="0"/>
              <a:t>. Sibiř, 210 mluvčích k r. 2010), </a:t>
            </a:r>
            <a:r>
              <a:rPr lang="cs-CZ" baseline="0" dirty="0" err="1"/>
              <a:t>dakotšina</a:t>
            </a:r>
            <a:r>
              <a:rPr lang="cs-CZ" baseline="0" dirty="0"/>
              <a:t> (290 mluvčích – </a:t>
            </a:r>
            <a:r>
              <a:rPr lang="cs-CZ" baseline="0" dirty="0" err="1"/>
              <a:t>Siouxové</a:t>
            </a:r>
            <a:r>
              <a:rPr lang="cs-CZ" baseline="0" dirty="0"/>
              <a:t>), </a:t>
            </a:r>
            <a:r>
              <a:rPr lang="cs-CZ" baseline="0" dirty="0" err="1"/>
              <a:t>erromintxela</a:t>
            </a:r>
            <a:r>
              <a:rPr lang="cs-CZ" baseline="0" dirty="0"/>
              <a:t> (dialekt romštiny v Baskicku, 500 L1)</a:t>
            </a:r>
          </a:p>
          <a:p>
            <a:r>
              <a:rPr lang="cs-CZ" baseline="0" dirty="0"/>
              <a:t>8b – </a:t>
            </a:r>
            <a:r>
              <a:rPr lang="cs-CZ" baseline="0" dirty="0" err="1"/>
              <a:t>ainština</a:t>
            </a:r>
            <a:r>
              <a:rPr lang="cs-CZ" baseline="0" dirty="0"/>
              <a:t>, havajský znakový jazyk (posun! viz dále), pobřežní znakový jazyk, lesní </a:t>
            </a:r>
            <a:r>
              <a:rPr lang="cs-CZ" baseline="0" dirty="0" err="1"/>
              <a:t>enetština</a:t>
            </a:r>
            <a:endParaRPr lang="cs-CZ" baseline="0" dirty="0"/>
          </a:p>
          <a:p>
            <a:r>
              <a:rPr lang="cs-CZ" baseline="0" dirty="0"/>
              <a:t>9 – </a:t>
            </a:r>
            <a:r>
              <a:rPr lang="cs-CZ" baseline="0" dirty="0" err="1"/>
              <a:t>kopština</a:t>
            </a:r>
            <a:r>
              <a:rPr lang="cs-CZ" baseline="0" dirty="0"/>
              <a:t>, livonština, (kornština – „</a:t>
            </a:r>
            <a:r>
              <a:rPr lang="cs-CZ" baseline="0" dirty="0" err="1"/>
              <a:t>reawakening</a:t>
            </a:r>
            <a:r>
              <a:rPr lang="cs-CZ" baseline="0" dirty="0"/>
              <a:t>“), pruština (50 mluvčích – </a:t>
            </a:r>
            <a:r>
              <a:rPr lang="cs-CZ" baseline="0" dirty="0" err="1"/>
              <a:t>cf</a:t>
            </a:r>
            <a:r>
              <a:rPr lang="cs-CZ" baseline="0" dirty="0"/>
              <a:t>. </a:t>
            </a:r>
            <a:r>
              <a:rPr lang="cs-CZ" baseline="0" dirty="0" err="1"/>
              <a:t>korniština</a:t>
            </a:r>
            <a:r>
              <a:rPr lang="cs-CZ" baseline="0" dirty="0"/>
              <a:t>)</a:t>
            </a:r>
          </a:p>
          <a:p>
            <a:r>
              <a:rPr lang="cs-CZ" baseline="0" dirty="0"/>
              <a:t>10 -  polabština, </a:t>
            </a:r>
            <a:r>
              <a:rPr lang="cs-CZ" baseline="0" dirty="0" err="1"/>
              <a:t>Martha‘s</a:t>
            </a:r>
            <a:r>
              <a:rPr lang="cs-CZ" baseline="0" dirty="0"/>
              <a:t> </a:t>
            </a:r>
            <a:r>
              <a:rPr lang="cs-CZ" baseline="0" dirty="0" err="1"/>
              <a:t>vineyard</a:t>
            </a:r>
            <a:r>
              <a:rPr lang="cs-CZ" baseline="0" dirty="0"/>
              <a:t> SL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664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51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severovýchodně od Cape Cod ve státě Massachusets</a:t>
            </a:r>
          </a:p>
          <a:p>
            <a:r>
              <a:rPr lang="cs-CZ"/>
              <a:t>MVSL zcela nepříbuzný s ASL</a:t>
            </a:r>
          </a:p>
          <a:p>
            <a:r>
              <a:rPr lang="cs-CZ"/>
              <a:t>&gt;&gt; nedávno zesnulý Harlan Lane ve své knize „Pod maskou benevolence“ z roku 2000, který vyšla česky v nakl. Karolinum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160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27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35829"/>
            <a:ext cx="6408162" cy="1981120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9C465973-12C9-4E7E-B3E7-339819B8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807" y="3468467"/>
            <a:ext cx="6232376" cy="1518962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6" name="Zástupný symbol pro text 14">
            <a:extLst>
              <a:ext uri="{FF2B5EF4-FFF2-40B4-BE49-F238E27FC236}">
                <a16:creationId xmlns:a16="http://schemas.microsoft.com/office/drawing/2014/main" id="{6D621A1B-64B8-4E2C-9F7C-619F6D16D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4807" y="4987429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3CBD455F-1540-428D-A023-C87A83F6C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4806" y="2805732"/>
            <a:ext cx="6218237" cy="521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2D40"/>
                </a:solidFill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název základní součásti.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89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5FAB65-B0A7-4575-8846-11158687D3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81948" y="30924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vložíte obrázek.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24AE90-7605-4DC5-9CC0-F95158D6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276D1917-8BCB-4A56-9BA7-03075193B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1948" y="5298620"/>
            <a:ext cx="6172200" cy="5687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22C40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261854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-  bez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50943"/>
            <a:ext cx="6408162" cy="1981120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1FAEE400-C3C4-4524-978A-6626FFC8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487" y="2962276"/>
            <a:ext cx="6218789" cy="778452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6D164CCE-6D73-466D-BEB5-04B11A839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0487" y="3906326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</p:spTree>
    <p:extLst>
      <p:ext uri="{BB962C8B-B14F-4D97-AF65-F5344CB8AC3E}">
        <p14:creationId xmlns:p14="http://schemas.microsoft.com/office/powerpoint/2010/main" val="35861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D34E2D-EE31-4DC0-9247-4DBF2ED796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Lato" panose="020F0502020204030203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		</a:t>
            </a:r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		</a:t>
            </a:r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36F267A-BE8F-4FE3-A8F2-A3A14D7F5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36738"/>
            <a:ext cx="10515600" cy="43053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C4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6372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2828-E203-4BCF-A5B0-CB2FC2EC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5DBEC2-CBC0-4C1C-88E7-DC2EDCA58E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575050-708C-4714-B50C-D679D7CC41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A612F-A0C2-4C25-85F3-1AD024CA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F61B0A8-8F34-4579-959E-67B3416A9699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0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9FBEE-EED9-440B-B6A2-0370D421D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493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C1BE52-8A40-4C07-BD57-49A31749FC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8B1659-79F4-4765-8610-2F273D4750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1A42BE-7C37-4E5F-A5C7-DE3988B8FE8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252F095-D907-45FC-9209-CE575CF9B53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AF3188-F662-42FA-942C-C3BA18BE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0D3BDEC-7BDF-49D8-818D-67B015274AAF}"/>
              </a:ext>
            </a:extLst>
          </p:cNvPr>
          <p:cNvCxnSpPr/>
          <p:nvPr userDrawn="1"/>
        </p:nvCxnSpPr>
        <p:spPr>
          <a:xfrm>
            <a:off x="838200" y="160686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9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B72C8-7D3F-4C74-90F8-8DA326D5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A6722-54AF-4AAD-A2E6-780E1205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9713418-A7EB-478E-BEED-F2EBCA77CFFE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0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4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56F0D-8BFD-494A-8220-002D1C5E3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BA097-ED2B-4036-B097-8C187A6622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7300" y="457200"/>
            <a:ext cx="6172200" cy="54117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2D40"/>
              </a:buClr>
              <a:buFont typeface="Wingdings" panose="05000000000000000000" pitchFamily="2" charset="2"/>
              <a:buChar char="§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587ECA-5355-4449-8467-B73118C0A2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051C28-CB18-4E15-84A8-0937D20E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8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644E5260-5AD8-478A-B5F5-E1D82BA0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806" y="2743200"/>
            <a:ext cx="8437659" cy="2637519"/>
          </a:xfrm>
        </p:spPr>
        <p:txBody>
          <a:bodyPr lIns="91440" tIns="45720" rIns="91440" bIns="45720" anchor="t"/>
          <a:lstStyle/>
          <a:p>
            <a:r>
              <a:rPr lang="cs-CZ" dirty="0">
                <a:ea typeface="Tahoma"/>
                <a:cs typeface="Arial"/>
              </a:rPr>
              <a:t>Úvod do sociolingvistiky</a:t>
            </a:r>
            <a:br>
              <a:rPr lang="cs-CZ" dirty="0"/>
            </a:br>
            <a:br>
              <a:rPr lang="cs-CZ" dirty="0"/>
            </a:br>
            <a:r>
              <a:rPr lang="cs-CZ">
                <a:ea typeface="Tahoma"/>
                <a:cs typeface="Arial"/>
              </a:rPr>
              <a:t>hodina VIII:</a:t>
            </a:r>
            <a:r>
              <a:rPr lang="cs-CZ" dirty="0">
                <a:ea typeface="Tahoma"/>
                <a:cs typeface="Arial"/>
              </a:rPr>
              <a:t>	jazykový kontakt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7E45BA4A-0F70-4A6D-AA8A-41F5B14EA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4806" y="5567533"/>
            <a:ext cx="6218237" cy="974725"/>
          </a:xfrm>
        </p:spPr>
        <p:txBody>
          <a:bodyPr lIns="91440" tIns="45720" rIns="91440" bIns="45720" anchor="t"/>
          <a:lstStyle/>
          <a:p>
            <a:r>
              <a:rPr lang="cs-CZ" dirty="0">
                <a:cs typeface="Arial"/>
              </a:rPr>
              <a:t>4. dubna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9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2"/>
    </mc:Choice>
    <mc:Fallback xmlns="">
      <p:transition spd="slow" advTm="63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4B4B0-42BD-9F9C-E6B8-D3361AB2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dirty="0">
                <a:latin typeface="Nunito"/>
                <a:cs typeface="Calibri"/>
              </a:rPr>
              <a:t>Ohrožené jazyky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1CCFB-0070-AA41-800A-856071E9B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cs-CZ" dirty="0">
                <a:latin typeface="Nunito"/>
                <a:cs typeface="Calibri"/>
              </a:rPr>
              <a:t>Kolik jazyků je ohrožených?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74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921F392A-857E-402C-8DDD-E48B3A84A111}"/>
              </a:ext>
            </a:extLst>
          </p:cNvPr>
          <p:cNvGraphicFramePr>
            <a:graphicFrameLocks noGrp="1"/>
          </p:cNvGraphicFramePr>
          <p:nvPr/>
        </p:nvGraphicFramePr>
        <p:xfrm>
          <a:off x="792692" y="1226213"/>
          <a:ext cx="4211796" cy="44055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03932">
                  <a:extLst>
                    <a:ext uri="{9D8B030D-6E8A-4147-A177-3AD203B41FA5}">
                      <a16:colId xmlns:a16="http://schemas.microsoft.com/office/drawing/2014/main" val="3842322728"/>
                    </a:ext>
                  </a:extLst>
                </a:gridCol>
                <a:gridCol w="1403932">
                  <a:extLst>
                    <a:ext uri="{9D8B030D-6E8A-4147-A177-3AD203B41FA5}">
                      <a16:colId xmlns:a16="http://schemas.microsoft.com/office/drawing/2014/main" val="118990036"/>
                    </a:ext>
                  </a:extLst>
                </a:gridCol>
                <a:gridCol w="1403932">
                  <a:extLst>
                    <a:ext uri="{9D8B030D-6E8A-4147-A177-3AD203B41FA5}">
                      <a16:colId xmlns:a16="http://schemas.microsoft.com/office/drawing/2014/main" val="1795419919"/>
                    </a:ext>
                  </a:extLst>
                </a:gridCol>
              </a:tblGrid>
              <a:tr h="45708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stupeň ohrožení</a:t>
                      </a:r>
                    </a:p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EGIDS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počet jazyků</a:t>
                      </a:r>
                      <a:endParaRPr lang="cs-CZ" sz="1600" b="0" i="0" u="none" strike="noStrike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%</a:t>
                      </a:r>
                      <a:endParaRPr lang="cs-CZ" sz="1600" b="0" i="0" u="none" strike="noStrike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830625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0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6</a:t>
                      </a:r>
                      <a:endParaRPr lang="cs-CZ" sz="1600" b="0" i="0" u="none" strike="noStrike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0,1 %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915271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1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87</a:t>
                      </a:r>
                      <a:endParaRPr lang="cs-CZ" sz="1600" b="0" i="0" u="none" strike="noStrike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1,2 %</a:t>
                      </a:r>
                      <a:endParaRPr lang="cs-CZ" sz="1600" b="0" i="0" u="none" strike="noStrike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969008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95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1,3 %</a:t>
                      </a:r>
                      <a:endParaRPr lang="cs-CZ" sz="1600" b="0" i="0" u="none" strike="noStrike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411331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129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1,8 %</a:t>
                      </a:r>
                      <a:endParaRPr lang="cs-CZ" sz="1600" b="0" i="0" u="none" strike="noStrike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763108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4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334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4,5 %</a:t>
                      </a:r>
                      <a:endParaRPr lang="cs-CZ" sz="1600" b="0" i="0" u="none" strike="noStrike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421256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5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1212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16,4 %</a:t>
                      </a:r>
                      <a:endParaRPr lang="cs-CZ" sz="1600" b="0" i="0" u="none" strike="noStrike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973411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6a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3004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40,8 %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535156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6b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840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11,4 %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46257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7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502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6,8 %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95551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8a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284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3,9 %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790083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8b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352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4,8 %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853947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9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172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2,3 %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762072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10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353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rgbClr val="2A7F5A"/>
                          </a:solidFill>
                          <a:effectLst/>
                          <a:latin typeface="Nunito" panose="00000500000000000000" pitchFamily="2" charset="-18"/>
                        </a:rPr>
                        <a:t>4,8 %</a:t>
                      </a:r>
                      <a:endParaRPr lang="cs-CZ" sz="1600" b="0" i="0" u="none" strike="noStrike" dirty="0">
                        <a:solidFill>
                          <a:srgbClr val="2A7F5A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41706"/>
                  </a:ext>
                </a:extLst>
              </a:tr>
              <a:tr h="2617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Nunito" panose="00000500000000000000" pitchFamily="2" charset="-18"/>
                        </a:rPr>
                        <a:t>celkem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F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Nunito" panose="00000500000000000000" pitchFamily="2" charset="-18"/>
                        </a:rPr>
                        <a:t>7370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F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Nunito" panose="00000500000000000000" pitchFamily="2" charset="-18"/>
                        </a:rPr>
                        <a:t>100 %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A7F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26549"/>
                  </a:ext>
                </a:extLst>
              </a:tr>
            </a:tbl>
          </a:graphicData>
        </a:graphic>
      </p:graphicFrame>
      <p:pic>
        <p:nvPicPr>
          <p:cNvPr id="13" name="Zástupný obsah 4">
            <a:extLst>
              <a:ext uri="{FF2B5EF4-FFF2-40B4-BE49-F238E27FC236}">
                <a16:creationId xmlns:a16="http://schemas.microsoft.com/office/drawing/2014/main" id="{A8A5E0F5-EBB3-420C-A34C-4B68F7716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237" y="318101"/>
            <a:ext cx="6000422" cy="31108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7037252-CBC8-489C-BFC6-04253043E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83" y="3672874"/>
            <a:ext cx="54483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8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A9C5F-63FA-41D6-AF9D-A43CFBD5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04" y="274666"/>
            <a:ext cx="10515600" cy="1325563"/>
          </a:xfrm>
        </p:spPr>
        <p:txBody>
          <a:bodyPr/>
          <a:lstStyle/>
          <a:p>
            <a:r>
              <a:rPr lang="cs-CZ" dirty="0"/>
              <a:t>smrt jazyka a „poslední mluvčí“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DB6687F-C623-4FE7-BD39-DACDF72BBFF2}"/>
              </a:ext>
            </a:extLst>
          </p:cNvPr>
          <p:cNvSpPr txBox="1">
            <a:spLocks/>
          </p:cNvSpPr>
          <p:nvPr/>
        </p:nvSpPr>
        <p:spPr>
          <a:xfrm>
            <a:off x="6340838" y="2351918"/>
            <a:ext cx="5262663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2D4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Nunito" panose="00000500000000000000" pitchFamily="2" charset="-18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unito" panose="00000500000000000000" pitchFamily="2" charset="-18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2400" b="1" dirty="0"/>
          </a:p>
          <a:p>
            <a:pPr marL="0" indent="0" algn="ctr">
              <a:buNone/>
            </a:pPr>
            <a:r>
              <a:rPr lang="cs-CZ" sz="2400" b="1" dirty="0" err="1"/>
              <a:t>Grizelda</a:t>
            </a:r>
            <a:r>
              <a:rPr lang="cs-CZ" sz="2400" b="1" dirty="0"/>
              <a:t> Kristina </a:t>
            </a:r>
            <a:br>
              <a:rPr lang="cs-CZ" sz="2400" b="1" dirty="0"/>
            </a:br>
            <a:r>
              <a:rPr lang="cs-CZ" sz="2400" b="1" dirty="0"/>
              <a:t>(1910—2013)</a:t>
            </a:r>
          </a:p>
          <a:p>
            <a:pPr marL="457200" indent="-428400">
              <a:buFont typeface="Arial" panose="020B0604020202020204" pitchFamily="34" charset="0"/>
              <a:buChar char="•"/>
            </a:pPr>
            <a:r>
              <a:rPr lang="cs-CZ" sz="2000" dirty="0"/>
              <a:t>poslední mluvčí </a:t>
            </a:r>
            <a:r>
              <a:rPr lang="cs-CZ" sz="2000" b="1" dirty="0"/>
              <a:t>livonštiny </a:t>
            </a:r>
            <a:r>
              <a:rPr lang="cs-CZ" sz="2000" dirty="0"/>
              <a:t>– ugrofinského jazyka, který se používal v Lotyšsku</a:t>
            </a:r>
          </a:p>
          <a:p>
            <a:pPr marL="457200" indent="-428400">
              <a:buFont typeface="Arial" panose="020B0604020202020204" pitchFamily="34" charset="0"/>
              <a:buChar char="•"/>
            </a:pPr>
            <a:r>
              <a:rPr lang="cs-CZ" sz="2000" dirty="0" err="1"/>
              <a:t>Grizelda</a:t>
            </a:r>
            <a:r>
              <a:rPr lang="cs-CZ" sz="2000" dirty="0"/>
              <a:t> Kristina žila od 40. let v Kanadě, v posledních letech života spolupracovala s lingvisty na dokumentaci livonštiny</a:t>
            </a:r>
          </a:p>
          <a:p>
            <a:pPr marL="457200" indent="-428400">
              <a:buFont typeface="Arial" panose="020B0604020202020204" pitchFamily="34" charset="0"/>
              <a:buChar char="•"/>
            </a:pPr>
            <a:r>
              <a:rPr lang="cs-CZ" sz="2000" dirty="0"/>
              <a:t>livonština se dnes v Lotyšsku učí a počet jejích nových mluvčích roste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A8F4502-9491-4C4A-96BD-5661DB3CE0FD}"/>
              </a:ext>
            </a:extLst>
          </p:cNvPr>
          <p:cNvSpPr txBox="1">
            <a:spLocks/>
          </p:cNvSpPr>
          <p:nvPr/>
        </p:nvSpPr>
        <p:spPr>
          <a:xfrm>
            <a:off x="824131" y="2351918"/>
            <a:ext cx="5516707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22D4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Nunito" panose="00000500000000000000" pitchFamily="2" charset="-18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unito" panose="00000500000000000000" pitchFamily="2" charset="-18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2400" b="1" dirty="0"/>
          </a:p>
          <a:p>
            <a:pPr marL="0" indent="0" algn="ctr">
              <a:buNone/>
            </a:pPr>
            <a:r>
              <a:rPr lang="cs-CZ" sz="2400" b="1" dirty="0"/>
              <a:t>Katie </a:t>
            </a:r>
            <a:r>
              <a:rPr lang="cs-CZ" sz="2400" b="1" dirty="0" err="1"/>
              <a:t>West</a:t>
            </a:r>
            <a:br>
              <a:rPr lang="cs-CZ" sz="2400" b="1" dirty="0"/>
            </a:br>
            <a:r>
              <a:rPr lang="cs-CZ" sz="2400" b="1" dirty="0"/>
              <a:t>(?—1952)</a:t>
            </a:r>
          </a:p>
          <a:p>
            <a:pPr marL="457200" indent="-428400">
              <a:buFont typeface="Arial" panose="020B0604020202020204" pitchFamily="34" charset="0"/>
              <a:buChar char="•"/>
            </a:pPr>
            <a:r>
              <a:rPr lang="cs-CZ" sz="2000" dirty="0"/>
              <a:t>poslední mluvčí </a:t>
            </a:r>
            <a:r>
              <a:rPr lang="cs-CZ" sz="2000" b="1" dirty="0" err="1"/>
              <a:t>Martha‘s</a:t>
            </a:r>
            <a:r>
              <a:rPr lang="cs-CZ" sz="2000" b="1" dirty="0"/>
              <a:t> </a:t>
            </a:r>
            <a:r>
              <a:rPr lang="cs-CZ" sz="2000" b="1" dirty="0" err="1"/>
              <a:t>Vineyard</a:t>
            </a:r>
            <a:r>
              <a:rPr lang="cs-CZ" sz="2000" b="1" dirty="0"/>
              <a:t> Sign </a:t>
            </a:r>
            <a:r>
              <a:rPr lang="cs-CZ" sz="2000" b="1" dirty="0" err="1"/>
              <a:t>Language</a:t>
            </a:r>
            <a:endParaRPr lang="cs-CZ" sz="2000" b="1" dirty="0"/>
          </a:p>
          <a:p>
            <a:pPr marL="457200" indent="-428400">
              <a:buFont typeface="Arial" panose="020B0604020202020204" pitchFamily="34" charset="0"/>
              <a:buChar char="•"/>
            </a:pPr>
            <a:r>
              <a:rPr lang="cs-CZ" sz="2000" dirty="0"/>
              <a:t>ostrovní komunita Neslyšících od 17. století, vlivná součást ostrovního života</a:t>
            </a:r>
          </a:p>
          <a:p>
            <a:pPr marL="457200" indent="-428400">
              <a:buFont typeface="Arial" panose="020B0604020202020204" pitchFamily="34" charset="0"/>
              <a:buChar char="•"/>
            </a:pPr>
            <a:r>
              <a:rPr lang="cs-CZ" sz="2000" dirty="0"/>
              <a:t>od 20. století úpadek (nízká incidence vrozené hluchoty)</a:t>
            </a:r>
          </a:p>
          <a:p>
            <a:pPr marL="457200" indent="-428400">
              <a:buFont typeface="Arial" panose="020B0604020202020204" pitchFamily="34" charset="0"/>
              <a:buChar char="•"/>
            </a:pPr>
            <a:r>
              <a:rPr lang="cs-CZ" sz="2000" dirty="0"/>
              <a:t>zánik jazyka spojen i se změnou kulturní situace: slyšící majorita přestala Neslyšící přijímat</a:t>
            </a:r>
          </a:p>
        </p:txBody>
      </p:sp>
      <p:pic>
        <p:nvPicPr>
          <p:cNvPr id="11" name="Zástupný obsah 4" descr="Obsah obrázku interiér, osoba, muž, hledání&#10;&#10;Popis byl vytvořen automaticky">
            <a:extLst>
              <a:ext uri="{FF2B5EF4-FFF2-40B4-BE49-F238E27FC236}">
                <a16:creationId xmlns:a16="http://schemas.microsoft.com/office/drawing/2014/main" id="{61FDAA5D-D2E3-4920-8C16-F03CBBBC3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80" y="1100846"/>
            <a:ext cx="2603577" cy="1614218"/>
          </a:xfrm>
          <a:prstGeom prst="rect">
            <a:avLst/>
          </a:prstGeom>
        </p:spPr>
      </p:pic>
      <p:pic>
        <p:nvPicPr>
          <p:cNvPr id="13" name="Obrázek 12" descr="Obsah obrázku tráva, text, podepsat, voda&#10;&#10;Popis byl vytvořen automaticky">
            <a:extLst>
              <a:ext uri="{FF2B5EF4-FFF2-40B4-BE49-F238E27FC236}">
                <a16:creationId xmlns:a16="http://schemas.microsoft.com/office/drawing/2014/main" id="{24D31A69-789C-47C6-BF55-EC3FAF9F2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7" y="1100846"/>
            <a:ext cx="2545416" cy="16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94F5F-6576-47A4-B6BC-0A2B0272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jazykový </a:t>
            </a:r>
            <a:r>
              <a:rPr lang="cs-CZ" dirty="0"/>
              <a:t>posun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D4DF0C-D8A6-433E-9542-DFC688FED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udržování jazyka (</a:t>
            </a:r>
            <a:r>
              <a:rPr lang="cs-CZ" i="1" dirty="0" err="1"/>
              <a:t>language</a:t>
            </a:r>
            <a:r>
              <a:rPr lang="cs-CZ" i="1" dirty="0"/>
              <a:t> </a:t>
            </a:r>
            <a:r>
              <a:rPr lang="cs-CZ" i="1" dirty="0" err="1"/>
              <a:t>maintenance</a:t>
            </a:r>
            <a:r>
              <a:rPr lang="cs-CZ" dirty="0"/>
              <a:t>)</a:t>
            </a:r>
          </a:p>
          <a:p>
            <a:endParaRPr 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cílená snaha o záchranu ohroženého jazyka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osvěta, výuka ve škole, užití v médiích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velkou roli zde hrají jazykové ideologie (viz příště)</a:t>
            </a:r>
          </a:p>
          <a:p>
            <a:pPr lvl="1"/>
            <a:endParaRPr 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př. irština, velština, severoamerické indiánské jazyky, </a:t>
            </a:r>
            <a:r>
              <a:rPr lang="cs-CZ" dirty="0" err="1"/>
              <a:t>aboriginské</a:t>
            </a:r>
            <a:r>
              <a:rPr lang="cs-CZ" dirty="0"/>
              <a:t> jazyky v Austrálii, kašubština v Polsku, lužická srbština v Německu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69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94F5F-6576-47A4-B6BC-0A2B0272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jazykový </a:t>
            </a:r>
            <a:r>
              <a:rPr lang="cs-CZ" dirty="0"/>
              <a:t>posun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D4DF0C-D8A6-433E-9542-DFC688FED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jazyková revitalizace (</a:t>
            </a:r>
            <a:r>
              <a:rPr lang="cs-CZ" i="1" dirty="0" err="1"/>
              <a:t>language</a:t>
            </a:r>
            <a:r>
              <a:rPr lang="cs-CZ" i="1" dirty="0"/>
              <a:t> </a:t>
            </a:r>
            <a:r>
              <a:rPr lang="cs-CZ" i="1" dirty="0" err="1"/>
              <a:t>revival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proces odvrácení jazykového posunu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také: „zmrtvýchvstání“ vymřelého jazyka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př. kornština v </a:t>
            </a:r>
            <a:r>
              <a:rPr lang="cs-CZ" dirty="0" err="1"/>
              <a:t>Cornwallu</a:t>
            </a:r>
            <a:r>
              <a:rPr lang="cs-CZ" dirty="0"/>
              <a:t>:</a:t>
            </a:r>
          </a:p>
          <a:p>
            <a:pPr marL="1485900" lvl="2" indent="-342900"/>
            <a:r>
              <a:rPr lang="cs-CZ" dirty="0">
                <a:latin typeface="Nunito" panose="00000500000000000000" pitchFamily="2" charset="-18"/>
              </a:rPr>
              <a:t>nejpozději od 18. stol. dočista mrtvý</a:t>
            </a:r>
          </a:p>
          <a:p>
            <a:pPr marL="1485900" lvl="2" indent="-342900"/>
            <a:r>
              <a:rPr lang="cs-CZ" dirty="0">
                <a:latin typeface="Nunito" panose="00000500000000000000" pitchFamily="2" charset="-18"/>
              </a:rPr>
              <a:t>od pol. 20. století kroužky nadšenců</a:t>
            </a:r>
          </a:p>
          <a:p>
            <a:pPr marL="1485900" lvl="2" indent="-342900"/>
            <a:r>
              <a:rPr lang="cs-CZ" dirty="0">
                <a:latin typeface="Nunito" panose="00000500000000000000" pitchFamily="2" charset="-18"/>
              </a:rPr>
              <a:t>později i bilingvní rodilí mluvčí</a:t>
            </a:r>
          </a:p>
          <a:p>
            <a:pPr marL="1485900" lvl="2" indent="-342900"/>
            <a:r>
              <a:rPr lang="cs-CZ" dirty="0">
                <a:latin typeface="Nunito" panose="00000500000000000000" pitchFamily="2" charset="-18"/>
              </a:rPr>
              <a:t>v roce 2010 oficiální změna statusu z „mrtvý“ na „</a:t>
            </a:r>
            <a:r>
              <a:rPr lang="cs-CZ">
                <a:latin typeface="Nunito" panose="00000500000000000000" pitchFamily="2" charset="-18"/>
              </a:rPr>
              <a:t>ohrožený“ (ELP = „awakening“, UNESCO = „critically endangered“, SIL = EGIDS 9</a:t>
            </a:r>
            <a:endParaRPr lang="cs-CZ" dirty="0">
              <a:latin typeface="Nunito" panose="00000500000000000000" pitchFamily="2" charset="-18"/>
            </a:endParaRPr>
          </a:p>
          <a:p>
            <a:pPr marL="1485900" lvl="2" indent="-342900"/>
            <a:r>
              <a:rPr lang="cs-CZ" dirty="0">
                <a:latin typeface="Nunito" panose="00000500000000000000" pitchFamily="2" charset="-18"/>
              </a:rPr>
              <a:t>dnes stovky rodilých mluvčích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65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0975E-B863-666D-5187-2D14127D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dirty="0">
                <a:latin typeface="Nunito"/>
                <a:cs typeface="Calibri"/>
              </a:rPr>
              <a:t>Jazyky v ČR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9F2DA-8D60-AF97-5935-7E7C11E83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cs-CZ" dirty="0">
                <a:latin typeface="Nunito"/>
                <a:cs typeface="Calibri"/>
              </a:rPr>
              <a:t>Jaké jsou v ČR domorodé jazyky?</a:t>
            </a:r>
            <a:endParaRPr lang="cs-CZ" dirty="0"/>
          </a:p>
          <a:p>
            <a:r>
              <a:rPr lang="cs-CZ" dirty="0">
                <a:latin typeface="Nunito"/>
                <a:cs typeface="Calibri"/>
              </a:rPr>
              <a:t>Jaké jsou v ČR další jazyky?</a:t>
            </a:r>
          </a:p>
          <a:p>
            <a:r>
              <a:rPr lang="cs-CZ" dirty="0">
                <a:latin typeface="Nunito"/>
                <a:cs typeface="Calibri"/>
              </a:rPr>
              <a:t>Jak jsou na tom tyto jazyky z hlediska ohrožení?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0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4517E-23D3-43D9-8A5B-F346AC24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jazykový posun v ČR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63F668-4B79-4D5A-B09F-E892BEF6F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cs-CZ" sz="2400" dirty="0"/>
              <a:t>domorodé jazyky v ČR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 čeština a český znakový jazyk</a:t>
            </a:r>
          </a:p>
          <a:p>
            <a:r>
              <a:rPr lang="cs-CZ" sz="2400" dirty="0"/>
              <a:t>další jazyky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 romština, vietnamština, ukrajinština (a rusínština), novořečtina...</a:t>
            </a:r>
          </a:p>
          <a:p>
            <a:r>
              <a:rPr lang="cs-CZ" sz="2400" dirty="0"/>
              <a:t>ohrožené jazyky: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err="1"/>
              <a:t>severocentrální</a:t>
            </a:r>
            <a:r>
              <a:rPr lang="cs-CZ" sz="2000" dirty="0"/>
              <a:t> (východoslovenská) romština</a:t>
            </a:r>
          </a:p>
          <a:p>
            <a:pPr marL="1485900" lvl="2" indent="-342900"/>
            <a:r>
              <a:rPr lang="cs-CZ" sz="1800" dirty="0">
                <a:latin typeface="Nunito" panose="00000500000000000000" pitchFamily="2" charset="-18"/>
              </a:rPr>
              <a:t>podle SIL EGIDS 5, podle ELP: „</a:t>
            </a:r>
            <a:r>
              <a:rPr lang="cs-CZ" sz="1800" dirty="0" err="1">
                <a:latin typeface="Nunito" panose="00000500000000000000" pitchFamily="2" charset="-18"/>
              </a:rPr>
              <a:t>at</a:t>
            </a:r>
            <a:r>
              <a:rPr lang="cs-CZ" sz="1800" dirty="0">
                <a:latin typeface="Nunito" panose="00000500000000000000" pitchFamily="2" charset="-18"/>
              </a:rPr>
              <a:t> risk“ , podle UNESCO: „</a:t>
            </a:r>
            <a:r>
              <a:rPr lang="cs-CZ" sz="1800" dirty="0" err="1">
                <a:latin typeface="Nunito" panose="00000500000000000000" pitchFamily="2" charset="-18"/>
              </a:rPr>
              <a:t>definitely</a:t>
            </a:r>
            <a:r>
              <a:rPr lang="cs-CZ" sz="1800" dirty="0">
                <a:latin typeface="Nunito" panose="00000500000000000000" pitchFamily="2" charset="-18"/>
              </a:rPr>
              <a:t> </a:t>
            </a:r>
            <a:r>
              <a:rPr lang="cs-CZ" sz="1800" dirty="0" err="1">
                <a:latin typeface="Nunito" panose="00000500000000000000" pitchFamily="2" charset="-18"/>
              </a:rPr>
              <a:t>endangered</a:t>
            </a:r>
            <a:r>
              <a:rPr lang="cs-CZ" sz="1800" dirty="0">
                <a:latin typeface="Nunito" panose="00000500000000000000" pitchFamily="2" charset="-18"/>
              </a:rPr>
              <a:t>“</a:t>
            </a:r>
          </a:p>
          <a:p>
            <a:pPr marL="1485900" lvl="2" indent="-342900"/>
            <a:r>
              <a:rPr lang="cs-CZ" sz="1800" dirty="0">
                <a:latin typeface="Nunito" panose="00000500000000000000" pitchFamily="2" charset="-18"/>
              </a:rPr>
              <a:t>dochází k mezigeneračnímu úpadku jazyka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dirty="0">
                <a:latin typeface="Nunito" panose="00000500000000000000" pitchFamily="2" charset="-18"/>
              </a:rPr>
              <a:t> </a:t>
            </a:r>
            <a:r>
              <a:rPr lang="cs-CZ" sz="1800" b="1" dirty="0">
                <a:solidFill>
                  <a:srgbClr val="C00000"/>
                </a:solidFill>
                <a:latin typeface="Nunito" panose="00000500000000000000" pitchFamily="2" charset="-18"/>
              </a:rPr>
              <a:t>EGIDS 6b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 český znakový jazyk</a:t>
            </a:r>
          </a:p>
          <a:p>
            <a:pPr marL="1485900" lvl="2" indent="-342900"/>
            <a:r>
              <a:rPr lang="cs-CZ" sz="1800" dirty="0">
                <a:latin typeface="Nunito" panose="00000500000000000000" pitchFamily="2" charset="-18"/>
              </a:rPr>
              <a:t>podle SIL EGIDS 5, podle ELP: „</a:t>
            </a:r>
            <a:r>
              <a:rPr lang="cs-CZ" sz="1800" dirty="0" err="1">
                <a:latin typeface="Nunito" panose="00000500000000000000" pitchFamily="2" charset="-18"/>
              </a:rPr>
              <a:t>vulnerable</a:t>
            </a:r>
            <a:r>
              <a:rPr lang="cs-CZ" sz="1800" dirty="0">
                <a:latin typeface="Nunito" panose="00000500000000000000" pitchFamily="2" charset="-18"/>
              </a:rPr>
              <a:t>“</a:t>
            </a:r>
          </a:p>
          <a:p>
            <a:pPr marL="1485900" lvl="2" indent="-342900"/>
            <a:r>
              <a:rPr lang="cs-CZ" sz="1800" dirty="0">
                <a:latin typeface="Nunito" panose="00000500000000000000" pitchFamily="2" charset="-18"/>
              </a:rPr>
              <a:t>vystaven ohrožujícím faktorům: relativně malá komunita, hegemonie mluvené češtiny, omezený mezigenerační přenos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1800" b="1" dirty="0">
                <a:solidFill>
                  <a:srgbClr val="C00000"/>
                </a:solidFill>
                <a:latin typeface="Nunito" panose="00000500000000000000" pitchFamily="2" charset="-18"/>
              </a:rPr>
              <a:t>EGIDS 6a–b</a:t>
            </a:r>
          </a:p>
        </p:txBody>
      </p:sp>
    </p:spTree>
    <p:extLst>
      <p:ext uri="{BB962C8B-B14F-4D97-AF65-F5344CB8AC3E}">
        <p14:creationId xmlns:p14="http://schemas.microsoft.com/office/powerpoint/2010/main" val="4231886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539A3-B06F-4149-BDF2-144D423E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jazyky v kontaktu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4F8B46-5EDE-45EF-933C-523EA53D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1) více jazyků v rámci jednoho útvaru</a:t>
            </a:r>
          </a:p>
          <a:p>
            <a:pPr marL="228600" lvl="1"/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	bilingvismus a </a:t>
            </a:r>
            <a:r>
              <a:rPr lang="cs-CZ" dirty="0" err="1">
                <a:solidFill>
                  <a:schemeClr val="bg2">
                    <a:lumMod val="90000"/>
                  </a:schemeClr>
                </a:solidFill>
              </a:rPr>
              <a:t>diglosie</a:t>
            </a:r>
            <a:endParaRPr lang="cs-CZ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2) kontakt mezi jazyky ve vztahu ke komplexitě jazyka</a:t>
            </a:r>
            <a:br>
              <a:rPr lang="cs-CZ" dirty="0"/>
            </a:br>
            <a:r>
              <a:rPr lang="cs-CZ" dirty="0"/>
              <a:t>	</a:t>
            </a:r>
            <a:r>
              <a:rPr lang="cs-CZ" sz="2400" dirty="0"/>
              <a:t>sociolingvistická typologie </a:t>
            </a: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3) kontakt mezi jazyky → vznik kontaktních jazyků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90000"/>
                  </a:schemeClr>
                </a:solidFill>
              </a:rPr>
              <a:t>	kreolská studia</a:t>
            </a:r>
          </a:p>
        </p:txBody>
      </p:sp>
    </p:spTree>
    <p:extLst>
      <p:ext uri="{BB962C8B-B14F-4D97-AF65-F5344CB8AC3E}">
        <p14:creationId xmlns:p14="http://schemas.microsoft.com/office/powerpoint/2010/main" val="33395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3"/>
    </mc:Choice>
    <mc:Fallback xmlns="">
      <p:transition spd="slow" advTm="746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4393C-B408-481A-B7A9-64B399BC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sociolingvistická </a:t>
            </a:r>
            <a:r>
              <a:rPr lang="cs-CZ" dirty="0"/>
              <a:t>typologie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EAC89F-BD51-4CBE-B95B-791C92D13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lingvistická typologie:</a:t>
            </a:r>
          </a:p>
          <a:p>
            <a:pPr marL="800100" lvl="1" indent="-342900">
              <a:buFontTx/>
              <a:buChar char="-"/>
            </a:pPr>
            <a:r>
              <a:rPr lang="cs-CZ" dirty="0"/>
              <a:t>studium jazykové diverzity</a:t>
            </a:r>
          </a:p>
          <a:p>
            <a:pPr marL="1485900" lvl="2" indent="-342900">
              <a:buFontTx/>
              <a:buChar char="-"/>
            </a:pPr>
            <a:r>
              <a:rPr lang="cs-CZ" dirty="0">
                <a:latin typeface="Lato" panose="020F0502020204030203" pitchFamily="34" charset="0"/>
              </a:rPr>
              <a:t>univerzálie, specifika</a:t>
            </a:r>
          </a:p>
          <a:p>
            <a:pPr marL="1485900" lvl="2" indent="-342900">
              <a:buFontTx/>
              <a:buChar char="-"/>
            </a:pPr>
            <a:r>
              <a:rPr lang="cs-CZ" dirty="0">
                <a:latin typeface="Lato" panose="020F0502020204030203" pitchFamily="34" charset="0"/>
              </a:rPr>
              <a:t>morfologická typologie</a:t>
            </a:r>
          </a:p>
          <a:p>
            <a:pPr marL="1485900" lvl="2" indent="-342900">
              <a:buFontTx/>
              <a:buChar char="-"/>
            </a:pPr>
            <a:r>
              <a:rPr lang="cs-CZ" dirty="0">
                <a:latin typeface="Lato" panose="020F0502020204030203" pitchFamily="34" charset="0"/>
              </a:rPr>
              <a:t>slovosledná typologie</a:t>
            </a:r>
          </a:p>
        </p:txBody>
      </p:sp>
    </p:spTree>
    <p:extLst>
      <p:ext uri="{BB962C8B-B14F-4D97-AF65-F5344CB8AC3E}">
        <p14:creationId xmlns:p14="http://schemas.microsoft.com/office/powerpoint/2010/main" val="33026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61"/>
    </mc:Choice>
    <mc:Fallback xmlns="">
      <p:transition spd="slow" advTm="8326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5D053-A4B8-4CC3-9C3C-7741E658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morfologická typologie </a:t>
            </a:r>
            <a:br>
              <a:rPr lang="cs-CZ"/>
            </a:b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ADB9BC3-59E8-4DFB-9144-FA84AC5A1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interlineární / třířádkové glosy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Czech</a:t>
            </a:r>
          </a:p>
          <a:p>
            <a:pPr marL="0" indent="0">
              <a:buNone/>
            </a:pPr>
            <a:r>
              <a:rPr lang="cs-CZ" dirty="0"/>
              <a:t>	On 	nám	 	</a:t>
            </a:r>
            <a:r>
              <a:rPr lang="cs-CZ" dirty="0" err="1"/>
              <a:t>sněd</a:t>
            </a:r>
            <a:r>
              <a:rPr lang="cs-CZ" dirty="0"/>
              <a:t>-l		</a:t>
            </a:r>
            <a:r>
              <a:rPr lang="cs-CZ" dirty="0" err="1"/>
              <a:t>všechn-y</a:t>
            </a:r>
            <a:r>
              <a:rPr lang="cs-CZ" dirty="0"/>
              <a:t>	zásob-</a:t>
            </a:r>
            <a:r>
              <a:rPr lang="cs-CZ" dirty="0" err="1"/>
              <a:t>y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	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we.</a:t>
            </a:r>
            <a:r>
              <a:rPr lang="cs-CZ" sz="24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eat-</a:t>
            </a:r>
            <a:r>
              <a:rPr lang="cs-CZ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m.3sg.pst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all-</a:t>
            </a:r>
            <a:r>
              <a:rPr lang="cs-CZ" sz="24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f.pl.acc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cs-CZ" sz="24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-pl.acc</a:t>
            </a:r>
            <a:endParaRPr lang="cs-CZ" sz="20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ea typeface="Lato" panose="020F0502020204030203" pitchFamily="34" charset="0"/>
                <a:cs typeface="Lato" panose="020F0502020204030203" pitchFamily="34" charset="0"/>
              </a:rPr>
              <a:t>	‚He </a:t>
            </a:r>
            <a:r>
              <a:rPr lang="cs-CZ" sz="2400" dirty="0" err="1">
                <a:ea typeface="Lato" panose="020F0502020204030203" pitchFamily="34" charset="0"/>
                <a:cs typeface="Lato" panose="020F0502020204030203" pitchFamily="34" charset="0"/>
              </a:rPr>
              <a:t>ate</a:t>
            </a:r>
            <a:r>
              <a:rPr lang="cs-CZ" sz="24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>
                <a:ea typeface="Lato" panose="020F0502020204030203" pitchFamily="34" charset="0"/>
                <a:cs typeface="Lato" panose="020F0502020204030203" pitchFamily="34" charset="0"/>
              </a:rPr>
              <a:t>all</a:t>
            </a:r>
            <a:r>
              <a:rPr lang="cs-CZ" sz="24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>
                <a:ea typeface="Lato" panose="020F0502020204030203" pitchFamily="34" charset="0"/>
                <a:cs typeface="Lato" panose="020F0502020204030203" pitchFamily="34" charset="0"/>
              </a:rPr>
              <a:t>our</a:t>
            </a:r>
            <a:r>
              <a:rPr lang="cs-CZ" sz="24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>
                <a:ea typeface="Lato" panose="020F0502020204030203" pitchFamily="34" charset="0"/>
                <a:cs typeface="Lato" panose="020F0502020204030203" pitchFamily="34" charset="0"/>
              </a:rPr>
              <a:t>supplies</a:t>
            </a:r>
            <a:r>
              <a:rPr lang="cs-CZ" sz="2400" dirty="0">
                <a:ea typeface="Lato" panose="020F0502020204030203" pitchFamily="34" charset="0"/>
                <a:cs typeface="Lato" panose="020F0502020204030203" pitchFamily="34" charset="0"/>
              </a:rPr>
              <a:t>.‘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001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29"/>
    </mc:Choice>
    <mc:Fallback xmlns="">
      <p:transition spd="slow" advTm="7232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E9BDE-AC25-5E15-211D-189EAF5D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>
                <a:cs typeface="Arial"/>
              </a:rPr>
              <a:t>opakování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E9AECF-BCB5-5C43-F8A3-9A7F884B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cs-CZ" dirty="0">
                <a:cs typeface="Arial"/>
              </a:rPr>
              <a:t>jazyková situace</a:t>
            </a:r>
          </a:p>
          <a:p>
            <a:r>
              <a:rPr lang="cs-CZ" dirty="0">
                <a:cs typeface="Arial"/>
              </a:rPr>
              <a:t>komunikační situace</a:t>
            </a:r>
          </a:p>
          <a:p>
            <a:r>
              <a:rPr lang="cs-CZ" dirty="0" err="1"/>
              <a:t>multilingvní</a:t>
            </a:r>
            <a:r>
              <a:rPr lang="cs-CZ" dirty="0"/>
              <a:t> jazyková situace</a:t>
            </a:r>
          </a:p>
          <a:p>
            <a:r>
              <a:rPr lang="cs-CZ" dirty="0" err="1"/>
              <a:t>diglosie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8977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FD49A-33C0-4878-9F51-D4071B8A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slovosledná typologie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8AF033-B950-4CDC-9842-784737684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pozice subjektu (S), predikátu (V) a objektu (O) v </a:t>
            </a:r>
            <a:r>
              <a:rPr lang="cs-CZ"/>
              <a:t>základním </a:t>
            </a:r>
            <a:br>
              <a:rPr lang="cs-CZ"/>
            </a:br>
            <a:r>
              <a:rPr lang="cs-CZ"/>
              <a:t>(</a:t>
            </a:r>
            <a:r>
              <a:rPr lang="cs-CZ" dirty="0"/>
              <a:t>tj. „nepříznakovém“) slovosledu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3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35"/>
    </mc:Choice>
    <mc:Fallback xmlns="">
      <p:transition spd="slow" advTm="6393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FD49A-33C0-4878-9F51-D4071B8A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slovosledná typologie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8AF033-B950-4CDC-9842-784737684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pozice subjektu (S), predikátu (V) a objektu (O) v základním (tj. „nepříznakovém“) slovosledu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6382C9-6B6D-4FD0-B9BA-EE62FC1AF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815" y="2921470"/>
            <a:ext cx="5344370" cy="35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82"/>
    </mc:Choice>
    <mc:Fallback xmlns="">
      <p:transition spd="slow" advTm="3138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C3097-A143-482E-B7D2-507E4D0B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jazyková </a:t>
            </a:r>
            <a:r>
              <a:rPr lang="cs-CZ" dirty="0"/>
              <a:t>diverzita</a:t>
            </a:r>
          </a:p>
        </p:txBody>
      </p:sp>
    </p:spTree>
    <p:extLst>
      <p:ext uri="{BB962C8B-B14F-4D97-AF65-F5344CB8AC3E}">
        <p14:creationId xmlns:p14="http://schemas.microsoft.com/office/powerpoint/2010/main" val="18340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7"/>
    </mc:Choice>
    <mc:Fallback xmlns="">
      <p:transition spd="slow" advTm="456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6C9EA-CAE3-473C-867B-6B461A0A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6F4C164-46FE-4789-A951-6C76F1BCA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2" y="365125"/>
            <a:ext cx="11753875" cy="5889522"/>
          </a:xfrm>
        </p:spPr>
      </p:pic>
    </p:spTree>
    <p:extLst>
      <p:ext uri="{BB962C8B-B14F-4D97-AF65-F5344CB8AC3E}">
        <p14:creationId xmlns:p14="http://schemas.microsoft.com/office/powerpoint/2010/main" val="31956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37"/>
    </mc:Choice>
    <mc:Fallback xmlns="">
      <p:transition spd="slow" advTm="2313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6C9EA-CAE3-473C-867B-6B461A0A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9EBE7DC4-DAB4-4CCB-9E3C-F1D972F6A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1" y="452285"/>
            <a:ext cx="11637317" cy="5734511"/>
          </a:xfrm>
        </p:spPr>
      </p:pic>
    </p:spTree>
    <p:extLst>
      <p:ext uri="{BB962C8B-B14F-4D97-AF65-F5344CB8AC3E}">
        <p14:creationId xmlns:p14="http://schemas.microsoft.com/office/powerpoint/2010/main" val="2040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52"/>
    </mc:Choice>
    <mc:Fallback xmlns="">
      <p:transition spd="slow" advTm="4505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F5B5E2-13AB-475F-855E-02824DB5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jazyková diverzita</a:t>
            </a:r>
            <a:br>
              <a:rPr lang="cs-CZ" noProof="1"/>
            </a:br>
            <a:r>
              <a:rPr lang="cs-CZ" sz="3600" noProof="1"/>
              <a:t>…proč?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06ECF8-5122-4095-B32A-FDB0521B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5601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400" noProof="1"/>
              <a:t>6000–7000 jazyků </a:t>
            </a:r>
            <a:r>
              <a:rPr lang="cs-CZ" sz="2000" noProof="1"/>
              <a:t>problém s definicí: 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sz="1800" noProof="1">
                <a:latin typeface="Lato" panose="020F0502020204030203" pitchFamily="34" charset="0"/>
              </a:rPr>
              <a:t>čeština vs. slovenština vs. dialekty čínštiny</a:t>
            </a:r>
            <a:endParaRPr lang="cs-CZ" noProof="1">
              <a:latin typeface="Lato" panose="020F05020202040302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400" noProof="1"/>
              <a:t>(asi) neexistuje jediný rys, který by měly všechny jazyky světa společný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400" noProof="1"/>
              <a:t>(synchronní) kulturní korelace diverzitu úplně nevysvětlí</a:t>
            </a:r>
            <a:endParaRPr lang="cs-CZ" sz="2000" noProof="1"/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400" noProof="1"/>
              <a:t>vliv geografie je systematický také jen omezeně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Everett</a:t>
            </a:r>
            <a:r>
              <a:rPr lang="cs-CZ" sz="2000" dirty="0"/>
              <a:t> </a:t>
            </a:r>
            <a:r>
              <a:rPr lang="en-US" sz="2000" dirty="0"/>
              <a:t>(2013)</a:t>
            </a:r>
            <a:r>
              <a:rPr lang="cs-CZ" sz="2000" dirty="0"/>
              <a:t>:</a:t>
            </a:r>
            <a:r>
              <a:rPr lang="en-US" sz="2000" dirty="0"/>
              <a:t> </a:t>
            </a:r>
            <a:r>
              <a:rPr lang="en-US" sz="2000" i="1" dirty="0"/>
              <a:t>Evidence for Direct Geographic Influences on Linguistic Sounds</a:t>
            </a:r>
            <a:br>
              <a:rPr lang="cs-CZ" sz="2000" dirty="0"/>
            </a:br>
            <a:r>
              <a:rPr lang="cs-CZ" sz="2000" dirty="0"/>
              <a:t>výskyt tzv. </a:t>
            </a:r>
            <a:r>
              <a:rPr lang="cs-CZ" sz="2000" dirty="0" err="1"/>
              <a:t>ejektiv</a:t>
            </a:r>
            <a:r>
              <a:rPr lang="cs-CZ" sz="2000" dirty="0"/>
              <a:t> koreluje s nadmořskou výškou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None/>
              <a:defRPr/>
            </a:pPr>
            <a:endParaRPr lang="cs-CZ" sz="2400" noProof="1"/>
          </a:p>
        </p:txBody>
      </p:sp>
    </p:spTree>
    <p:extLst>
      <p:ext uri="{BB962C8B-B14F-4D97-AF65-F5344CB8AC3E}">
        <p14:creationId xmlns:p14="http://schemas.microsoft.com/office/powerpoint/2010/main" val="10947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535"/>
    </mc:Choice>
    <mc:Fallback xmlns="">
      <p:transition spd="slow" advTm="145535"/>
    </mc:Fallback>
  </mc:AlternateContent>
  <p:extLst>
    <p:ext uri="{E180D4A7-C9FB-4DFB-919C-405C955672EB}">
      <p14:showEvtLst xmlns:p14="http://schemas.microsoft.com/office/powerpoint/2010/main">
        <p14:playEvt time="91353" objId="4"/>
        <p14:triggerEvt type="onClick" time="91353" objId="4"/>
        <p14:stopEvt time="93373" objId="4"/>
        <p14:playEvt time="94389" objId="4"/>
        <p14:triggerEvt type="onClick" time="94389" objId="4"/>
        <p14:stopEvt time="96408" objId="4"/>
        <p14:playEvt time="97449" objId="5"/>
        <p14:triggerEvt type="onClick" time="97449" objId="5"/>
        <p14:stopEvt time="100356" objId="5"/>
        <p14:playEvt time="101583" objId="6"/>
        <p14:triggerEvt type="onClick" time="101583" objId="6"/>
        <p14:stopEvt time="104500" objId="6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F5B5E2-13AB-475F-855E-02824DB5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jazyková diverzita</a:t>
            </a:r>
            <a:br>
              <a:rPr lang="cs-CZ" noProof="1"/>
            </a:br>
            <a:r>
              <a:rPr lang="cs-CZ" sz="3600" noProof="1"/>
              <a:t>…proč?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06ECF8-5122-4095-B32A-FDB0521B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3472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400" noProof="1"/>
              <a:t>přes 6000 jazyků (cf. </a:t>
            </a:r>
            <a:r>
              <a:rPr lang="cs-CZ" sz="2400" i="1" noProof="1"/>
              <a:t>Ethnologue</a:t>
            </a:r>
            <a:r>
              <a:rPr lang="cs-CZ" sz="2400" noProof="1"/>
              <a:t>)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noProof="1"/>
              <a:t>problém s definicí: 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sz="1800" noProof="1">
                <a:latin typeface="Lato" panose="020F0502020204030203" pitchFamily="34" charset="0"/>
              </a:rPr>
              <a:t>čeština vs. slovenština vs. dialekty čínštiny</a:t>
            </a:r>
            <a:endParaRPr lang="cs-CZ" noProof="1">
              <a:latin typeface="Lato" panose="020F05020202040302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400" noProof="1"/>
              <a:t>(asi) neexistuje jediný rys, který by měly všechny jazyky světa společný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400" noProof="1"/>
              <a:t>(synchronní) kulturní korelace diverzitu úplně nevysvětlí</a:t>
            </a:r>
            <a:endParaRPr lang="cs-CZ" sz="2000" noProof="1"/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400" noProof="1"/>
              <a:t>vliv geografie je systematický také jen omezeně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Everett</a:t>
            </a:r>
            <a:r>
              <a:rPr lang="cs-CZ" sz="2000" dirty="0"/>
              <a:t> </a:t>
            </a:r>
            <a:r>
              <a:rPr lang="en-US" sz="2000" dirty="0"/>
              <a:t>(2013)</a:t>
            </a:r>
            <a:r>
              <a:rPr lang="cs-CZ" sz="2000" dirty="0"/>
              <a:t>:</a:t>
            </a:r>
            <a:r>
              <a:rPr lang="en-US" sz="2000" dirty="0"/>
              <a:t> </a:t>
            </a:r>
            <a:r>
              <a:rPr lang="en-US" sz="2000" i="1" dirty="0"/>
              <a:t>Evidence for Direct Geographic Influences on Linguistic Sounds</a:t>
            </a:r>
            <a:br>
              <a:rPr lang="cs-CZ" sz="2000" dirty="0"/>
            </a:br>
            <a:r>
              <a:rPr lang="cs-CZ" sz="2000" dirty="0"/>
              <a:t>výskyt </a:t>
            </a:r>
            <a:r>
              <a:rPr lang="cs-CZ" sz="2000" dirty="0" err="1"/>
              <a:t>ejektiv</a:t>
            </a:r>
            <a:r>
              <a:rPr lang="cs-CZ" sz="2000" dirty="0"/>
              <a:t> koreluje s nadmořskou výškou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cs-CZ" sz="1800" noProof="1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sz="2400" b="1" noProof="1">
                <a:solidFill>
                  <a:schemeClr val="accent6">
                    <a:lumMod val="75000"/>
                  </a:schemeClr>
                </a:solidFill>
              </a:rPr>
              <a:t>sociolingvistická typologie: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noProof="1">
                <a:solidFill>
                  <a:schemeClr val="accent6">
                    <a:lumMod val="75000"/>
                  </a:schemeClr>
                </a:solidFill>
              </a:rPr>
              <a:t>Trudgill (2013): </a:t>
            </a:r>
            <a:r>
              <a:rPr lang="cs-CZ" sz="2000" i="1" noProof="1">
                <a:solidFill>
                  <a:schemeClr val="accent6">
                    <a:lumMod val="75000"/>
                  </a:schemeClr>
                </a:solidFill>
              </a:rPr>
              <a:t>Sociolinguistic Typology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noProof="1">
                <a:solidFill>
                  <a:schemeClr val="accent6">
                    <a:lumMod val="75000"/>
                  </a:schemeClr>
                </a:solidFill>
              </a:rPr>
              <a:t>diachronní sociální faktory stojící za jazykovou diverzitou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08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05"/>
    </mc:Choice>
    <mc:Fallback xmlns="">
      <p:transition spd="slow" advTm="1910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8EE4A-0864-4F7A-8166-167628DB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jsou všechny jazyky stejně komplexní?</a:t>
            </a:r>
            <a:br>
              <a:rPr lang="cs-CZ" noProof="1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927A86-E301-483E-896F-AEE5923B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858617"/>
            <a:ext cx="10588487" cy="43183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cs-CZ" sz="2000" noProof="1"/>
              <a:t>koloniální diskurz: setkání s exotickými jazyky v době koloniální expanze vedlo k etnocentrické představě o dokonalosti evropských jazyků (resp. latiny)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noProof="1"/>
              <a:t>„divoši“ – mluvčí např. afrických či amerických jazyků – mají jednoduchý jazyk, tj. nedokážou myslet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800" noProof="1"/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cs-CZ" sz="2000" noProof="1"/>
              <a:t>teprve moderní antropologie poč. 20. stol. (Malinowski, Boas) ukázala, že jak různé kultury, tak různé jazyky světa mají srovnatelně komplexní strukturu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cs-CZ" sz="2000" noProof="1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1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83"/>
    </mc:Choice>
    <mc:Fallback xmlns="">
      <p:transition spd="slow" advTm="7968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8EE4A-0864-4F7A-8166-167628DB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jsou všechny jazyky stejně komplexní?</a:t>
            </a:r>
            <a:br>
              <a:rPr lang="cs-CZ" noProof="1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927A86-E301-483E-896F-AEE5923B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cs-CZ" sz="2400" noProof="1">
                <a:solidFill>
                  <a:schemeClr val="accent1"/>
                </a:solidFill>
              </a:rPr>
              <a:t>„…marťanský vědec [by] při návštěvě země jistě došel k závěru, že kromě toho, že se vyznačují vzájemně nesrozumitelnou slovní zásobou, hovoří pozemšťané jedním jazykem“</a:t>
            </a:r>
            <a:r>
              <a:rPr lang="cs-CZ" sz="2400" noProof="1"/>
              <a:t> (Pinker, 1994: 232)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cs-CZ" sz="2400" noProof="1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2400" noProof="1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GB" sz="2400" dirty="0">
                <a:solidFill>
                  <a:schemeClr val="accent1"/>
                </a:solidFill>
              </a:rPr>
              <a:t>“</a:t>
            </a:r>
            <a:r>
              <a:rPr lang="cs-CZ" sz="2400" dirty="0">
                <a:solidFill>
                  <a:schemeClr val="accent1"/>
                </a:solidFill>
              </a:rPr>
              <a:t>a</a:t>
            </a:r>
            <a:r>
              <a:rPr lang="en-GB" sz="2400" dirty="0" err="1">
                <a:solidFill>
                  <a:schemeClr val="accent1"/>
                </a:solidFill>
              </a:rPr>
              <a:t>ll</a:t>
            </a:r>
            <a:r>
              <a:rPr lang="en-GB" sz="2400" dirty="0">
                <a:solidFill>
                  <a:schemeClr val="accent1"/>
                </a:solidFill>
              </a:rPr>
              <a:t> languages have an equivalent degree of complexity”</a:t>
            </a:r>
            <a:r>
              <a:rPr lang="cs-CZ" sz="2400" dirty="0">
                <a:solidFill>
                  <a:schemeClr val="accent1"/>
                </a:solidFill>
              </a:rPr>
              <a:t> (…) </a:t>
            </a:r>
            <a:r>
              <a:rPr lang="en-GB" sz="2400" dirty="0">
                <a:solidFill>
                  <a:schemeClr val="accent1"/>
                </a:solidFill>
              </a:rPr>
              <a:t>“the total grammatical complexity of any language, counting both morphology and syntax, is about the same as any other”</a:t>
            </a:r>
            <a:r>
              <a:rPr lang="cs-CZ" sz="2400" dirty="0">
                <a:solidFill>
                  <a:schemeClr val="accent1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Hockett</a:t>
            </a:r>
            <a:r>
              <a:rPr lang="cs-CZ" sz="2400" dirty="0"/>
              <a:t>, 1958)</a:t>
            </a:r>
            <a:endParaRPr lang="en-GB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58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07"/>
    </mc:Choice>
    <mc:Fallback xmlns="">
      <p:transition spd="slow" advTm="4380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8EE4A-0864-4F7A-8166-167628DB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jsou všechny jazyky stejně komplexní?</a:t>
            </a:r>
            <a:br>
              <a:rPr lang="cs-CZ" noProof="1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927A86-E301-483E-896F-AEE5923B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E24D2EB-0452-450C-BFC1-40C8409C2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602705"/>
              </p:ext>
            </p:extLst>
          </p:nvPr>
        </p:nvGraphicFramePr>
        <p:xfrm>
          <a:off x="3893573" y="2822186"/>
          <a:ext cx="4375784" cy="128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7001">
                  <a:extLst>
                    <a:ext uri="{9D8B030D-6E8A-4147-A177-3AD203B41FA5}">
                      <a16:colId xmlns:a16="http://schemas.microsoft.com/office/drawing/2014/main" val="3767626330"/>
                    </a:ext>
                  </a:extLst>
                </a:gridCol>
                <a:gridCol w="2338783">
                  <a:extLst>
                    <a:ext uri="{9D8B030D-6E8A-4147-A177-3AD203B41FA5}">
                      <a16:colId xmlns:a16="http://schemas.microsoft.com/office/drawing/2014/main" val="2808223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800" i="1" dirty="0" err="1">
                          <a:latin typeface="Lato" panose="020F0502020204030203" pitchFamily="34" charset="0"/>
                        </a:rPr>
                        <a:t>ayam</a:t>
                      </a:r>
                      <a:endParaRPr lang="cs-CZ" sz="2800" i="1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i="1" dirty="0" err="1">
                          <a:latin typeface="Lato" panose="020F0502020204030203" pitchFamily="34" charset="0"/>
                        </a:rPr>
                        <a:t>makan</a:t>
                      </a:r>
                      <a:endParaRPr lang="cs-CZ" sz="2800" i="1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355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>
                          <a:latin typeface="Lato" panose="020F0502020204030203" pitchFamily="34" charset="0"/>
                        </a:rPr>
                        <a:t>chicken</a:t>
                      </a:r>
                      <a:endParaRPr lang="cs-CZ" sz="280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>
                          <a:latin typeface="Lato" panose="020F0502020204030203" pitchFamily="34" charset="0"/>
                        </a:rPr>
                        <a:t>eat</a:t>
                      </a:r>
                      <a:endParaRPr lang="cs-CZ" sz="280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304164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cs-CZ" sz="100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74264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90CB75CA-392B-4F86-B1A0-833133FEF520}"/>
              </a:ext>
            </a:extLst>
          </p:cNvPr>
          <p:cNvSpPr txBox="1"/>
          <p:nvPr/>
        </p:nvSpPr>
        <p:spPr>
          <a:xfrm>
            <a:off x="9683278" y="5715298"/>
            <a:ext cx="358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D22D40"/>
                </a:solidFill>
                <a:latin typeface="Lato" panose="020F0502020204030203" pitchFamily="34" charset="0"/>
              </a:rPr>
              <a:t>riauská</a:t>
            </a:r>
            <a:r>
              <a:rPr lang="cs-CZ" dirty="0">
                <a:solidFill>
                  <a:srgbClr val="D22D40"/>
                </a:solidFill>
                <a:latin typeface="Lato" panose="020F0502020204030203" pitchFamily="34" charset="0"/>
              </a:rPr>
              <a:t> indonéština </a:t>
            </a:r>
          </a:p>
          <a:p>
            <a:r>
              <a:rPr lang="cs-CZ" dirty="0">
                <a:solidFill>
                  <a:srgbClr val="D22D40"/>
                </a:solidFill>
                <a:latin typeface="Lato" panose="020F0502020204030203" pitchFamily="34" charset="0"/>
              </a:rPr>
              <a:t>(austronéský)</a:t>
            </a:r>
          </a:p>
          <a:p>
            <a:r>
              <a:rPr lang="cs-CZ" dirty="0">
                <a:solidFill>
                  <a:srgbClr val="D22D40"/>
                </a:solidFill>
                <a:latin typeface="Lato" panose="020F0502020204030203" pitchFamily="34" charset="0"/>
              </a:rPr>
              <a:t>(Gil, 1994)</a:t>
            </a:r>
          </a:p>
        </p:txBody>
      </p:sp>
    </p:spTree>
    <p:extLst>
      <p:ext uri="{BB962C8B-B14F-4D97-AF65-F5344CB8AC3E}">
        <p14:creationId xmlns:p14="http://schemas.microsoft.com/office/powerpoint/2010/main" val="33316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19"/>
    </mc:Choice>
    <mc:Fallback xmlns="">
      <p:transition spd="slow" advTm="296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A0238-B5C6-9471-827B-588EA18F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cs-CZ" dirty="0">
                <a:latin typeface="Nunito"/>
                <a:cs typeface="Calibri"/>
              </a:rPr>
              <a:t>jazyky světa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CCFB7D-3261-4681-D6BC-BAD3767FC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cs-CZ" dirty="0">
                <a:latin typeface="Nunito"/>
                <a:cs typeface="Calibri"/>
              </a:rPr>
              <a:t>Kolik na světě existuje států?</a:t>
            </a:r>
          </a:p>
          <a:p>
            <a:pPr lvl="1"/>
            <a:r>
              <a:rPr lang="cs-CZ" dirty="0"/>
              <a:t>195</a:t>
            </a:r>
          </a:p>
          <a:p>
            <a:r>
              <a:rPr lang="cs-CZ" dirty="0">
                <a:latin typeface="Nunito"/>
                <a:cs typeface="Calibri"/>
              </a:rPr>
              <a:t>Kolik na světě existuje jazyků?</a:t>
            </a:r>
          </a:p>
          <a:p>
            <a:pPr lvl="1"/>
            <a:r>
              <a:rPr lang="cs-CZ" dirty="0"/>
              <a:t>cca 7000</a:t>
            </a:r>
          </a:p>
          <a:p>
            <a:r>
              <a:rPr lang="cs-CZ" dirty="0">
                <a:latin typeface="Nunito"/>
                <a:cs typeface="Calibri"/>
              </a:rPr>
              <a:t>Které jazyky patří do první desítky (počet rodilých mluvčích)?</a:t>
            </a:r>
          </a:p>
          <a:p>
            <a:pPr lvl="1"/>
            <a:r>
              <a:rPr lang="cs-CZ" dirty="0">
                <a:latin typeface="Nunito"/>
                <a:cs typeface="Calibri"/>
              </a:rPr>
              <a:t>mandarínská čínština (939), španělština (485), angličtina (380), hindština (345), portugalština (236), bengálština (234), ruština (147), japonština (123), kantonština (86), vietnamština (85)</a:t>
            </a:r>
          </a:p>
          <a:p>
            <a:r>
              <a:rPr lang="cs-CZ" dirty="0">
                <a:latin typeface="Nunito"/>
                <a:cs typeface="Calibri"/>
              </a:rPr>
              <a:t>Vejde se čeština do první stovky?</a:t>
            </a:r>
          </a:p>
          <a:p>
            <a:pPr lvl="1"/>
            <a:r>
              <a:rPr lang="cs-CZ" dirty="0">
                <a:latin typeface="Nunito"/>
                <a:cs typeface="Calibri"/>
              </a:rPr>
              <a:t>ano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0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8EE4A-0864-4F7A-8166-167628DB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jsou všechny jazyky stejně komplexní?</a:t>
            </a:r>
            <a:br>
              <a:rPr lang="cs-CZ" noProof="1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927A86-E301-483E-896F-AEE5923B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E24D2EB-0452-450C-BFC1-40C8409C2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305447"/>
              </p:ext>
            </p:extLst>
          </p:nvPr>
        </p:nvGraphicFramePr>
        <p:xfrm>
          <a:off x="3893573" y="2822186"/>
          <a:ext cx="4375784" cy="143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7001">
                  <a:extLst>
                    <a:ext uri="{9D8B030D-6E8A-4147-A177-3AD203B41FA5}">
                      <a16:colId xmlns:a16="http://schemas.microsoft.com/office/drawing/2014/main" val="3767626330"/>
                    </a:ext>
                  </a:extLst>
                </a:gridCol>
                <a:gridCol w="2338783">
                  <a:extLst>
                    <a:ext uri="{9D8B030D-6E8A-4147-A177-3AD203B41FA5}">
                      <a16:colId xmlns:a16="http://schemas.microsoft.com/office/drawing/2014/main" val="2808223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800" i="1" dirty="0" err="1">
                          <a:latin typeface="Lato" panose="020F0502020204030203" pitchFamily="34" charset="0"/>
                        </a:rPr>
                        <a:t>ayam</a:t>
                      </a:r>
                      <a:endParaRPr lang="cs-CZ" sz="2800" i="1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i="1" dirty="0" err="1">
                          <a:latin typeface="Lato" panose="020F0502020204030203" pitchFamily="34" charset="0"/>
                        </a:rPr>
                        <a:t>makan</a:t>
                      </a:r>
                      <a:endParaRPr lang="cs-CZ" sz="2800" i="1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355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>
                          <a:latin typeface="Lato" panose="020F0502020204030203" pitchFamily="34" charset="0"/>
                        </a:rPr>
                        <a:t>chicken</a:t>
                      </a:r>
                      <a:endParaRPr lang="cs-CZ" sz="280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>
                          <a:latin typeface="Lato" panose="020F0502020204030203" pitchFamily="34" charset="0"/>
                        </a:rPr>
                        <a:t>eat</a:t>
                      </a:r>
                      <a:endParaRPr lang="cs-CZ" sz="280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304164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cs-CZ" sz="1000" dirty="0">
                        <a:latin typeface="Lato" panose="020F0502020204030203" pitchFamily="34" charset="0"/>
                      </a:endParaRPr>
                    </a:p>
                    <a:p>
                      <a:pPr algn="l"/>
                      <a:r>
                        <a:rPr lang="cs-CZ" sz="1800" dirty="0">
                          <a:latin typeface="Lato" panose="020F0502020204030203" pitchFamily="34" charset="0"/>
                        </a:rPr>
                        <a:t>‚</a:t>
                      </a:r>
                      <a:r>
                        <a:rPr lang="en-US" sz="1800" dirty="0">
                          <a:latin typeface="Lato" panose="020F0502020204030203" pitchFamily="34" charset="0"/>
                        </a:rPr>
                        <a:t>The chicken is eating</a:t>
                      </a:r>
                      <a:r>
                        <a:rPr lang="cs-CZ" sz="1800" dirty="0">
                          <a:latin typeface="Lato" panose="020F0502020204030203" pitchFamily="34" charset="0"/>
                        </a:rPr>
                        <a:t>‘</a:t>
                      </a:r>
                      <a:endParaRPr lang="en-US" sz="180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74264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90CB75CA-392B-4F86-B1A0-833133FEF520}"/>
              </a:ext>
            </a:extLst>
          </p:cNvPr>
          <p:cNvSpPr txBox="1"/>
          <p:nvPr/>
        </p:nvSpPr>
        <p:spPr>
          <a:xfrm>
            <a:off x="9683278" y="5715298"/>
            <a:ext cx="358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Lato" panose="020F0502020204030203" pitchFamily="34" charset="0"/>
              </a:rPr>
              <a:t>riauská</a:t>
            </a:r>
            <a:r>
              <a:rPr lang="cs-CZ" dirty="0">
                <a:latin typeface="Lato" panose="020F0502020204030203" pitchFamily="34" charset="0"/>
              </a:rPr>
              <a:t> indonéština </a:t>
            </a:r>
          </a:p>
          <a:p>
            <a:r>
              <a:rPr lang="cs-CZ" dirty="0">
                <a:latin typeface="Lato" panose="020F0502020204030203" pitchFamily="34" charset="0"/>
              </a:rPr>
              <a:t>(austronéský)</a:t>
            </a:r>
          </a:p>
          <a:p>
            <a:r>
              <a:rPr lang="cs-CZ" dirty="0">
                <a:latin typeface="Lato" panose="020F0502020204030203" pitchFamily="34" charset="0"/>
              </a:rPr>
              <a:t>(Gil, 1994)</a:t>
            </a:r>
          </a:p>
        </p:txBody>
      </p:sp>
    </p:spTree>
    <p:extLst>
      <p:ext uri="{BB962C8B-B14F-4D97-AF65-F5344CB8AC3E}">
        <p14:creationId xmlns:p14="http://schemas.microsoft.com/office/powerpoint/2010/main" val="801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6"/>
    </mc:Choice>
    <mc:Fallback xmlns="">
      <p:transition spd="slow" advTm="430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8EE4A-0864-4F7A-8166-167628DB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jsou všechny jazyky stejně komplexní?</a:t>
            </a:r>
            <a:br>
              <a:rPr lang="cs-CZ" noProof="1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927A86-E301-483E-896F-AEE5923B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E24D2EB-0452-450C-BFC1-40C8409C2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430829"/>
              </p:ext>
            </p:extLst>
          </p:nvPr>
        </p:nvGraphicFramePr>
        <p:xfrm>
          <a:off x="3893573" y="2822186"/>
          <a:ext cx="4375784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7001">
                  <a:extLst>
                    <a:ext uri="{9D8B030D-6E8A-4147-A177-3AD203B41FA5}">
                      <a16:colId xmlns:a16="http://schemas.microsoft.com/office/drawing/2014/main" val="3767626330"/>
                    </a:ext>
                  </a:extLst>
                </a:gridCol>
                <a:gridCol w="2338783">
                  <a:extLst>
                    <a:ext uri="{9D8B030D-6E8A-4147-A177-3AD203B41FA5}">
                      <a16:colId xmlns:a16="http://schemas.microsoft.com/office/drawing/2014/main" val="2808223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800" i="1" dirty="0" err="1">
                          <a:latin typeface="Lato" panose="020F0502020204030203" pitchFamily="34" charset="0"/>
                        </a:rPr>
                        <a:t>ayam</a:t>
                      </a:r>
                      <a:endParaRPr lang="cs-CZ" sz="2800" i="1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i="1" dirty="0" err="1">
                          <a:latin typeface="Lato" panose="020F0502020204030203" pitchFamily="34" charset="0"/>
                        </a:rPr>
                        <a:t>makan</a:t>
                      </a:r>
                      <a:endParaRPr lang="cs-CZ" sz="2800" i="1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355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>
                          <a:latin typeface="Lato" panose="020F0502020204030203" pitchFamily="34" charset="0"/>
                        </a:rPr>
                        <a:t>chicken</a:t>
                      </a:r>
                      <a:endParaRPr lang="cs-CZ" sz="280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>
                          <a:latin typeface="Lato" panose="020F0502020204030203" pitchFamily="34" charset="0"/>
                        </a:rPr>
                        <a:t>eat</a:t>
                      </a:r>
                      <a:endParaRPr lang="cs-CZ" sz="280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304164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cs-CZ" sz="1000" dirty="0">
                        <a:latin typeface="Lato" panose="020F0502020204030203" pitchFamily="34" charset="0"/>
                      </a:endParaRPr>
                    </a:p>
                    <a:p>
                      <a:pPr algn="l"/>
                      <a:r>
                        <a:rPr lang="cs-CZ" sz="1800" dirty="0">
                          <a:latin typeface="Lato" panose="020F0502020204030203" pitchFamily="34" charset="0"/>
                        </a:rPr>
                        <a:t>‚</a:t>
                      </a:r>
                      <a:r>
                        <a:rPr lang="en-US" sz="1800" dirty="0">
                          <a:latin typeface="Lato" panose="020F0502020204030203" pitchFamily="34" charset="0"/>
                        </a:rPr>
                        <a:t>The chicken is eating</a:t>
                      </a:r>
                      <a:r>
                        <a:rPr lang="cs-CZ" sz="1800" dirty="0">
                          <a:latin typeface="Lato" panose="020F0502020204030203" pitchFamily="34" charset="0"/>
                        </a:rPr>
                        <a:t>‘</a:t>
                      </a:r>
                      <a:endParaRPr lang="en-US" sz="1800" dirty="0">
                        <a:latin typeface="Lato" panose="020F0502020204030203" pitchFamily="34" charset="0"/>
                      </a:endParaRPr>
                    </a:p>
                    <a:p>
                      <a:pPr algn="l"/>
                      <a:r>
                        <a:rPr lang="cs-CZ" sz="1800" dirty="0">
                          <a:latin typeface="Lato" panose="020F0502020204030203" pitchFamily="34" charset="0"/>
                        </a:rPr>
                        <a:t>‚</a:t>
                      </a:r>
                      <a:r>
                        <a:rPr lang="en-US" sz="1800" dirty="0">
                          <a:latin typeface="Lato" panose="020F0502020204030203" pitchFamily="34" charset="0"/>
                        </a:rPr>
                        <a:t>The chickens that were eaten</a:t>
                      </a:r>
                      <a:r>
                        <a:rPr lang="cs-CZ" sz="1800" dirty="0">
                          <a:latin typeface="Lato" panose="020F0502020204030203" pitchFamily="34" charset="0"/>
                        </a:rPr>
                        <a:t>‘</a:t>
                      </a:r>
                      <a:endParaRPr lang="en-US" sz="180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74264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90CB75CA-392B-4F86-B1A0-833133FEF520}"/>
              </a:ext>
            </a:extLst>
          </p:cNvPr>
          <p:cNvSpPr txBox="1"/>
          <p:nvPr/>
        </p:nvSpPr>
        <p:spPr>
          <a:xfrm>
            <a:off x="9683278" y="5715298"/>
            <a:ext cx="358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Lato" panose="020F0502020204030203" pitchFamily="34" charset="0"/>
              </a:rPr>
              <a:t>riauská</a:t>
            </a:r>
            <a:r>
              <a:rPr lang="cs-CZ" dirty="0">
                <a:latin typeface="Lato" panose="020F0502020204030203" pitchFamily="34" charset="0"/>
              </a:rPr>
              <a:t> indonéština </a:t>
            </a:r>
          </a:p>
          <a:p>
            <a:r>
              <a:rPr lang="cs-CZ" dirty="0">
                <a:latin typeface="Lato" panose="020F0502020204030203" pitchFamily="34" charset="0"/>
              </a:rPr>
              <a:t>(austronéský)</a:t>
            </a:r>
          </a:p>
          <a:p>
            <a:r>
              <a:rPr lang="cs-CZ" dirty="0">
                <a:latin typeface="Lato" panose="020F0502020204030203" pitchFamily="34" charset="0"/>
              </a:rPr>
              <a:t>(Gil, 1994)</a:t>
            </a:r>
          </a:p>
        </p:txBody>
      </p:sp>
    </p:spTree>
    <p:extLst>
      <p:ext uri="{BB962C8B-B14F-4D97-AF65-F5344CB8AC3E}">
        <p14:creationId xmlns:p14="http://schemas.microsoft.com/office/powerpoint/2010/main" val="8723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3"/>
    </mc:Choice>
    <mc:Fallback xmlns="">
      <p:transition spd="slow" advTm="551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8EE4A-0864-4F7A-8166-167628DB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jsou všechny jazyky stejně komplexní?</a:t>
            </a:r>
            <a:br>
              <a:rPr lang="cs-CZ" noProof="1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927A86-E301-483E-896F-AEE5923B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E24D2EB-0452-450C-BFC1-40C8409C2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21336"/>
              </p:ext>
            </p:extLst>
          </p:nvPr>
        </p:nvGraphicFramePr>
        <p:xfrm>
          <a:off x="3893573" y="2822186"/>
          <a:ext cx="4375784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7001">
                  <a:extLst>
                    <a:ext uri="{9D8B030D-6E8A-4147-A177-3AD203B41FA5}">
                      <a16:colId xmlns:a16="http://schemas.microsoft.com/office/drawing/2014/main" val="3767626330"/>
                    </a:ext>
                  </a:extLst>
                </a:gridCol>
                <a:gridCol w="2338783">
                  <a:extLst>
                    <a:ext uri="{9D8B030D-6E8A-4147-A177-3AD203B41FA5}">
                      <a16:colId xmlns:a16="http://schemas.microsoft.com/office/drawing/2014/main" val="2808223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800" i="1" dirty="0" err="1">
                          <a:latin typeface="Lato" panose="020F0502020204030203" pitchFamily="34" charset="0"/>
                        </a:rPr>
                        <a:t>ayam</a:t>
                      </a:r>
                      <a:endParaRPr lang="cs-CZ" sz="2800" i="1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i="1" dirty="0" err="1">
                          <a:latin typeface="Lato" panose="020F0502020204030203" pitchFamily="34" charset="0"/>
                        </a:rPr>
                        <a:t>makan</a:t>
                      </a:r>
                      <a:endParaRPr lang="cs-CZ" sz="2800" i="1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355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>
                          <a:latin typeface="Lato" panose="020F0502020204030203" pitchFamily="34" charset="0"/>
                        </a:rPr>
                        <a:t>chicken</a:t>
                      </a:r>
                      <a:endParaRPr lang="cs-CZ" sz="280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>
                          <a:latin typeface="Lato" panose="020F0502020204030203" pitchFamily="34" charset="0"/>
                        </a:rPr>
                        <a:t>eat</a:t>
                      </a:r>
                      <a:endParaRPr lang="cs-CZ" sz="280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304164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cs-CZ" sz="1000" dirty="0">
                        <a:latin typeface="Lato" panose="020F0502020204030203" pitchFamily="34" charset="0"/>
                      </a:endParaRPr>
                    </a:p>
                    <a:p>
                      <a:pPr algn="l"/>
                      <a:r>
                        <a:rPr lang="cs-CZ" sz="1800" dirty="0">
                          <a:latin typeface="Lato" panose="020F0502020204030203" pitchFamily="34" charset="0"/>
                        </a:rPr>
                        <a:t>‚</a:t>
                      </a:r>
                      <a:r>
                        <a:rPr lang="en-US" sz="1800" dirty="0">
                          <a:latin typeface="Lato" panose="020F0502020204030203" pitchFamily="34" charset="0"/>
                        </a:rPr>
                        <a:t>The chicken is eating</a:t>
                      </a:r>
                      <a:r>
                        <a:rPr lang="cs-CZ" sz="1800" dirty="0">
                          <a:latin typeface="Lato" panose="020F0502020204030203" pitchFamily="34" charset="0"/>
                        </a:rPr>
                        <a:t>‘</a:t>
                      </a:r>
                      <a:endParaRPr lang="en-US" sz="1800" dirty="0">
                        <a:latin typeface="Lato" panose="020F0502020204030203" pitchFamily="34" charset="0"/>
                      </a:endParaRPr>
                    </a:p>
                    <a:p>
                      <a:pPr algn="l"/>
                      <a:r>
                        <a:rPr lang="cs-CZ" sz="1800" dirty="0">
                          <a:latin typeface="Lato" panose="020F0502020204030203" pitchFamily="34" charset="0"/>
                        </a:rPr>
                        <a:t>‚</a:t>
                      </a:r>
                      <a:r>
                        <a:rPr lang="en-US" sz="1800" dirty="0">
                          <a:latin typeface="Lato" panose="020F0502020204030203" pitchFamily="34" charset="0"/>
                        </a:rPr>
                        <a:t>The chickens that were eaten</a:t>
                      </a:r>
                      <a:r>
                        <a:rPr lang="cs-CZ" sz="1800" dirty="0">
                          <a:latin typeface="Lato" panose="020F0502020204030203" pitchFamily="34" charset="0"/>
                        </a:rPr>
                        <a:t>‘</a:t>
                      </a:r>
                      <a:endParaRPr lang="en-US" sz="1800" dirty="0">
                        <a:latin typeface="Lato" panose="020F0502020204030203" pitchFamily="34" charset="0"/>
                      </a:endParaRPr>
                    </a:p>
                    <a:p>
                      <a:pPr algn="l"/>
                      <a:r>
                        <a:rPr lang="cs-CZ" sz="1800" dirty="0">
                          <a:latin typeface="Lato" panose="020F0502020204030203" pitchFamily="34" charset="0"/>
                        </a:rPr>
                        <a:t>‚</a:t>
                      </a:r>
                      <a:r>
                        <a:rPr lang="en-US" sz="1800" dirty="0">
                          <a:latin typeface="Lato" panose="020F0502020204030203" pitchFamily="34" charset="0"/>
                        </a:rPr>
                        <a:t>The reason chickens eat</a:t>
                      </a:r>
                      <a:r>
                        <a:rPr lang="cs-CZ" sz="1800" dirty="0">
                          <a:latin typeface="Lato" panose="020F0502020204030203" pitchFamily="34" charset="0"/>
                        </a:rPr>
                        <a:t>‘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74264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90CB75CA-392B-4F86-B1A0-833133FEF520}"/>
              </a:ext>
            </a:extLst>
          </p:cNvPr>
          <p:cNvSpPr txBox="1"/>
          <p:nvPr/>
        </p:nvSpPr>
        <p:spPr>
          <a:xfrm>
            <a:off x="9683278" y="5715298"/>
            <a:ext cx="358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Lato" panose="020F0502020204030203" pitchFamily="34" charset="0"/>
              </a:rPr>
              <a:t>riauská</a:t>
            </a:r>
            <a:r>
              <a:rPr lang="cs-CZ" dirty="0">
                <a:latin typeface="Lato" panose="020F0502020204030203" pitchFamily="34" charset="0"/>
              </a:rPr>
              <a:t> indonéština </a:t>
            </a:r>
          </a:p>
          <a:p>
            <a:r>
              <a:rPr lang="cs-CZ" dirty="0">
                <a:latin typeface="Lato" panose="020F0502020204030203" pitchFamily="34" charset="0"/>
              </a:rPr>
              <a:t>(austronéský)</a:t>
            </a:r>
          </a:p>
          <a:p>
            <a:r>
              <a:rPr lang="cs-CZ" dirty="0">
                <a:latin typeface="Lato" panose="020F0502020204030203" pitchFamily="34" charset="0"/>
              </a:rPr>
              <a:t>(Gil, 1994)</a:t>
            </a:r>
          </a:p>
        </p:txBody>
      </p:sp>
    </p:spTree>
    <p:extLst>
      <p:ext uri="{BB962C8B-B14F-4D97-AF65-F5344CB8AC3E}">
        <p14:creationId xmlns:p14="http://schemas.microsoft.com/office/powerpoint/2010/main" val="48896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5"/>
    </mc:Choice>
    <mc:Fallback xmlns="">
      <p:transition spd="slow" advTm="4305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8EE4A-0864-4F7A-8166-167628DB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jsou všechny jazyky stejně komplexní?</a:t>
            </a:r>
            <a:br>
              <a:rPr lang="cs-CZ" noProof="1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927A86-E301-483E-896F-AEE5923B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E24D2EB-0452-450C-BFC1-40C8409C2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709358"/>
              </p:ext>
            </p:extLst>
          </p:nvPr>
        </p:nvGraphicFramePr>
        <p:xfrm>
          <a:off x="3893573" y="2822186"/>
          <a:ext cx="4375784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7001">
                  <a:extLst>
                    <a:ext uri="{9D8B030D-6E8A-4147-A177-3AD203B41FA5}">
                      <a16:colId xmlns:a16="http://schemas.microsoft.com/office/drawing/2014/main" val="3767626330"/>
                    </a:ext>
                  </a:extLst>
                </a:gridCol>
                <a:gridCol w="2338783">
                  <a:extLst>
                    <a:ext uri="{9D8B030D-6E8A-4147-A177-3AD203B41FA5}">
                      <a16:colId xmlns:a16="http://schemas.microsoft.com/office/drawing/2014/main" val="2808223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800" i="1" dirty="0" err="1">
                          <a:latin typeface="Lato" panose="020F0502020204030203" pitchFamily="34" charset="0"/>
                        </a:rPr>
                        <a:t>ayam</a:t>
                      </a:r>
                      <a:endParaRPr lang="cs-CZ" sz="2800" i="1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i="1" dirty="0" err="1">
                          <a:latin typeface="Lato" panose="020F0502020204030203" pitchFamily="34" charset="0"/>
                        </a:rPr>
                        <a:t>makan</a:t>
                      </a:r>
                      <a:endParaRPr lang="cs-CZ" sz="2800" i="1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355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>
                          <a:latin typeface="Lato" panose="020F0502020204030203" pitchFamily="34" charset="0"/>
                        </a:rPr>
                        <a:t>chicken</a:t>
                      </a:r>
                      <a:endParaRPr lang="cs-CZ" sz="280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>
                          <a:latin typeface="Lato" panose="020F0502020204030203" pitchFamily="34" charset="0"/>
                        </a:rPr>
                        <a:t>eat</a:t>
                      </a:r>
                      <a:endParaRPr lang="cs-CZ" sz="280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304164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cs-CZ" sz="1000" dirty="0">
                        <a:latin typeface="Lato" panose="020F0502020204030203" pitchFamily="34" charset="0"/>
                      </a:endParaRPr>
                    </a:p>
                    <a:p>
                      <a:pPr algn="l"/>
                      <a:r>
                        <a:rPr lang="cs-CZ" sz="1800" dirty="0">
                          <a:latin typeface="Lato" panose="020F0502020204030203" pitchFamily="34" charset="0"/>
                        </a:rPr>
                        <a:t>‚</a:t>
                      </a:r>
                      <a:r>
                        <a:rPr lang="en-US" sz="1800" dirty="0">
                          <a:latin typeface="Lato" panose="020F0502020204030203" pitchFamily="34" charset="0"/>
                        </a:rPr>
                        <a:t>The chicken is eating</a:t>
                      </a:r>
                      <a:r>
                        <a:rPr lang="cs-CZ" sz="1800" dirty="0">
                          <a:latin typeface="Lato" panose="020F0502020204030203" pitchFamily="34" charset="0"/>
                        </a:rPr>
                        <a:t>‘</a:t>
                      </a:r>
                      <a:endParaRPr lang="en-US" sz="1800" dirty="0">
                        <a:latin typeface="Lato" panose="020F0502020204030203" pitchFamily="34" charset="0"/>
                      </a:endParaRPr>
                    </a:p>
                    <a:p>
                      <a:pPr algn="l"/>
                      <a:r>
                        <a:rPr lang="cs-CZ" sz="1800" dirty="0">
                          <a:latin typeface="Lato" panose="020F0502020204030203" pitchFamily="34" charset="0"/>
                        </a:rPr>
                        <a:t>‚</a:t>
                      </a:r>
                      <a:r>
                        <a:rPr lang="en-US" sz="1800" dirty="0">
                          <a:latin typeface="Lato" panose="020F0502020204030203" pitchFamily="34" charset="0"/>
                        </a:rPr>
                        <a:t>The chickens that were eaten</a:t>
                      </a:r>
                      <a:r>
                        <a:rPr lang="cs-CZ" sz="1800" dirty="0">
                          <a:latin typeface="Lato" panose="020F0502020204030203" pitchFamily="34" charset="0"/>
                        </a:rPr>
                        <a:t>‘</a:t>
                      </a:r>
                      <a:endParaRPr lang="en-US" sz="1800" dirty="0">
                        <a:latin typeface="Lato" panose="020F0502020204030203" pitchFamily="34" charset="0"/>
                      </a:endParaRPr>
                    </a:p>
                    <a:p>
                      <a:pPr algn="l"/>
                      <a:r>
                        <a:rPr lang="cs-CZ" sz="1800" dirty="0">
                          <a:latin typeface="Lato" panose="020F0502020204030203" pitchFamily="34" charset="0"/>
                        </a:rPr>
                        <a:t>‚</a:t>
                      </a:r>
                      <a:r>
                        <a:rPr lang="en-US" sz="1800" dirty="0">
                          <a:latin typeface="Lato" panose="020F0502020204030203" pitchFamily="34" charset="0"/>
                        </a:rPr>
                        <a:t>The reason chickens eat</a:t>
                      </a:r>
                      <a:r>
                        <a:rPr lang="cs-CZ" sz="1800" dirty="0">
                          <a:latin typeface="Lato" panose="020F0502020204030203" pitchFamily="34" charset="0"/>
                        </a:rPr>
                        <a:t>‘</a:t>
                      </a:r>
                    </a:p>
                    <a:p>
                      <a:pPr algn="l"/>
                      <a:r>
                        <a:rPr lang="cs-CZ" sz="1800" dirty="0">
                          <a:latin typeface="Lato" panose="020F0502020204030203" pitchFamily="34" charset="0"/>
                        </a:rPr>
                        <a:t>…</a:t>
                      </a:r>
                    </a:p>
                    <a:p>
                      <a:pPr algn="l"/>
                      <a:r>
                        <a:rPr lang="cs-CZ" sz="1800" b="1" dirty="0">
                          <a:latin typeface="Lato" panose="020F0502020204030203" pitchFamily="34" charset="0"/>
                        </a:rPr>
                        <a:t>‚S</a:t>
                      </a:r>
                      <a:r>
                        <a:rPr lang="en-US" sz="1800" b="1" dirty="0" err="1">
                          <a:latin typeface="Lato" panose="020F0502020204030203" pitchFamily="34" charset="0"/>
                        </a:rPr>
                        <a:t>omething</a:t>
                      </a:r>
                      <a:r>
                        <a:rPr lang="en-US" sz="1800" b="1" dirty="0">
                          <a:latin typeface="Lato" panose="020F0502020204030203" pitchFamily="34" charset="0"/>
                        </a:rPr>
                        <a:t> to do with chicken and eating</a:t>
                      </a:r>
                      <a:r>
                        <a:rPr lang="cs-CZ" sz="1800" b="1" dirty="0">
                          <a:latin typeface="Lato" panose="020F0502020204030203" pitchFamily="34" charset="0"/>
                        </a:rPr>
                        <a:t>‘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74264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90CB75CA-392B-4F86-B1A0-833133FEF520}"/>
              </a:ext>
            </a:extLst>
          </p:cNvPr>
          <p:cNvSpPr txBox="1"/>
          <p:nvPr/>
        </p:nvSpPr>
        <p:spPr>
          <a:xfrm>
            <a:off x="9683278" y="5715298"/>
            <a:ext cx="358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Lato" panose="020F0502020204030203" pitchFamily="34" charset="0"/>
              </a:rPr>
              <a:t>riauská</a:t>
            </a:r>
            <a:r>
              <a:rPr lang="cs-CZ" dirty="0">
                <a:latin typeface="Lato" panose="020F0502020204030203" pitchFamily="34" charset="0"/>
              </a:rPr>
              <a:t> indonéština </a:t>
            </a:r>
          </a:p>
          <a:p>
            <a:r>
              <a:rPr lang="cs-CZ" dirty="0">
                <a:latin typeface="Lato" panose="020F0502020204030203" pitchFamily="34" charset="0"/>
              </a:rPr>
              <a:t>(austronéský)</a:t>
            </a:r>
          </a:p>
          <a:p>
            <a:r>
              <a:rPr lang="cs-CZ" dirty="0">
                <a:latin typeface="Lato" panose="020F0502020204030203" pitchFamily="34" charset="0"/>
              </a:rPr>
              <a:t>(Gil, 1994)</a:t>
            </a:r>
          </a:p>
        </p:txBody>
      </p:sp>
    </p:spTree>
    <p:extLst>
      <p:ext uri="{BB962C8B-B14F-4D97-AF65-F5344CB8AC3E}">
        <p14:creationId xmlns:p14="http://schemas.microsoft.com/office/powerpoint/2010/main" val="33032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9"/>
    </mc:Choice>
    <mc:Fallback xmlns="">
      <p:transition spd="slow" advTm="9439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E8930-354C-4014-A353-B7191239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jsou všechny jazyky stejně komplexní?</a:t>
            </a:r>
            <a:br>
              <a:rPr lang="cs-CZ" noProof="1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6105B-A29A-4DF2-9796-9B15101AF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noProof="1"/>
              <a:t>některé jazyky – např. tzv. izolační monokategoriální asociativní (např. riauská indonéština) mohou mít dokonale jednoduchou gramatickou strukturu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defRPr/>
            </a:pPr>
            <a:endParaRPr lang="cs-CZ" noProof="1"/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dirty="0"/>
              <a:t>svému účelu (= úspěšná komunikace) však slouží stejně dobře jako jakékoli jiné jazyky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defRPr/>
            </a:pPr>
            <a:endParaRPr lang="cs-CZ" dirty="0"/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dirty="0"/>
              <a:t>Gil (2007): </a:t>
            </a:r>
            <a:r>
              <a:rPr lang="cs-CZ" i="1" dirty="0" err="1"/>
              <a:t>How</a:t>
            </a:r>
            <a:r>
              <a:rPr lang="cs-CZ" i="1" dirty="0"/>
              <a:t> much </a:t>
            </a:r>
            <a:r>
              <a:rPr lang="cs-CZ" i="1" dirty="0" err="1"/>
              <a:t>grammar</a:t>
            </a:r>
            <a:r>
              <a:rPr lang="cs-CZ" i="1" dirty="0"/>
              <a:t> </a:t>
            </a:r>
            <a:r>
              <a:rPr lang="cs-CZ" i="1" dirty="0" err="1"/>
              <a:t>does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take</a:t>
            </a:r>
            <a:r>
              <a:rPr lang="cs-CZ" i="1" dirty="0"/>
              <a:t> to </a:t>
            </a:r>
            <a:r>
              <a:rPr lang="cs-CZ" i="1" dirty="0" err="1"/>
              <a:t>sail</a:t>
            </a:r>
            <a:r>
              <a:rPr lang="cs-CZ" i="1" dirty="0"/>
              <a:t> a </a:t>
            </a:r>
            <a:r>
              <a:rPr lang="cs-CZ" i="1" dirty="0" err="1"/>
              <a:t>boat</a:t>
            </a:r>
            <a:r>
              <a:rPr lang="cs-CZ" i="1" dirty="0"/>
              <a:t>?</a:t>
            </a:r>
            <a:endParaRPr lang="en-US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4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21"/>
    </mc:Choice>
    <mc:Fallback xmlns="">
      <p:transition spd="slow" advTm="3682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E8930-354C-4014-A353-B7191239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s čím souvisí míra komplexnosti?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6105B-A29A-4DF2-9796-9B15101AF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noProof="1"/>
              <a:t>„institucionalizovanost“ jazykové formy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noProof="1"/>
              <a:t>čím víc je jazyk svázán se společenskými pravidly, tím bývá komplexnější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defRPr/>
            </a:pPr>
            <a:endParaRPr lang="cs-CZ" noProof="1"/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noProof="1"/>
              <a:t>problém nadreprezentovanosti tzv. WEIRD jazyků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W</a:t>
            </a:r>
            <a:r>
              <a:rPr lang="en-US" i="1" dirty="0"/>
              <a:t>estern</a:t>
            </a:r>
            <a:r>
              <a:rPr lang="cs-CZ" i="1" dirty="0"/>
              <a:t>,</a:t>
            </a:r>
            <a:r>
              <a:rPr lang="en-US" i="1" dirty="0"/>
              <a:t> </a:t>
            </a:r>
            <a:r>
              <a:rPr lang="en-US" b="1" i="1" dirty="0"/>
              <a:t>E</a:t>
            </a:r>
            <a:r>
              <a:rPr lang="en-US" i="1" dirty="0"/>
              <a:t>ducated</a:t>
            </a:r>
            <a:r>
              <a:rPr lang="cs-CZ" i="1" dirty="0"/>
              <a:t>,</a:t>
            </a:r>
            <a:r>
              <a:rPr lang="en-US" i="1" dirty="0"/>
              <a:t> </a:t>
            </a:r>
            <a:r>
              <a:rPr lang="en-US" b="1" i="1" dirty="0" err="1"/>
              <a:t>I</a:t>
            </a:r>
            <a:r>
              <a:rPr lang="en-US" i="1" dirty="0" err="1"/>
              <a:t>ndustrialised</a:t>
            </a:r>
            <a:r>
              <a:rPr lang="cs-CZ" i="1" dirty="0"/>
              <a:t>,</a:t>
            </a:r>
            <a:r>
              <a:rPr lang="en-US" i="1" dirty="0"/>
              <a:t> </a:t>
            </a:r>
            <a:r>
              <a:rPr lang="en-US" b="1" i="1" dirty="0"/>
              <a:t>R</a:t>
            </a:r>
            <a:r>
              <a:rPr lang="en-US" i="1" dirty="0"/>
              <a:t>ich and </a:t>
            </a:r>
            <a:r>
              <a:rPr lang="en-US" b="1" i="1" dirty="0"/>
              <a:t>D</a:t>
            </a:r>
            <a:r>
              <a:rPr lang="en-US" i="1" dirty="0"/>
              <a:t>emocratic</a:t>
            </a:r>
            <a:endParaRPr lang="cs-CZ" i="1" dirty="0"/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noProof="1"/>
              <a:t>Östen Dahl: LOL languages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L</a:t>
            </a:r>
            <a:r>
              <a:rPr lang="en-US" i="1" dirty="0"/>
              <a:t>iterate, </a:t>
            </a:r>
            <a:r>
              <a:rPr lang="en-US" b="1" i="1" dirty="0"/>
              <a:t>O</a:t>
            </a:r>
            <a:r>
              <a:rPr lang="en-US" i="1" dirty="0"/>
              <a:t>ff</a:t>
            </a:r>
            <a:r>
              <a:rPr lang="cs-CZ" i="1" dirty="0"/>
              <a:t>i</a:t>
            </a:r>
            <a:r>
              <a:rPr lang="en-US" i="1" dirty="0" err="1"/>
              <a:t>cial</a:t>
            </a:r>
            <a:r>
              <a:rPr lang="en-US" i="1" dirty="0"/>
              <a:t> and with </a:t>
            </a:r>
            <a:r>
              <a:rPr lang="en-US" b="1" i="1" dirty="0"/>
              <a:t>L</a:t>
            </a:r>
            <a:r>
              <a:rPr lang="en-US" i="1" dirty="0"/>
              <a:t>ots of users</a:t>
            </a:r>
            <a:endParaRPr lang="cs-CZ" i="1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cs-CZ" i="1" noProof="1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noProof="1"/>
              <a:t>spousta jazyků světa vůbec nemá zavedenou psanou podobu!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i="1" noProof="1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1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28"/>
    </mc:Choice>
    <mc:Fallback xmlns="">
      <p:transition spd="slow" advTm="134428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E8930-354C-4014-A353-B7191239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5227" cy="1325563"/>
          </a:xfrm>
        </p:spPr>
        <p:txBody>
          <a:bodyPr/>
          <a:lstStyle/>
          <a:p>
            <a:r>
              <a:rPr lang="cs-CZ" noProof="1"/>
              <a:t>sociální komplexita </a:t>
            </a:r>
            <a:r>
              <a:rPr lang="cs-CZ" dirty="0"/>
              <a:t>⇆</a:t>
            </a:r>
            <a:r>
              <a:rPr lang="cs-CZ" noProof="1"/>
              <a:t> jazyková komplexita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6105B-A29A-4DF2-9796-9B15101AF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noProof="1"/>
              <a:t>sociální determinace komplexnosti jazyka (P. Trudgill: </a:t>
            </a:r>
            <a:r>
              <a:rPr lang="cs-CZ" i="1" noProof="1"/>
              <a:t>Sociolinguistic Typology</a:t>
            </a:r>
            <a:r>
              <a:rPr lang="cs-CZ" noProof="1"/>
              <a:t>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cs-CZ" noProof="1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cs-CZ" noProof="1"/>
              <a:t>kontakt (mezi jaz. společenstvími)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cs-CZ" noProof="1"/>
              <a:t>hustota sociálních sítí (v rámci jaz. společenství)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cs-CZ" noProof="1"/>
              <a:t>stabilita společenství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cs-CZ" noProof="1"/>
              <a:t>velikost společenství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cs-CZ" noProof="1"/>
              <a:t>míra sdílení informací (v rámci jaz. společenství)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1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01"/>
    </mc:Choice>
    <mc:Fallback xmlns="">
      <p:transition spd="slow" advTm="3140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E8930-354C-4014-A353-B7191239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9493" cy="1325563"/>
          </a:xfrm>
        </p:spPr>
        <p:txBody>
          <a:bodyPr/>
          <a:lstStyle/>
          <a:p>
            <a:r>
              <a:rPr lang="cs-CZ" noProof="1"/>
              <a:t>sociální komplexita </a:t>
            </a:r>
            <a:r>
              <a:rPr lang="cs-CZ" dirty="0"/>
              <a:t>⇆</a:t>
            </a:r>
            <a:r>
              <a:rPr lang="cs-CZ" noProof="1"/>
              <a:t> jazyková komplexita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6105B-A29A-4DF2-9796-9B15101AF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4992"/>
          </a:xfrm>
        </p:spPr>
        <p:txBody>
          <a:bodyPr/>
          <a:lstStyle/>
          <a:p>
            <a:r>
              <a:rPr lang="cs-CZ" noProof="1"/>
              <a:t>sociální determinace komplexnosti jazyka (P. Trudgill: </a:t>
            </a:r>
            <a:r>
              <a:rPr lang="cs-CZ" i="1" noProof="1"/>
              <a:t>Sociolinguistic Typology</a:t>
            </a:r>
            <a:r>
              <a:rPr lang="cs-CZ" noProof="1"/>
              <a:t>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cs-CZ" noProof="1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cs-CZ" noProof="1"/>
              <a:t>malá společenství (</a:t>
            </a:r>
            <a:r>
              <a:rPr lang="cs-CZ" i="1" noProof="1"/>
              <a:t>societies of intimates</a:t>
            </a:r>
            <a:r>
              <a:rPr lang="cs-CZ" noProof="1"/>
              <a:t>)</a:t>
            </a:r>
          </a:p>
          <a:p>
            <a:pPr marL="1257300" lvl="2" indent="-342900"/>
            <a:r>
              <a:rPr lang="cs-CZ" sz="1600" noProof="1">
                <a:latin typeface="Lato" panose="020F0502020204030203" pitchFamily="34" charset="0"/>
                <a:cs typeface="Times New Roman" panose="02020603050405020304" pitchFamily="18" charset="0"/>
              </a:rPr>
              <a:t>hustá sociální síť</a:t>
            </a:r>
          </a:p>
          <a:p>
            <a:pPr marL="1257300" lvl="2" indent="-342900"/>
            <a:r>
              <a:rPr lang="cs-CZ" sz="1600" noProof="1">
                <a:latin typeface="Lato" panose="020F0502020204030203" pitchFamily="34" charset="0"/>
                <a:cs typeface="Times New Roman" panose="02020603050405020304" pitchFamily="18" charset="0"/>
              </a:rPr>
              <a:t>intezivně sdílené informace</a:t>
            </a:r>
          </a:p>
          <a:p>
            <a:pPr marL="1257300" lvl="2" indent="-342900"/>
            <a:r>
              <a:rPr lang="cs-CZ" sz="1600" noProof="1">
                <a:latin typeface="Lato" panose="020F0502020204030203" pitchFamily="34" charset="0"/>
                <a:cs typeface="Times New Roman" panose="02020603050405020304" pitchFamily="18" charset="0"/>
              </a:rPr>
              <a:t>relativní izolace</a:t>
            </a:r>
          </a:p>
          <a:p>
            <a:pPr marL="1257300" lvl="2" indent="-342900"/>
            <a:r>
              <a:rPr lang="cs-CZ" sz="1600" noProof="1">
                <a:latin typeface="Lato" panose="020F0502020204030203" pitchFamily="34" charset="0"/>
                <a:cs typeface="Times New Roman" panose="02020603050405020304" pitchFamily="18" charset="0"/>
              </a:rPr>
              <a:t>relativní stabilita</a:t>
            </a:r>
          </a:p>
          <a:p>
            <a:pPr marL="914400" lvl="2" indent="0">
              <a:buNone/>
            </a:pPr>
            <a:endParaRPr lang="cs-CZ" sz="1600" dirty="0"/>
          </a:p>
          <a:p>
            <a:pPr marL="914400" lvl="2" indent="0">
              <a:buNone/>
            </a:pPr>
            <a:r>
              <a:rPr lang="cs-CZ" sz="1600" dirty="0">
                <a:latin typeface="Lato" panose="020F0502020204030203" pitchFamily="34" charset="0"/>
                <a:cs typeface="Times New Roman" panose="02020603050405020304" pitchFamily="18" charset="0"/>
              </a:rPr>
              <a:t>typické jazykové rysy: </a:t>
            </a:r>
          </a:p>
          <a:p>
            <a:pPr marL="1257300" lvl="2" indent="-342900"/>
            <a:r>
              <a:rPr lang="cs-CZ" sz="1600" noProof="1">
                <a:latin typeface="Lato" panose="020F0502020204030203" pitchFamily="34" charset="0"/>
                <a:cs typeface="Times New Roman" panose="02020603050405020304" pitchFamily="18" charset="0"/>
              </a:rPr>
              <a:t>fúzní (flektivní) morfologie</a:t>
            </a:r>
          </a:p>
          <a:p>
            <a:pPr marL="1257300" lvl="2" indent="-342900"/>
            <a:r>
              <a:rPr lang="cs-CZ" sz="1600" noProof="1">
                <a:latin typeface="Lato" panose="020F0502020204030203" pitchFamily="34" charset="0"/>
                <a:cs typeface="Times New Roman" panose="02020603050405020304" pitchFamily="18" charset="0"/>
              </a:rPr>
              <a:t>komplexní pronominální systém</a:t>
            </a:r>
          </a:p>
          <a:p>
            <a:pPr marL="1257300" lvl="2" indent="-342900"/>
            <a:r>
              <a:rPr lang="cs-CZ" sz="1600" noProof="1">
                <a:latin typeface="Lato" panose="020F0502020204030203" pitchFamily="34" charset="0"/>
                <a:cs typeface="Times New Roman" panose="02020603050405020304" pitchFamily="18" charset="0"/>
              </a:rPr>
              <a:t>komplexní systém čísel (3+: sg. – du. – pl.)</a:t>
            </a:r>
          </a:p>
          <a:p>
            <a:pPr marL="1257300" lvl="2" indent="-342900"/>
            <a:r>
              <a:rPr lang="cs-CZ" sz="1600" noProof="1">
                <a:latin typeface="Lato" panose="020F0502020204030203" pitchFamily="34" charset="0"/>
                <a:cs typeface="Times New Roman" panose="02020603050405020304" pitchFamily="18" charset="0"/>
              </a:rPr>
              <a:t>gramaticky kódované kategorie typu evidenciálnost</a:t>
            </a:r>
          </a:p>
          <a:p>
            <a:pPr marL="914400" lvl="2" indent="0">
              <a:buNone/>
            </a:pPr>
            <a:endParaRPr lang="cs-CZ" sz="1600" dirty="0">
              <a:latin typeface="Lato" panose="020F0502020204030203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5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06"/>
    </mc:Choice>
    <mc:Fallback xmlns="">
      <p:transition spd="slow" advTm="5620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E8930-354C-4014-A353-B7191239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kontakt</a:t>
            </a:r>
            <a:r>
              <a:rPr lang="cs-CZ" dirty="0"/>
              <a:t> </a:t>
            </a:r>
            <a:r>
              <a:rPr lang="cs-CZ" dirty="0">
                <a:cs typeface="Times New Roman" panose="02020603050405020304" pitchFamily="18" charset="0"/>
              </a:rPr>
              <a:t>→</a:t>
            </a:r>
            <a:r>
              <a:rPr lang="cs-CZ" dirty="0"/>
              <a:t> simplifikace?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6105B-A29A-4DF2-9796-9B15101AF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noProof="1"/>
              <a:t>sociální determinace komplexnosti jazyka (P. Trudgill: </a:t>
            </a:r>
            <a:r>
              <a:rPr lang="cs-CZ" i="1" noProof="1"/>
              <a:t>Sociolinguistic Typology</a:t>
            </a:r>
            <a:r>
              <a:rPr lang="cs-CZ" noProof="1"/>
              <a:t>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cs-CZ" noProof="1"/>
          </a:p>
          <a:p>
            <a:pPr marL="914400" lvl="2" indent="0">
              <a:buNone/>
            </a:pPr>
            <a:endParaRPr lang="cs-CZ" sz="1600" dirty="0">
              <a:latin typeface="Lato" panose="020F0502020204030203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20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94"/>
    </mc:Choice>
    <mc:Fallback xmlns="">
      <p:transition spd="slow" advTm="29594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E8930-354C-4014-A353-B7191239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kontakt</a:t>
            </a:r>
            <a:r>
              <a:rPr lang="cs-CZ" dirty="0"/>
              <a:t> </a:t>
            </a:r>
            <a:r>
              <a:rPr lang="cs-CZ" dirty="0">
                <a:cs typeface="Times New Roman" panose="02020603050405020304" pitchFamily="18" charset="0"/>
              </a:rPr>
              <a:t>→</a:t>
            </a:r>
            <a:r>
              <a:rPr lang="cs-CZ" dirty="0"/>
              <a:t> simplifikace?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6105B-A29A-4DF2-9796-9B15101AF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noProof="1"/>
              <a:t>sociální determinace komplexnosti jazyka (P. Trudgill: </a:t>
            </a:r>
            <a:r>
              <a:rPr lang="cs-CZ" i="1" noProof="1"/>
              <a:t>Sociolinguistic Typology</a:t>
            </a:r>
            <a:r>
              <a:rPr lang="cs-CZ" noProof="1"/>
              <a:t>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cs-CZ" noProof="1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cs-CZ" noProof="1"/>
              <a:t>záleží na povaze kontaktu mezi jazyky (jaz. společenstvími)</a:t>
            </a:r>
          </a:p>
          <a:p>
            <a:pPr marL="228600" lvl="1"/>
            <a:endParaRPr lang="cs-CZ" sz="1600" noProof="1">
              <a:cs typeface="Times New Roman" panose="02020603050405020304" pitchFamily="18" charset="0"/>
            </a:endParaRPr>
          </a:p>
          <a:p>
            <a:pPr marL="228600" lvl="1"/>
            <a:endParaRPr lang="cs-CZ" sz="1600" noProof="1">
              <a:cs typeface="Times New Roman" panose="02020603050405020304" pitchFamily="18" charset="0"/>
            </a:endParaRPr>
          </a:p>
          <a:p>
            <a:pPr marL="228600" lvl="1"/>
            <a:endParaRPr lang="cs-CZ" sz="1600" noProof="1">
              <a:cs typeface="Times New Roman" panose="02020603050405020304" pitchFamily="18" charset="0"/>
            </a:endParaRPr>
          </a:p>
          <a:p>
            <a:pPr lvl="2"/>
            <a:endParaRPr lang="cs-CZ" sz="1600" dirty="0">
              <a:latin typeface="Lato" panose="020F0502020204030203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9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8"/>
    </mc:Choice>
    <mc:Fallback xmlns="">
      <p:transition spd="slow" advTm="744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C846C-76A8-4174-B40A-8CC855C4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jazykový </a:t>
            </a:r>
            <a:r>
              <a:rPr lang="cs-CZ" dirty="0"/>
              <a:t>posun</a:t>
            </a:r>
            <a:br>
              <a:rPr lang="cs-CZ" dirty="0"/>
            </a:br>
            <a:r>
              <a:rPr lang="cs-CZ" sz="3200" dirty="0"/>
              <a:t>(</a:t>
            </a:r>
            <a:r>
              <a:rPr lang="cs-CZ" sz="3200" i="1" dirty="0" err="1"/>
              <a:t>language</a:t>
            </a:r>
            <a:r>
              <a:rPr lang="cs-CZ" sz="3200" i="1" dirty="0"/>
              <a:t> shift</a:t>
            </a:r>
            <a:r>
              <a:rPr lang="cs-CZ" sz="3200" dirty="0"/>
              <a:t>, </a:t>
            </a:r>
            <a:r>
              <a:rPr lang="cs-CZ" sz="3200"/>
              <a:t>jazyková směna, </a:t>
            </a:r>
            <a:r>
              <a:rPr lang="cs-CZ" sz="3200" dirty="0" err="1"/>
              <a:t>Weinreich</a:t>
            </a:r>
            <a:r>
              <a:rPr lang="cs-CZ" sz="3200"/>
              <a:t>, 1953)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A24A5B-5766-4C5F-A81B-F03B4948C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36378" cy="4351338"/>
          </a:xfrm>
        </p:spPr>
        <p:txBody>
          <a:bodyPr/>
          <a:lstStyle/>
          <a:p>
            <a:r>
              <a:rPr lang="cs-CZ" sz="2400" dirty="0"/>
              <a:t>proces nahrazování jednoho jazyka jiným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typicky jazyk menšiny → asimilace → přijetí jazyka většiny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př.: keltské jazyky (irština, velština, skotská gaelština, kornština, </a:t>
            </a:r>
            <a:r>
              <a:rPr lang="cs-CZ" sz="2400" dirty="0" err="1"/>
              <a:t>manština</a:t>
            </a:r>
            <a:r>
              <a:rPr lang="cs-CZ" sz="2400" dirty="0"/>
              <a:t>) → angličtina (resp. bretonština → </a:t>
            </a:r>
            <a:r>
              <a:rPr lang="cs-CZ" sz="2400"/>
              <a:t>francouzština)</a:t>
            </a:r>
          </a:p>
          <a:p>
            <a:endParaRPr lang="cs-CZ" sz="2400"/>
          </a:p>
          <a:p>
            <a:r>
              <a:rPr lang="cs-CZ" sz="2400"/>
              <a:t>př. v českých zemích: čeština → němčina → čeština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 descr="Obsah obrázku muž, osoba, jezení, interiér&#10;&#10;Popis byl vytvořen automaticky">
            <a:extLst>
              <a:ext uri="{FF2B5EF4-FFF2-40B4-BE49-F238E27FC236}">
                <a16:creationId xmlns:a16="http://schemas.microsoft.com/office/drawing/2014/main" id="{ACCDACE1-66F5-43B5-B15C-7171724B6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1825625"/>
            <a:ext cx="1866900" cy="244792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46E07F3-B6F9-4F7A-A037-A2389255A729}"/>
              </a:ext>
            </a:extLst>
          </p:cNvPr>
          <p:cNvSpPr txBox="1"/>
          <p:nvPr/>
        </p:nvSpPr>
        <p:spPr>
          <a:xfrm>
            <a:off x="10325100" y="4273550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>
                <a:latin typeface="Nunito" panose="00000500000000000000" pitchFamily="2" charset="-18"/>
              </a:rPr>
              <a:t>Uriel Weinreich</a:t>
            </a:r>
          </a:p>
          <a:p>
            <a:pPr algn="ctr"/>
            <a:r>
              <a:rPr lang="cs-CZ" i="1">
                <a:latin typeface="Nunito" panose="00000500000000000000" pitchFamily="2" charset="-18"/>
              </a:rPr>
              <a:t>1926–1967</a:t>
            </a:r>
          </a:p>
        </p:txBody>
      </p:sp>
    </p:spTree>
    <p:extLst>
      <p:ext uri="{BB962C8B-B14F-4D97-AF65-F5344CB8AC3E}">
        <p14:creationId xmlns:p14="http://schemas.microsoft.com/office/powerpoint/2010/main" val="41986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89"/>
    </mc:Choice>
    <mc:Fallback xmlns="">
      <p:transition spd="slow" advTm="172789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E8930-354C-4014-A353-B7191239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kontakt</a:t>
            </a:r>
            <a:r>
              <a:rPr lang="cs-CZ" dirty="0"/>
              <a:t> </a:t>
            </a:r>
            <a:r>
              <a:rPr lang="cs-CZ" dirty="0">
                <a:cs typeface="Times New Roman" panose="02020603050405020304" pitchFamily="18" charset="0"/>
              </a:rPr>
              <a:t>→</a:t>
            </a:r>
            <a:r>
              <a:rPr lang="cs-CZ" dirty="0"/>
              <a:t> simplifikace?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6105B-A29A-4DF2-9796-9B15101AF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noProof="1"/>
              <a:t>sociální determinace komplexnosti jazyka (P. Trudgill: </a:t>
            </a:r>
            <a:r>
              <a:rPr lang="cs-CZ" i="1" noProof="1"/>
              <a:t>Sociolinguistic Typology</a:t>
            </a:r>
            <a:r>
              <a:rPr lang="cs-CZ" noProof="1"/>
              <a:t>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cs-CZ" noProof="1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cs-CZ" noProof="1"/>
              <a:t>záleží na povaze kontaktu mezi jazyky (jaz. společenstvími)</a:t>
            </a:r>
          </a:p>
          <a:p>
            <a:pPr marL="228600" lvl="1"/>
            <a:endParaRPr lang="cs-CZ" sz="1600" noProof="1">
              <a:cs typeface="Times New Roman" panose="02020603050405020304" pitchFamily="18" charset="0"/>
            </a:endParaRPr>
          </a:p>
          <a:p>
            <a:pPr marL="228600" lvl="1"/>
            <a:endParaRPr lang="cs-CZ" sz="1600" noProof="1">
              <a:cs typeface="Times New Roman" panose="02020603050405020304" pitchFamily="18" charset="0"/>
            </a:endParaRPr>
          </a:p>
          <a:p>
            <a:pPr marL="228600" lvl="1"/>
            <a:endParaRPr lang="cs-CZ" sz="1600" noProof="1">
              <a:cs typeface="Times New Roman" panose="02020603050405020304" pitchFamily="18" charset="0"/>
            </a:endParaRPr>
          </a:p>
          <a:p>
            <a:pPr marL="228600" lvl="1"/>
            <a:r>
              <a:rPr lang="cs-CZ" sz="2000" noProof="1">
                <a:cs typeface="Times New Roman" panose="02020603050405020304" pitchFamily="18" charset="0"/>
              </a:rPr>
              <a:t>krátkodobý kontakt: dospělí mluvčí, účelová (goal-oriented) komunikace </a:t>
            </a:r>
            <a:r>
              <a:rPr lang="cs-CZ" sz="2000" dirty="0">
                <a:cs typeface="Times New Roman" panose="02020603050405020304" pitchFamily="18" charset="0"/>
              </a:rPr>
              <a:t>→ </a:t>
            </a:r>
            <a:r>
              <a:rPr lang="cs-CZ" sz="2000" b="1" dirty="0">
                <a:cs typeface="Times New Roman" panose="02020603050405020304" pitchFamily="18" charset="0"/>
              </a:rPr>
              <a:t>simplifikace</a:t>
            </a:r>
            <a:endParaRPr lang="cs-CZ" sz="2000" noProof="1">
              <a:cs typeface="Times New Roman" panose="02020603050405020304" pitchFamily="18" charset="0"/>
            </a:endParaRPr>
          </a:p>
          <a:p>
            <a:pPr marL="228600" lvl="1"/>
            <a:endParaRPr lang="cs-CZ" sz="2000" noProof="1">
              <a:cs typeface="Times New Roman" panose="02020603050405020304" pitchFamily="18" charset="0"/>
            </a:endParaRPr>
          </a:p>
          <a:p>
            <a:pPr lvl="2"/>
            <a:endParaRPr lang="cs-CZ" sz="1600" dirty="0">
              <a:latin typeface="Lato" panose="020F0502020204030203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70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14"/>
    </mc:Choice>
    <mc:Fallback xmlns="">
      <p:transition spd="slow" advTm="25214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E8930-354C-4014-A353-B7191239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kontakt</a:t>
            </a:r>
            <a:r>
              <a:rPr lang="cs-CZ" dirty="0"/>
              <a:t> </a:t>
            </a:r>
            <a:r>
              <a:rPr lang="cs-CZ" dirty="0">
                <a:cs typeface="Times New Roman" panose="02020603050405020304" pitchFamily="18" charset="0"/>
              </a:rPr>
              <a:t>→</a:t>
            </a:r>
            <a:r>
              <a:rPr lang="cs-CZ" dirty="0"/>
              <a:t> simplifikace?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6105B-A29A-4DF2-9796-9B15101AF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noProof="1"/>
              <a:t>sociální determinace komplexnosti jazyka (P. Trudgill: </a:t>
            </a:r>
            <a:r>
              <a:rPr lang="cs-CZ" i="1" noProof="1"/>
              <a:t>Sociolinguistic Typology</a:t>
            </a:r>
            <a:r>
              <a:rPr lang="cs-CZ" noProof="1"/>
              <a:t>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cs-CZ" noProof="1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cs-CZ" noProof="1"/>
              <a:t>záleží na povaze kontaktu mezi jazyky (jaz. společenstvími)</a:t>
            </a:r>
          </a:p>
          <a:p>
            <a:pPr marL="228600" lvl="1"/>
            <a:endParaRPr lang="cs-CZ" sz="1600" noProof="1">
              <a:cs typeface="Times New Roman" panose="02020603050405020304" pitchFamily="18" charset="0"/>
            </a:endParaRPr>
          </a:p>
          <a:p>
            <a:pPr marL="228600" lvl="1"/>
            <a:endParaRPr lang="cs-CZ" sz="1600" noProof="1">
              <a:cs typeface="Times New Roman" panose="02020603050405020304" pitchFamily="18" charset="0"/>
            </a:endParaRPr>
          </a:p>
          <a:p>
            <a:pPr marL="228600" lvl="1"/>
            <a:endParaRPr lang="cs-CZ" sz="1600" noProof="1">
              <a:cs typeface="Times New Roman" panose="02020603050405020304" pitchFamily="18" charset="0"/>
            </a:endParaRPr>
          </a:p>
          <a:p>
            <a:pPr marL="228600" lvl="1"/>
            <a:r>
              <a:rPr lang="cs-CZ" sz="2000" noProof="1">
                <a:cs typeface="Times New Roman" panose="02020603050405020304" pitchFamily="18" charset="0"/>
              </a:rPr>
              <a:t>krátkodobý kontakt: dospělí mluvčí, účelová (goal-oriented) komunikace </a:t>
            </a:r>
            <a:r>
              <a:rPr lang="cs-CZ" sz="2000" dirty="0">
                <a:cs typeface="Times New Roman" panose="02020603050405020304" pitchFamily="18" charset="0"/>
              </a:rPr>
              <a:t>→ </a:t>
            </a:r>
            <a:r>
              <a:rPr lang="cs-CZ" sz="2000" b="1" dirty="0">
                <a:cs typeface="Times New Roman" panose="02020603050405020304" pitchFamily="18" charset="0"/>
              </a:rPr>
              <a:t>simplifikace</a:t>
            </a:r>
            <a:endParaRPr lang="cs-CZ" sz="2000" noProof="1">
              <a:cs typeface="Times New Roman" panose="02020603050405020304" pitchFamily="18" charset="0"/>
            </a:endParaRPr>
          </a:p>
          <a:p>
            <a:pPr marL="228600" lvl="1"/>
            <a:endParaRPr lang="cs-CZ" sz="2000" noProof="1">
              <a:cs typeface="Times New Roman" panose="02020603050405020304" pitchFamily="18" charset="0"/>
            </a:endParaRPr>
          </a:p>
          <a:p>
            <a:pPr marL="228600" lvl="1"/>
            <a:r>
              <a:rPr lang="cs-CZ" sz="2000" noProof="1">
                <a:cs typeface="Times New Roman" panose="02020603050405020304" pitchFamily="18" charset="0"/>
              </a:rPr>
              <a:t>dlouhodobý kontakt: vliv na L1, prorůstání jazykových struktur </a:t>
            </a:r>
            <a:r>
              <a:rPr lang="cs-CZ" sz="2000" dirty="0">
                <a:cs typeface="Times New Roman" panose="02020603050405020304" pitchFamily="18" charset="0"/>
              </a:rPr>
              <a:t>→ </a:t>
            </a:r>
            <a:r>
              <a:rPr lang="cs-CZ" sz="2000" b="1" dirty="0">
                <a:cs typeface="Times New Roman" panose="02020603050405020304" pitchFamily="18" charset="0"/>
              </a:rPr>
              <a:t>nárůst komplexity</a:t>
            </a:r>
          </a:p>
          <a:p>
            <a:pPr lvl="2"/>
            <a:endParaRPr lang="cs-CZ" sz="1600" dirty="0">
              <a:latin typeface="Lato" panose="020F0502020204030203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5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78"/>
    </mc:Choice>
    <mc:Fallback xmlns="">
      <p:transition spd="slow" advTm="27278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539A3-B06F-4149-BDF2-144D423E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jazykový </a:t>
            </a:r>
            <a:r>
              <a:rPr lang="cs-CZ" dirty="0"/>
              <a:t>kontakt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4F8B46-5EDE-45EF-933C-523EA53D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1) více jazyků v rámci jednoho útvaru</a:t>
            </a:r>
          </a:p>
          <a:p>
            <a:pPr marL="228600" lvl="1"/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	bilingvismus a </a:t>
            </a:r>
            <a:r>
              <a:rPr lang="cs-CZ" dirty="0" err="1">
                <a:solidFill>
                  <a:schemeClr val="bg1">
                    <a:lumMod val="75000"/>
                  </a:schemeClr>
                </a:solidFill>
              </a:rPr>
              <a:t>diglosie</a:t>
            </a:r>
            <a:endParaRPr lang="cs-CZ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2) kontakt mezi jazyky ve vztahu ke komplexitě jazyka</a:t>
            </a:r>
            <a:br>
              <a:rPr lang="cs-CZ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cs-CZ" sz="2400" dirty="0">
                <a:solidFill>
                  <a:schemeClr val="bg1">
                    <a:lumMod val="75000"/>
                  </a:schemeClr>
                </a:solidFill>
              </a:rPr>
              <a:t>sociolingvistická typologie </a:t>
            </a:r>
            <a:endParaRPr lang="cs-CZ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3) kontakt mezi jazyky → vznik kontaktních jazyků</a:t>
            </a:r>
          </a:p>
          <a:p>
            <a:pPr marL="0" indent="0">
              <a:buNone/>
            </a:pPr>
            <a:r>
              <a:rPr lang="cs-CZ" sz="2400" dirty="0"/>
              <a:t>	kreolská studia</a:t>
            </a:r>
          </a:p>
        </p:txBody>
      </p:sp>
    </p:spTree>
    <p:extLst>
      <p:ext uri="{BB962C8B-B14F-4D97-AF65-F5344CB8AC3E}">
        <p14:creationId xmlns:p14="http://schemas.microsoft.com/office/powerpoint/2010/main" val="40219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6"/>
    </mc:Choice>
    <mc:Fallback xmlns="">
      <p:transition spd="slow" advTm="9576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B586E-4F8B-481A-B554-73E4C94C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</a:t>
            </a:r>
            <a:r>
              <a:rPr lang="cs-CZ"/>
              <a:t>reolské </a:t>
            </a:r>
            <a:r>
              <a:rPr lang="cs-CZ" dirty="0"/>
              <a:t>kontinuum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7F0421-8D33-4301-8327-D4EF298E9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2400" spc="10" noProof="1">
              <a:cs typeface="+mn-cs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noProof="1">
                <a:cs typeface="+mn-cs"/>
              </a:rPr>
              <a:t>kontakt </a:t>
            </a:r>
            <a:r>
              <a:rPr lang="en-GB" sz="2000" noProof="1">
                <a:cs typeface="+mn-cs"/>
              </a:rPr>
              <a:t>→ </a:t>
            </a:r>
            <a:r>
              <a:rPr lang="cs-CZ" sz="2000" noProof="1">
                <a:cs typeface="+mn-cs"/>
              </a:rPr>
              <a:t>ztráta komplexity (srov. socling. typologie)</a:t>
            </a:r>
          </a:p>
          <a:p>
            <a:pPr lvl="1" algn="ctr">
              <a:lnSpc>
                <a:spcPct val="100000"/>
              </a:lnSpc>
              <a:spcBef>
                <a:spcPts val="0"/>
              </a:spcBef>
              <a:defRPr/>
            </a:pPr>
            <a:endParaRPr lang="cs-CZ" noProof="1">
              <a:cs typeface="+mn-c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b="1" noProof="1">
                <a:cs typeface="+mn-cs"/>
              </a:rPr>
              <a:t>pidgin </a:t>
            </a:r>
            <a:r>
              <a:rPr lang="cs-CZ" noProof="1">
                <a:cs typeface="+mn-cs"/>
              </a:rPr>
              <a:t>			     </a:t>
            </a:r>
            <a:r>
              <a:rPr lang="cs-CZ" sz="3200" baseline="30000" noProof="1">
                <a:cs typeface="+mn-cs"/>
              </a:rPr>
              <a:t>kreolizace</a:t>
            </a:r>
            <a:r>
              <a:rPr lang="cs-CZ" noProof="1">
                <a:cs typeface="+mn-cs"/>
              </a:rPr>
              <a:t>				</a:t>
            </a:r>
            <a:r>
              <a:rPr lang="cs-CZ" b="1" noProof="1">
                <a:cs typeface="+mn-cs"/>
              </a:rPr>
              <a:t>kreol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cs-CZ" sz="1800" dirty="0"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2400" spc="10" noProof="1"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2400" spc="10" noProof="1">
              <a:cs typeface="+mn-cs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800" spc="10" noProof="1">
                <a:cs typeface="+mn-cs"/>
              </a:rPr>
              <a:t>kontakt dominantního (obvykle mocensky nadřazeného, kolonizačního) jazykové společenství s podřazeným (kolonizovaným) společenstvím → vznik pidginu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800" spc="10" noProof="1">
                <a:cs typeface="+mn-cs"/>
              </a:rPr>
              <a:t>superstrátový a substrátový jazyk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1800" spc="10" dirty="0">
                <a:cs typeface="+mn-cs"/>
              </a:rPr>
              <a:t>pidgin = zjednodušená forma superstrátu, která přebírá rysy substrátu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1800" spc="10" dirty="0">
              <a:cs typeface="+mn-cs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sz="1800" spc="10" noProof="1">
              <a:cs typeface="+mn-cs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sz="1800" spc="10" noProof="1"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2400" spc="10" noProof="1">
              <a:cs typeface="+mn-cs"/>
            </a:endParaRPr>
          </a:p>
        </p:txBody>
      </p:sp>
      <p:cxnSp>
        <p:nvCxnSpPr>
          <p:cNvPr id="4" name="Straight Arrow Connector 4">
            <a:extLst>
              <a:ext uri="{FF2B5EF4-FFF2-40B4-BE49-F238E27FC236}">
                <a16:creationId xmlns:a16="http://schemas.microsoft.com/office/drawing/2014/main" id="{35F14398-E470-4DC5-80DA-AB5F15972C68}"/>
              </a:ext>
            </a:extLst>
          </p:cNvPr>
          <p:cNvCxnSpPr/>
          <p:nvPr/>
        </p:nvCxnSpPr>
        <p:spPr>
          <a:xfrm flipV="1">
            <a:off x="2377342" y="3151829"/>
            <a:ext cx="6611112" cy="91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98"/>
    </mc:Choice>
    <mc:Fallback xmlns="">
      <p:transition spd="slow" advTm="179998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CC1F1-F5DA-4DF3-A47F-86AAC117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</a:t>
            </a:r>
            <a:r>
              <a:rPr lang="cs-CZ"/>
              <a:t>idginy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8CB537-24F8-474D-89F7-FFAB08E03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cs-CZ" sz="2400" spc="10" noProof="1">
                <a:cs typeface="+mn-cs"/>
              </a:rPr>
              <a:t>Vliv jazykového kontaktu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2400" spc="10" noProof="1"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sz="2000" spc="10" dirty="0">
                <a:cs typeface="+mn-cs"/>
              </a:rPr>
              <a:t>Typické rysy pidginů</a:t>
            </a:r>
            <a:r>
              <a:rPr lang="en-GB" sz="2000" spc="10" dirty="0">
                <a:cs typeface="+mn-cs"/>
              </a:rPr>
              <a:t>: absence </a:t>
            </a:r>
            <a:r>
              <a:rPr lang="cs-CZ" sz="2000" spc="10" dirty="0">
                <a:cs typeface="+mn-cs"/>
              </a:rPr>
              <a:t>členů a</a:t>
            </a:r>
            <a:r>
              <a:rPr lang="en-GB" sz="2000" spc="10" dirty="0">
                <a:cs typeface="+mn-cs"/>
              </a:rPr>
              <a:t> absence </a:t>
            </a:r>
            <a:r>
              <a:rPr lang="en-GB" sz="2000" spc="10" dirty="0" err="1">
                <a:cs typeface="+mn-cs"/>
              </a:rPr>
              <a:t>spony</a:t>
            </a:r>
            <a:r>
              <a:rPr lang="en-GB" sz="2000" spc="10" dirty="0">
                <a:cs typeface="+mn-cs"/>
              </a:rPr>
              <a:t> (</a:t>
            </a:r>
            <a:r>
              <a:rPr lang="en-GB" sz="2000" spc="10" dirty="0" err="1">
                <a:cs typeface="+mn-cs"/>
              </a:rPr>
              <a:t>především</a:t>
            </a:r>
            <a:r>
              <a:rPr lang="cs-CZ" sz="2000" spc="10" dirty="0">
                <a:cs typeface="+mn-cs"/>
              </a:rPr>
              <a:t> </a:t>
            </a:r>
            <a:r>
              <a:rPr lang="en-GB" sz="2000" spc="10" dirty="0">
                <a:cs typeface="+mn-cs"/>
              </a:rPr>
              <a:t>v </a:t>
            </a:r>
            <a:r>
              <a:rPr lang="en-GB" sz="2000" spc="10" dirty="0" err="1">
                <a:cs typeface="+mn-cs"/>
              </a:rPr>
              <a:t>přítomném</a:t>
            </a:r>
            <a:r>
              <a:rPr lang="en-GB" sz="2000" spc="10" dirty="0">
                <a:cs typeface="+mn-cs"/>
              </a:rPr>
              <a:t> </a:t>
            </a:r>
            <a:r>
              <a:rPr lang="en-GB" sz="2000" spc="10" dirty="0" err="1">
                <a:cs typeface="+mn-cs"/>
              </a:rPr>
              <a:t>čase</a:t>
            </a:r>
            <a:r>
              <a:rPr lang="en-GB" sz="2000" spc="10" dirty="0">
                <a:cs typeface="+mn-cs"/>
              </a:rPr>
              <a:t>) </a:t>
            </a:r>
            <a:r>
              <a:rPr lang="en-GB" sz="2000" spc="10" dirty="0" err="1">
                <a:cs typeface="+mn-cs"/>
              </a:rPr>
              <a:t>pasiva</a:t>
            </a:r>
            <a:r>
              <a:rPr lang="en-GB" sz="2000" spc="10" dirty="0">
                <a:cs typeface="+mn-cs"/>
              </a:rPr>
              <a:t>, </a:t>
            </a:r>
            <a:r>
              <a:rPr lang="cs-CZ" sz="2000" spc="10" dirty="0">
                <a:cs typeface="+mn-cs"/>
              </a:rPr>
              <a:t>TAM kategorií, zápor </a:t>
            </a:r>
            <a:r>
              <a:rPr lang="en-GB" sz="2000" spc="10" dirty="0" err="1">
                <a:cs typeface="+mn-cs"/>
              </a:rPr>
              <a:t>vně</a:t>
            </a:r>
            <a:r>
              <a:rPr lang="en-GB" sz="2000" spc="10" dirty="0">
                <a:cs typeface="+mn-cs"/>
              </a:rPr>
              <a:t> </a:t>
            </a:r>
            <a:r>
              <a:rPr lang="en-GB" sz="2000" spc="10" dirty="0" err="1">
                <a:cs typeface="+mn-cs"/>
              </a:rPr>
              <a:t>slovesa</a:t>
            </a:r>
            <a:r>
              <a:rPr lang="cs-CZ" sz="2000" spc="10" dirty="0">
                <a:cs typeface="+mn-cs"/>
              </a:rPr>
              <a:t> (analyticky – tendence k izolaci obecně)</a:t>
            </a:r>
            <a:r>
              <a:rPr lang="en-GB" sz="2000" spc="10" dirty="0">
                <a:cs typeface="+mn-cs"/>
              </a:rPr>
              <a:t>, </a:t>
            </a:r>
            <a:r>
              <a:rPr lang="en-GB" sz="2000" spc="10" dirty="0" err="1">
                <a:cs typeface="+mn-cs"/>
              </a:rPr>
              <a:t>jednoduchá</a:t>
            </a:r>
            <a:r>
              <a:rPr lang="en-GB" sz="2000" spc="10" dirty="0">
                <a:cs typeface="+mn-cs"/>
              </a:rPr>
              <a:t> </a:t>
            </a:r>
            <a:r>
              <a:rPr lang="en-GB" sz="2000" spc="10" dirty="0" err="1">
                <a:cs typeface="+mn-cs"/>
              </a:rPr>
              <a:t>slabičná</a:t>
            </a:r>
            <a:r>
              <a:rPr lang="en-GB" sz="2000" spc="10" dirty="0">
                <a:cs typeface="+mn-cs"/>
              </a:rPr>
              <a:t> </a:t>
            </a:r>
            <a:r>
              <a:rPr lang="en-GB" sz="2000" spc="10" dirty="0" err="1">
                <a:cs typeface="+mn-cs"/>
              </a:rPr>
              <a:t>struktura</a:t>
            </a:r>
            <a:r>
              <a:rPr lang="en-GB" sz="2000" spc="10" dirty="0">
                <a:cs typeface="+mn-cs"/>
              </a:rPr>
              <a:t> (CV), </a:t>
            </a:r>
            <a:r>
              <a:rPr lang="en-GB" sz="2000" spc="10" dirty="0" err="1">
                <a:cs typeface="+mn-cs"/>
              </a:rPr>
              <a:t>malá</a:t>
            </a:r>
            <a:r>
              <a:rPr lang="en-GB" sz="2000" spc="10" dirty="0">
                <a:cs typeface="+mn-cs"/>
              </a:rPr>
              <a:t> </a:t>
            </a:r>
            <a:r>
              <a:rPr lang="en-GB" sz="2000" spc="10" dirty="0" err="1">
                <a:cs typeface="+mn-cs"/>
              </a:rPr>
              <a:t>slovní</a:t>
            </a:r>
            <a:r>
              <a:rPr lang="en-GB" sz="2000" spc="10" dirty="0">
                <a:cs typeface="+mn-cs"/>
              </a:rPr>
              <a:t> </a:t>
            </a:r>
            <a:r>
              <a:rPr lang="en-GB" sz="2000" spc="10" dirty="0" err="1">
                <a:cs typeface="+mn-cs"/>
              </a:rPr>
              <a:t>zásoba</a:t>
            </a:r>
            <a:r>
              <a:rPr lang="en-GB" sz="2000" spc="10" dirty="0">
                <a:cs typeface="+mn-cs"/>
              </a:rPr>
              <a:t>,</a:t>
            </a:r>
            <a:r>
              <a:rPr lang="cs-CZ" sz="2000" spc="10" dirty="0">
                <a:cs typeface="+mn-cs"/>
              </a:rPr>
              <a:t>…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sz="2000" spc="10" dirty="0">
              <a:cs typeface="+mn-cs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cs-CZ" sz="2000" spc="10" dirty="0">
                <a:cs typeface="+mn-cs"/>
              </a:rPr>
              <a:t>(</a:t>
            </a:r>
            <a:r>
              <a:rPr lang="en-GB" sz="2000" spc="10" dirty="0" err="1">
                <a:cs typeface="+mn-cs"/>
              </a:rPr>
              <a:t>Sebba</a:t>
            </a:r>
            <a:r>
              <a:rPr lang="cs-CZ" sz="2000" spc="10" dirty="0">
                <a:cs typeface="+mn-cs"/>
              </a:rPr>
              <a:t>, </a:t>
            </a:r>
            <a:r>
              <a:rPr lang="en-GB" sz="2000" spc="10" dirty="0">
                <a:cs typeface="+mn-cs"/>
              </a:rPr>
              <a:t>1997: 39–4) </a:t>
            </a:r>
            <a:br>
              <a:rPr lang="en-GB" sz="2400" spc="10" dirty="0">
                <a:cs typeface="+mn-cs"/>
              </a:rPr>
            </a:br>
            <a:br>
              <a:rPr lang="en-GB" sz="2400" spc="10" dirty="0">
                <a:cs typeface="+mn-cs"/>
              </a:rPr>
            </a:br>
            <a:endParaRPr lang="cs-CZ" sz="1800" spc="10" dirty="0">
              <a:cs typeface="+mn-cs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sz="1800" spc="10" dirty="0">
              <a:cs typeface="+mn-cs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sz="1800" spc="10" noProof="1">
              <a:cs typeface="+mn-cs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6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21"/>
    </mc:Choice>
    <mc:Fallback xmlns="">
      <p:transition spd="slow" advTm="5172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B586E-4F8B-481A-B554-73E4C94C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</a:t>
            </a:r>
            <a:r>
              <a:rPr lang="cs-CZ"/>
              <a:t>reolské </a:t>
            </a:r>
            <a:r>
              <a:rPr lang="cs-CZ" dirty="0"/>
              <a:t>kontinuum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7F0421-8D33-4301-8327-D4EF298E9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2400" spc="10" noProof="1">
              <a:cs typeface="+mn-cs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noProof="1">
                <a:cs typeface="+mn-cs"/>
              </a:rPr>
              <a:t>kontakt </a:t>
            </a:r>
            <a:r>
              <a:rPr lang="en-GB" sz="2000" noProof="1">
                <a:cs typeface="+mn-cs"/>
              </a:rPr>
              <a:t>= </a:t>
            </a:r>
            <a:r>
              <a:rPr lang="cs-CZ" sz="2000" noProof="1">
                <a:cs typeface="+mn-cs"/>
              </a:rPr>
              <a:t>ztráta komplexnosti (srov. socling. typologii)</a:t>
            </a:r>
          </a:p>
          <a:p>
            <a:pPr lvl="1" algn="ctr">
              <a:lnSpc>
                <a:spcPct val="100000"/>
              </a:lnSpc>
              <a:spcBef>
                <a:spcPts val="0"/>
              </a:spcBef>
              <a:defRPr/>
            </a:pPr>
            <a:endParaRPr lang="cs-CZ" noProof="1">
              <a:cs typeface="+mn-c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b="1" noProof="1">
                <a:cs typeface="+mn-cs"/>
              </a:rPr>
              <a:t>pidgin </a:t>
            </a:r>
            <a:r>
              <a:rPr lang="cs-CZ" noProof="1">
                <a:cs typeface="+mn-cs"/>
              </a:rPr>
              <a:t>			     </a:t>
            </a:r>
            <a:r>
              <a:rPr lang="cs-CZ" sz="3200" baseline="30000" noProof="1">
                <a:cs typeface="+mn-cs"/>
              </a:rPr>
              <a:t>kreolizace</a:t>
            </a:r>
            <a:r>
              <a:rPr lang="cs-CZ" noProof="1">
                <a:cs typeface="+mn-cs"/>
              </a:rPr>
              <a:t>				</a:t>
            </a:r>
            <a:r>
              <a:rPr lang="cs-CZ" b="1" noProof="1">
                <a:cs typeface="+mn-cs"/>
              </a:rPr>
              <a:t>kreol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cs-CZ" sz="1800" dirty="0"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2400" spc="10" noProof="1"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2400" spc="10" noProof="1">
              <a:cs typeface="+mn-cs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1800" noProof="1"/>
              <a:t>Výsledkem procesu kreolizace je </a:t>
            </a:r>
            <a:r>
              <a:rPr lang="cs-CZ" sz="1800" i="1" noProof="1"/>
              <a:t>kreol</a:t>
            </a:r>
            <a:r>
              <a:rPr lang="cs-CZ" sz="1800" noProof="1"/>
              <a:t> = konvencionalizovaný, plnohodný jazyk, který se děti učí jako svůj mateřský jazyk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Kontinuum = různá míra vzdálenosti kreolu od superstrátu: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1800" spc="10" dirty="0">
              <a:cs typeface="+mn-cs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sz="1800" spc="10" noProof="1">
              <a:cs typeface="+mn-cs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sz="1800" spc="10" noProof="1"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2400" spc="10" noProof="1">
              <a:cs typeface="+mn-cs"/>
            </a:endParaRPr>
          </a:p>
        </p:txBody>
      </p:sp>
      <p:cxnSp>
        <p:nvCxnSpPr>
          <p:cNvPr id="4" name="Straight Arrow Connector 4">
            <a:extLst>
              <a:ext uri="{FF2B5EF4-FFF2-40B4-BE49-F238E27FC236}">
                <a16:creationId xmlns:a16="http://schemas.microsoft.com/office/drawing/2014/main" id="{35F14398-E470-4DC5-80DA-AB5F15972C68}"/>
              </a:ext>
            </a:extLst>
          </p:cNvPr>
          <p:cNvCxnSpPr/>
          <p:nvPr/>
        </p:nvCxnSpPr>
        <p:spPr>
          <a:xfrm flipV="1">
            <a:off x="2477926" y="3151829"/>
            <a:ext cx="6611112" cy="91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80"/>
    </mc:Choice>
    <mc:Fallback xmlns="">
      <p:transition spd="slow" advTm="3888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B586E-4F8B-481A-B554-73E4C94C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</a:t>
            </a:r>
            <a:r>
              <a:rPr lang="cs-CZ"/>
              <a:t>reolské </a:t>
            </a:r>
            <a:r>
              <a:rPr lang="cs-CZ" dirty="0"/>
              <a:t>kontinuum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7F0421-8D33-4301-8327-D4EF298E9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2400" spc="10" noProof="1">
              <a:cs typeface="+mn-cs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noProof="1">
                <a:cs typeface="+mn-cs"/>
              </a:rPr>
              <a:t>kontakt </a:t>
            </a:r>
            <a:r>
              <a:rPr lang="en-GB" sz="2000" noProof="1">
                <a:cs typeface="+mn-cs"/>
              </a:rPr>
              <a:t>= </a:t>
            </a:r>
            <a:r>
              <a:rPr lang="cs-CZ" sz="2000" noProof="1">
                <a:cs typeface="+mn-cs"/>
              </a:rPr>
              <a:t>ztráta komplexnosti (srov. socling. typologii)</a:t>
            </a:r>
          </a:p>
          <a:p>
            <a:pPr lvl="1" algn="ctr">
              <a:lnSpc>
                <a:spcPct val="100000"/>
              </a:lnSpc>
              <a:spcBef>
                <a:spcPts val="0"/>
              </a:spcBef>
              <a:defRPr/>
            </a:pPr>
            <a:endParaRPr lang="cs-CZ" noProof="1">
              <a:cs typeface="+mn-c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cs-CZ" b="1" noProof="1">
                <a:cs typeface="+mn-cs"/>
              </a:rPr>
              <a:t>pidgin </a:t>
            </a:r>
            <a:r>
              <a:rPr lang="cs-CZ" noProof="1">
                <a:cs typeface="+mn-cs"/>
              </a:rPr>
              <a:t>			     </a:t>
            </a:r>
            <a:r>
              <a:rPr lang="cs-CZ" sz="3200" baseline="30000" noProof="1">
                <a:cs typeface="+mn-cs"/>
              </a:rPr>
              <a:t>kreolizace</a:t>
            </a:r>
            <a:r>
              <a:rPr lang="cs-CZ" noProof="1">
                <a:cs typeface="+mn-cs"/>
              </a:rPr>
              <a:t>				</a:t>
            </a:r>
            <a:r>
              <a:rPr lang="cs-CZ" b="1" noProof="1">
                <a:cs typeface="+mn-cs"/>
              </a:rPr>
              <a:t>kreol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cs-CZ" sz="1800" dirty="0"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2400" spc="10" noProof="1"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2400" spc="10" noProof="1">
              <a:cs typeface="+mn-cs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1800" noProof="1"/>
              <a:t>Výsledkem procesu kreolizace je </a:t>
            </a:r>
            <a:r>
              <a:rPr lang="cs-CZ" sz="1800" i="1" noProof="1"/>
              <a:t>kreol</a:t>
            </a:r>
            <a:r>
              <a:rPr lang="cs-CZ" sz="1800" noProof="1"/>
              <a:t> = konvencionalizovaný, plnohodný jazyk, který se děti učí jako svůj mateřský jazyk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Kontinuum = různá míra vzdálenosti kreolu od superstrátu: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dirty="0" err="1"/>
              <a:t>bazilekt</a:t>
            </a:r>
            <a:r>
              <a:rPr lang="cs-CZ" sz="1800" dirty="0"/>
              <a:t> = nejméně prestižní varieta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dirty="0" err="1"/>
              <a:t>mezolekt</a:t>
            </a:r>
            <a:r>
              <a:rPr lang="cs-CZ" sz="1800" dirty="0"/>
              <a:t> = něco mezi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dirty="0" err="1"/>
              <a:t>akrolekt</a:t>
            </a:r>
            <a:r>
              <a:rPr lang="cs-CZ" sz="1800" dirty="0"/>
              <a:t> = prestižní varieta blízká standardu superstrátu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1800" spc="10" dirty="0">
              <a:cs typeface="+mn-cs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sz="1800" spc="10" noProof="1">
              <a:cs typeface="+mn-cs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sz="1800" spc="10" noProof="1"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cs-CZ" sz="2400" spc="10" noProof="1">
              <a:cs typeface="+mn-cs"/>
            </a:endParaRPr>
          </a:p>
        </p:txBody>
      </p:sp>
      <p:cxnSp>
        <p:nvCxnSpPr>
          <p:cNvPr id="4" name="Straight Arrow Connector 4">
            <a:extLst>
              <a:ext uri="{FF2B5EF4-FFF2-40B4-BE49-F238E27FC236}">
                <a16:creationId xmlns:a16="http://schemas.microsoft.com/office/drawing/2014/main" id="{35F14398-E470-4DC5-80DA-AB5F15972C68}"/>
              </a:ext>
            </a:extLst>
          </p:cNvPr>
          <p:cNvCxnSpPr/>
          <p:nvPr/>
        </p:nvCxnSpPr>
        <p:spPr>
          <a:xfrm flipV="1">
            <a:off x="2477926" y="3151829"/>
            <a:ext cx="6611112" cy="91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C5804F41-49AF-4096-8409-DB21424DA52C}"/>
              </a:ext>
            </a:extLst>
          </p:cNvPr>
          <p:cNvSpPr txBox="1"/>
          <p:nvPr/>
        </p:nvSpPr>
        <p:spPr>
          <a:xfrm>
            <a:off x="3726426" y="3295910"/>
            <a:ext cx="369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latin typeface="Times New Roman" panose="02020603050405020304" pitchFamily="18" charset="0"/>
              </a:rPr>
              <a:t>bazilekt</a:t>
            </a:r>
            <a:r>
              <a:rPr lang="cs-CZ" b="1" dirty="0">
                <a:latin typeface="Times New Roman" panose="02020603050405020304" pitchFamily="18" charset="0"/>
              </a:rPr>
              <a:t> – </a:t>
            </a:r>
            <a:r>
              <a:rPr lang="cs-CZ" b="1" dirty="0" err="1">
                <a:latin typeface="Times New Roman" panose="02020603050405020304" pitchFamily="18" charset="0"/>
              </a:rPr>
              <a:t>mezolekt</a:t>
            </a:r>
            <a:r>
              <a:rPr lang="cs-CZ" b="1" dirty="0">
                <a:latin typeface="Times New Roman" panose="02020603050405020304" pitchFamily="18" charset="0"/>
              </a:rPr>
              <a:t> - </a:t>
            </a:r>
            <a:r>
              <a:rPr lang="cs-CZ" b="1" dirty="0" err="1">
                <a:latin typeface="Times New Roman" panose="02020603050405020304" pitchFamily="18" charset="0"/>
              </a:rPr>
              <a:t>akrolekt</a:t>
            </a:r>
            <a:endParaRPr lang="cs-CZ" b="1" dirty="0">
              <a:latin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95"/>
    </mc:Choice>
    <mc:Fallback xmlns="">
      <p:transition spd="slow" advTm="37395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997F2-33F4-4A96-9D62-207B65E5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</a:t>
            </a:r>
            <a:r>
              <a:rPr lang="cs-CZ"/>
              <a:t>reoly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E3F452-55D1-4EA6-8A25-5EEB892B2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cs-CZ" sz="3200" noProof="1"/>
              <a:t>jamajské patois (cca 3 mil. mluvčích)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cs-CZ" sz="3200" noProof="1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2400" i="1" dirty="0"/>
              <a:t>De man </a:t>
            </a:r>
            <a:r>
              <a:rPr lang="en-GB" sz="2400" i="1" dirty="0" err="1"/>
              <a:t>t'ink</a:t>
            </a:r>
            <a:r>
              <a:rPr lang="en-GB" sz="2400" i="1" dirty="0"/>
              <a:t> him is a black </a:t>
            </a:r>
            <a:r>
              <a:rPr lang="en-GB" sz="2400" i="1" dirty="0" err="1"/>
              <a:t>yout</a:t>
            </a:r>
            <a:r>
              <a:rPr lang="en-GB" sz="2400" i="1" dirty="0"/>
              <a:t>' yah</a:t>
            </a:r>
            <a:br>
              <a:rPr lang="en-GB" sz="2400" i="1" dirty="0"/>
            </a:br>
            <a:r>
              <a:rPr lang="en-GB" sz="2400" i="1" dirty="0"/>
              <a:t>But if him go round to Leyton </a:t>
            </a:r>
            <a:r>
              <a:rPr lang="en-GB" sz="2400" i="1" dirty="0" err="1"/>
              <a:t>Youf</a:t>
            </a:r>
            <a:br>
              <a:rPr lang="en-GB" sz="2400" i="1" dirty="0"/>
            </a:br>
            <a:r>
              <a:rPr lang="en-GB" sz="2400" i="1" dirty="0" err="1"/>
              <a:t>Im</a:t>
            </a:r>
            <a:r>
              <a:rPr lang="en-GB" sz="2400" i="1" dirty="0"/>
              <a:t> </a:t>
            </a:r>
            <a:r>
              <a:rPr lang="en-GB" sz="2400" i="1" dirty="0" err="1"/>
              <a:t>gonna</a:t>
            </a:r>
            <a:r>
              <a:rPr lang="en-GB" sz="2400" i="1" dirty="0"/>
              <a:t> get him </a:t>
            </a:r>
            <a:r>
              <a:rPr lang="en-GB" sz="2400" i="1" dirty="0" err="1"/>
              <a:t>raas</a:t>
            </a:r>
            <a:r>
              <a:rPr lang="en-GB" sz="2400" i="1" dirty="0"/>
              <a:t> kick!</a:t>
            </a:r>
            <a:endParaRPr lang="cs-CZ" sz="2400" i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br>
              <a:rPr lang="en-GB" sz="2400" i="1" dirty="0"/>
            </a:br>
            <a:r>
              <a:rPr lang="en-GB" sz="2400" dirty="0"/>
              <a:t>'The man thinks he's a black youth here,</a:t>
            </a:r>
            <a:br>
              <a:rPr lang="en-GB" sz="2400" dirty="0"/>
            </a:br>
            <a:r>
              <a:rPr lang="en-GB" sz="2400" dirty="0"/>
              <a:t>But if he goes round to Leyton Youth </a:t>
            </a:r>
            <a:endParaRPr lang="cs-CZ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2400" dirty="0"/>
              <a:t>He's going to get his arse kicked!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496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21"/>
    </mc:Choice>
    <mc:Fallback xmlns="">
      <p:transition spd="slow" advTm="6392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997F2-33F4-4A96-9D62-207B65E5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</a:t>
            </a:r>
            <a:r>
              <a:rPr lang="cs-CZ"/>
              <a:t>reoly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E3F452-55D1-4EA6-8A25-5EEB892B2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cs-CZ" sz="3200" noProof="1"/>
              <a:t>jamajské patois (cca 3 mil. mluvčích)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cs-CZ" sz="3200" noProof="1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2400" i="1" dirty="0"/>
              <a:t>De man </a:t>
            </a:r>
            <a:r>
              <a:rPr lang="en-GB" sz="2400" i="1" u="sng" dirty="0" err="1"/>
              <a:t>t'</a:t>
            </a:r>
            <a:r>
              <a:rPr lang="en-GB" sz="2400" i="1" dirty="0" err="1"/>
              <a:t>ink</a:t>
            </a:r>
            <a:r>
              <a:rPr lang="en-GB" sz="2400" i="1" dirty="0"/>
              <a:t> </a:t>
            </a:r>
            <a:r>
              <a:rPr lang="en-GB" sz="2400" b="1" i="1" dirty="0"/>
              <a:t>him</a:t>
            </a:r>
            <a:r>
              <a:rPr lang="en-GB" sz="2400" i="1" dirty="0"/>
              <a:t> is a black </a:t>
            </a:r>
            <a:r>
              <a:rPr lang="en-GB" sz="2400" i="1" dirty="0" err="1"/>
              <a:t>you</a:t>
            </a:r>
            <a:r>
              <a:rPr lang="en-GB" sz="2400" i="1" u="sng" dirty="0" err="1"/>
              <a:t>t</a:t>
            </a:r>
            <a:r>
              <a:rPr lang="en-GB" sz="2400" i="1" u="sng" dirty="0"/>
              <a:t>' </a:t>
            </a:r>
            <a:r>
              <a:rPr lang="en-GB" sz="2400" i="1" dirty="0"/>
              <a:t>yah</a:t>
            </a:r>
            <a:br>
              <a:rPr lang="en-GB" sz="2400" i="1" dirty="0"/>
            </a:br>
            <a:r>
              <a:rPr lang="en-GB" sz="2400" i="1" dirty="0"/>
              <a:t>But i</a:t>
            </a:r>
            <a:r>
              <a:rPr lang="en-GB" sz="2400" i="1" u="sng" dirty="0"/>
              <a:t>f</a:t>
            </a:r>
            <a:r>
              <a:rPr lang="en-GB" sz="2400" i="1" dirty="0"/>
              <a:t> </a:t>
            </a:r>
            <a:r>
              <a:rPr lang="en-GB" sz="2400" b="1" i="1" dirty="0"/>
              <a:t>him</a:t>
            </a:r>
            <a:r>
              <a:rPr lang="en-GB" sz="2400" i="1" dirty="0"/>
              <a:t> go round to Leyton </a:t>
            </a:r>
            <a:r>
              <a:rPr lang="en-GB" sz="2400" i="1" dirty="0" err="1"/>
              <a:t>You</a:t>
            </a:r>
            <a:r>
              <a:rPr lang="en-GB" sz="2400" i="1" u="sng" dirty="0" err="1"/>
              <a:t>f</a:t>
            </a:r>
            <a:br>
              <a:rPr lang="en-GB" sz="2400" i="1" dirty="0"/>
            </a:br>
            <a:r>
              <a:rPr lang="en-GB" sz="2400" i="1" dirty="0" err="1"/>
              <a:t>Im</a:t>
            </a:r>
            <a:r>
              <a:rPr lang="en-GB" sz="2400" i="1" dirty="0"/>
              <a:t> </a:t>
            </a:r>
            <a:r>
              <a:rPr lang="en-GB" sz="2400" i="1" dirty="0" err="1"/>
              <a:t>gonna</a:t>
            </a:r>
            <a:r>
              <a:rPr lang="en-GB" sz="2400" i="1" dirty="0"/>
              <a:t> get </a:t>
            </a:r>
            <a:r>
              <a:rPr lang="en-GB" sz="2400" b="1" i="1" dirty="0"/>
              <a:t>him</a:t>
            </a:r>
            <a:r>
              <a:rPr lang="en-GB" sz="2400" i="1" dirty="0"/>
              <a:t> </a:t>
            </a:r>
            <a:r>
              <a:rPr lang="en-GB" sz="2400" i="1" dirty="0" err="1"/>
              <a:t>raas</a:t>
            </a:r>
            <a:r>
              <a:rPr lang="en-GB" sz="2400" i="1" dirty="0"/>
              <a:t> kick!</a:t>
            </a:r>
            <a:endParaRPr lang="cs-CZ" sz="2400" i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br>
              <a:rPr lang="en-GB" sz="2400" i="1" dirty="0"/>
            </a:br>
            <a:r>
              <a:rPr lang="en-GB" sz="2400" dirty="0"/>
              <a:t>'The man t</a:t>
            </a:r>
            <a:r>
              <a:rPr lang="en-GB" sz="2400" u="sng" dirty="0"/>
              <a:t>h</a:t>
            </a:r>
            <a:r>
              <a:rPr lang="en-GB" sz="2400" dirty="0"/>
              <a:t>inks </a:t>
            </a:r>
            <a:r>
              <a:rPr lang="en-GB" sz="2400" b="1" dirty="0"/>
              <a:t>he</a:t>
            </a:r>
            <a:r>
              <a:rPr lang="en-GB" sz="2400" dirty="0"/>
              <a:t>'s a black you</a:t>
            </a:r>
            <a:r>
              <a:rPr lang="en-GB" sz="2400" u="sng" dirty="0"/>
              <a:t>th</a:t>
            </a:r>
            <a:r>
              <a:rPr lang="en-GB" sz="2400" dirty="0"/>
              <a:t> here,</a:t>
            </a:r>
            <a:br>
              <a:rPr lang="en-GB" sz="2400" dirty="0"/>
            </a:br>
            <a:r>
              <a:rPr lang="en-GB" sz="2400" dirty="0"/>
              <a:t>But i</a:t>
            </a:r>
            <a:r>
              <a:rPr lang="en-GB" sz="2400" u="sng" dirty="0"/>
              <a:t>f</a:t>
            </a:r>
            <a:r>
              <a:rPr lang="en-GB" sz="2400" dirty="0"/>
              <a:t> </a:t>
            </a:r>
            <a:r>
              <a:rPr lang="en-GB" sz="2400" b="1" dirty="0"/>
              <a:t>he</a:t>
            </a:r>
            <a:r>
              <a:rPr lang="en-GB" sz="2400" dirty="0"/>
              <a:t> goes round to Leyton You</a:t>
            </a:r>
            <a:r>
              <a:rPr lang="en-GB" sz="2400" u="sng" dirty="0"/>
              <a:t>th</a:t>
            </a:r>
            <a:r>
              <a:rPr lang="en-GB" sz="2400" dirty="0"/>
              <a:t> </a:t>
            </a:r>
            <a:endParaRPr lang="cs-CZ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2400" dirty="0"/>
              <a:t>He's going to get </a:t>
            </a:r>
            <a:r>
              <a:rPr lang="en-GB" sz="2400" b="1" dirty="0"/>
              <a:t>his</a:t>
            </a:r>
            <a:r>
              <a:rPr lang="en-GB" sz="2400" dirty="0"/>
              <a:t> arse kicked!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349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21"/>
    </mc:Choice>
    <mc:Fallback xmlns="">
      <p:transition spd="slow" advTm="6392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E27DF4-F8AE-415D-920A-36F40208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</a:t>
            </a:r>
            <a:r>
              <a:rPr lang="cs-CZ"/>
              <a:t>azykový </a:t>
            </a:r>
            <a:r>
              <a:rPr lang="cs-CZ" dirty="0"/>
              <a:t>kontakt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BFBFEF-97AC-432D-BD0F-9AB55798B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sz="2400" noProof="1"/>
              <a:t>Z hlediska sociolingvistické typologie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cs-CZ" sz="2400" noProof="1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noProof="1"/>
              <a:t>kontakt také může vést ke zvýšení komplexity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noProof="1"/>
              <a:t>jedná se ale o zcela jiný typ kontaktové situace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noProof="1"/>
              <a:t>malé, tradiční, izolované (relativně) jazykové komunity mají tendenci k vyšší komplexnosti (obecně, srov. výše)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noProof="1"/>
              <a:t>i tak ale obvykle dochází ke kontaktu – dlouhodobě, na hranicích jazykových skupin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noProof="1"/>
              <a:t>splývání rysů 2 již komplexních typologicky odlišných jazyků → další nárůst komplexnosti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2000" noProof="1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noProof="1"/>
              <a:t>× intenzivní kontakt bez předchozí koexistence + sociální (a mocenská) asymetrie → ústup komplexnosti, vznik pidginů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9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77"/>
    </mc:Choice>
    <mc:Fallback xmlns="">
      <p:transition spd="slow" advTm="931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E91F8FD0-6575-4D7D-BB3B-BDE7AF06C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32" y="92876"/>
            <a:ext cx="8403336" cy="66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7"/>
    </mc:Choice>
    <mc:Fallback xmlns="">
      <p:transition spd="slow" advTm="47007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24913-2D2F-4E12-B560-84FAD451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nárůst komplexnosti:</a:t>
            </a:r>
            <a:br>
              <a:rPr lang="cs-CZ" noProof="1"/>
            </a:br>
            <a:r>
              <a:rPr lang="cs-CZ" sz="3600" noProof="1"/>
              <a:t>lekce z nikaragujského ZJ</a:t>
            </a:r>
            <a:br>
              <a:rPr lang="cs-CZ" noProof="1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BF4686-A50D-4906-84E7-0B7722B0D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noProof="1"/>
              <a:t>vznik nového (komplexnějšího) typu komunikační situace → nárůst komplexity v rámci jednoho jazyka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noProof="1"/>
              <a:t>zvětšování komunity uživatelů ISN od 70. let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noProof="1"/>
              <a:t>každá následující kohorta používala složitější struktury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7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17"/>
    </mc:Choice>
    <mc:Fallback xmlns="">
      <p:transition spd="slow" advTm="114717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A3432A-6D9C-477F-874B-86F817308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m</a:t>
            </a:r>
            <a:r>
              <a:rPr lang="cs-CZ" noProof="1"/>
              <a:t>odality v kontaktu: </a:t>
            </a:r>
            <a:br>
              <a:rPr lang="cs-CZ" noProof="1"/>
            </a:br>
            <a:r>
              <a:rPr lang="cs-CZ" sz="3600" noProof="1"/>
              <a:t>vesnické znakové jazyky</a:t>
            </a:r>
            <a:br>
              <a:rPr lang="cs-CZ" b="1" noProof="1">
                <a:solidFill>
                  <a:srgbClr val="FFFF00"/>
                </a:solidFill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DA7AD3-7C15-4781-ACDC-0C24D8E74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000" noProof="1"/>
              <a:t>malé komunity s vysokou prevalencí hluchoty oproti celkové populaci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cs-CZ" sz="2000" noProof="1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000" noProof="1"/>
              <a:t>obvykle vlivem dědičných rysů v rámci relativně izolovaného společenství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cs-CZ" sz="2000" noProof="1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000" noProof="1"/>
              <a:t>vysoké procento slyšících s různou mírou kompetence ve znakovém jazyce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cs-CZ" sz="2000" noProof="1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000" noProof="1"/>
              <a:t>svým způsobem se jedná o proces podobný kreolizaci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cs-CZ" sz="2000" noProof="1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000" noProof="1"/>
              <a:t>sociální pozadí je však odlišné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cs-CZ" sz="2000" noProof="1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000" noProof="1"/>
              <a:t>příklady: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noProof="1"/>
              <a:t>Martha</a:t>
            </a:r>
            <a:r>
              <a:rPr lang="en-GB" sz="1800" noProof="1"/>
              <a:t>’</a:t>
            </a:r>
            <a:r>
              <a:rPr lang="cs-CZ" sz="1800" noProof="1"/>
              <a:t>s Vineyard</a:t>
            </a:r>
            <a:r>
              <a:rPr lang="en-GB" sz="1800" noProof="1"/>
              <a:t> </a:t>
            </a:r>
            <a:r>
              <a:rPr lang="cs-CZ" sz="1800" noProof="1"/>
              <a:t>(</a:t>
            </a:r>
            <a:r>
              <a:rPr lang="cs-CZ" sz="1800" i="1" noProof="1"/>
              <a:t>oficiálně „</a:t>
            </a:r>
            <a:r>
              <a:rPr lang="cs-CZ" sz="1800" noProof="1"/>
              <a:t>velký“ ZJ, </a:t>
            </a:r>
            <a:r>
              <a:rPr lang="cs-CZ" sz="1800" i="1" noProof="1"/>
              <a:t>de facto</a:t>
            </a:r>
            <a:r>
              <a:rPr lang="cs-CZ" sz="1800" noProof="1"/>
              <a:t> vesnický ZJ)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noProof="1"/>
              <a:t>Kata Kolok (Indonésie)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noProof="1"/>
              <a:t>Al Sajíd (Jordánsko)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4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563"/>
    </mc:Choice>
    <mc:Fallback xmlns="">
      <p:transition spd="slow" advTm="201563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8B678-2966-421E-B1E1-F6BFA3F5F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1514"/>
            <a:ext cx="10515600" cy="5505450"/>
          </a:xfrm>
          <a:solidFill>
            <a:srgbClr val="D22D40"/>
          </a:solidFill>
        </p:spPr>
        <p:txBody>
          <a:bodyPr/>
          <a:lstStyle/>
          <a:p>
            <a:pPr marL="0" indent="0" algn="ctr">
              <a:buNone/>
            </a:pPr>
            <a:br>
              <a:rPr lang="cs-CZ" sz="8000" dirty="0">
                <a:solidFill>
                  <a:schemeClr val="bg1"/>
                </a:solidFill>
                <a:latin typeface="Amarante" panose="02000000000000000000" pitchFamily="2" charset="-18"/>
                <a:ea typeface="Roboto" panose="02000000000000000000" pitchFamily="2" charset="0"/>
                <a:cs typeface="Posterama" panose="020B0502040204020203" pitchFamily="34" charset="0"/>
              </a:rPr>
            </a:br>
            <a:r>
              <a:rPr lang="cs-CZ" sz="8000" i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Posterama" panose="020B0502040204020203" pitchFamily="34" charset="0"/>
              </a:rPr>
              <a:t>KONEC</a:t>
            </a:r>
          </a:p>
          <a:p>
            <a:pPr marL="0" indent="0" algn="ctr">
              <a:buNone/>
            </a:pPr>
            <a:endParaRPr lang="cs-CZ" sz="3200" i="1" dirty="0">
              <a:solidFill>
                <a:srgbClr val="D22C40"/>
              </a:solidFill>
              <a:latin typeface="+mj-lt"/>
              <a:ea typeface="Roboto" panose="02000000000000000000" pitchFamily="2" charset="0"/>
              <a:cs typeface="Posterama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100" dirty="0">
                <a:solidFill>
                  <a:schemeClr val="bg1"/>
                </a:solidFill>
              </a:rPr>
              <a:t>Simons, G. F., &amp; Lewis, M. (2013). The world’s languages in crisis. </a:t>
            </a:r>
            <a:r>
              <a:rPr lang="en-GB" sz="1100" i="1" dirty="0">
                <a:solidFill>
                  <a:schemeClr val="bg1"/>
                </a:solidFill>
              </a:rPr>
              <a:t>Responses to language endangerment: In </a:t>
            </a:r>
            <a:r>
              <a:rPr lang="en-GB" sz="1100" i="1" dirty="0" err="1">
                <a:solidFill>
                  <a:schemeClr val="bg1"/>
                </a:solidFill>
              </a:rPr>
              <a:t>honor</a:t>
            </a:r>
            <a:r>
              <a:rPr lang="en-GB" sz="1100" i="1" dirty="0">
                <a:solidFill>
                  <a:schemeClr val="bg1"/>
                </a:solidFill>
              </a:rPr>
              <a:t> of Mickey Noonan. New directions in language documentation and language revitalization</a:t>
            </a:r>
            <a:r>
              <a:rPr lang="en-GB" sz="1100" dirty="0">
                <a:solidFill>
                  <a:schemeClr val="bg1"/>
                </a:solidFill>
              </a:rPr>
              <a:t>, 3-20.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100" dirty="0">
                <a:solidFill>
                  <a:schemeClr val="bg1"/>
                </a:solidFill>
              </a:rPr>
              <a:t>Dryer, M. S. (2011). The evidence for word order correlations.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100" dirty="0">
                <a:solidFill>
                  <a:schemeClr val="bg1"/>
                </a:solidFill>
              </a:rPr>
              <a:t>Everett, C. (2013). Evidence for direct geographic influences on linguistic sounds: The case of ejectives. </a:t>
            </a:r>
            <a:r>
              <a:rPr lang="en-GB" sz="1100" i="1" dirty="0" err="1">
                <a:solidFill>
                  <a:schemeClr val="bg1"/>
                </a:solidFill>
              </a:rPr>
              <a:t>PloS</a:t>
            </a:r>
            <a:r>
              <a:rPr lang="en-GB" sz="1100" i="1" dirty="0">
                <a:solidFill>
                  <a:schemeClr val="bg1"/>
                </a:solidFill>
              </a:rPr>
              <a:t> one</a:t>
            </a:r>
            <a:r>
              <a:rPr lang="en-GB" sz="1100" dirty="0">
                <a:solidFill>
                  <a:schemeClr val="bg1"/>
                </a:solidFill>
              </a:rPr>
              <a:t>, </a:t>
            </a:r>
            <a:r>
              <a:rPr lang="en-GB" sz="1100" i="1" dirty="0">
                <a:solidFill>
                  <a:schemeClr val="bg1"/>
                </a:solidFill>
              </a:rPr>
              <a:t>8</a:t>
            </a:r>
            <a:r>
              <a:rPr lang="en-GB" sz="1100" dirty="0">
                <a:solidFill>
                  <a:schemeClr val="bg1"/>
                </a:solidFill>
              </a:rPr>
              <a:t>(6), e65275.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100" dirty="0" err="1">
                <a:solidFill>
                  <a:schemeClr val="bg1"/>
                </a:solidFill>
              </a:rPr>
              <a:t>Tagliamonte</a:t>
            </a:r>
            <a:r>
              <a:rPr lang="en-GB" sz="1100" dirty="0">
                <a:solidFill>
                  <a:schemeClr val="bg1"/>
                </a:solidFill>
              </a:rPr>
              <a:t>, S. A. (2013). Sociolinguistic typology: Social determinants of linguistic complexity by Peter Trudgill. </a:t>
            </a:r>
            <a:r>
              <a:rPr lang="en-GB" sz="1100" i="1" dirty="0">
                <a:solidFill>
                  <a:schemeClr val="bg1"/>
                </a:solidFill>
              </a:rPr>
              <a:t>Language</a:t>
            </a:r>
            <a:r>
              <a:rPr lang="en-GB" sz="1100" dirty="0">
                <a:solidFill>
                  <a:schemeClr val="bg1"/>
                </a:solidFill>
              </a:rPr>
              <a:t>, </a:t>
            </a:r>
            <a:r>
              <a:rPr lang="en-GB" sz="1100" i="1" dirty="0">
                <a:solidFill>
                  <a:schemeClr val="bg1"/>
                </a:solidFill>
              </a:rPr>
              <a:t>89</a:t>
            </a:r>
            <a:r>
              <a:rPr lang="en-GB" sz="1100" dirty="0">
                <a:solidFill>
                  <a:schemeClr val="bg1"/>
                </a:solidFill>
              </a:rPr>
              <a:t>(2), 378-380.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100" dirty="0">
                <a:solidFill>
                  <a:schemeClr val="bg1"/>
                </a:solidFill>
              </a:rPr>
              <a:t>Gil, D. (1994). The structure of Riau Indonesian. </a:t>
            </a:r>
            <a:r>
              <a:rPr lang="en-GB" sz="1100" i="1" dirty="0">
                <a:solidFill>
                  <a:schemeClr val="bg1"/>
                </a:solidFill>
              </a:rPr>
              <a:t>Nordic Journal of Linguistics</a:t>
            </a:r>
            <a:r>
              <a:rPr lang="en-GB" sz="1100" dirty="0">
                <a:solidFill>
                  <a:schemeClr val="bg1"/>
                </a:solidFill>
              </a:rPr>
              <a:t>, </a:t>
            </a:r>
            <a:r>
              <a:rPr lang="en-GB" sz="1100" i="1" dirty="0">
                <a:solidFill>
                  <a:schemeClr val="bg1"/>
                </a:solidFill>
              </a:rPr>
              <a:t>17</a:t>
            </a:r>
            <a:r>
              <a:rPr lang="en-GB" sz="1100" dirty="0">
                <a:solidFill>
                  <a:schemeClr val="bg1"/>
                </a:solidFill>
              </a:rPr>
              <a:t>(2), 179-200.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100" dirty="0" err="1">
                <a:solidFill>
                  <a:schemeClr val="bg1"/>
                </a:solidFill>
              </a:rPr>
              <a:t>Sebba</a:t>
            </a:r>
            <a:r>
              <a:rPr lang="en-GB" sz="1100" dirty="0">
                <a:solidFill>
                  <a:schemeClr val="bg1"/>
                </a:solidFill>
              </a:rPr>
              <a:t>, M. (1997). </a:t>
            </a:r>
            <a:r>
              <a:rPr lang="en-GB" sz="1100" i="1" dirty="0">
                <a:solidFill>
                  <a:schemeClr val="bg1"/>
                </a:solidFill>
              </a:rPr>
              <a:t>Contact languages: Pidgins and creoles</a:t>
            </a:r>
            <a:r>
              <a:rPr lang="en-GB" sz="1100" dirty="0">
                <a:solidFill>
                  <a:schemeClr val="bg1"/>
                </a:solidFill>
              </a:rPr>
              <a:t>. Bloomsbury Publishing.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1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Ethnologue</a:t>
            </a:r>
            <a:r>
              <a:rPr lang="en-GB" sz="1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https://</a:t>
            </a:r>
            <a:r>
              <a:rPr lang="en-GB" sz="16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www.ethnologue.com</a:t>
            </a:r>
            <a:r>
              <a:rPr lang="en-GB" sz="1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cs-CZ" i="1" dirty="0">
              <a:solidFill>
                <a:schemeClr val="bg1"/>
              </a:solidFill>
              <a:latin typeface="+mj-lt"/>
              <a:ea typeface="Roboto" panose="02000000000000000000" pitchFamily="2" charset="0"/>
              <a:cs typeface="Posterama" panose="020B0502040204020203" pitchFamily="34" charset="0"/>
            </a:endParaRPr>
          </a:p>
          <a:p>
            <a:pPr marL="0" indent="0" algn="ctr">
              <a:buNone/>
            </a:pPr>
            <a:endParaRPr lang="cs-CZ" sz="8000" i="1" dirty="0">
              <a:solidFill>
                <a:schemeClr val="bg1"/>
              </a:solidFill>
              <a:latin typeface="+mj-lt"/>
              <a:ea typeface="Roboto" panose="02000000000000000000" pitchFamily="2" charset="0"/>
              <a:cs typeface="Posteram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1"/>
    </mc:Choice>
    <mc:Fallback xmlns="">
      <p:transition spd="slow" advTm="428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A9346F-B4F0-4F18-802F-C4768457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jazykový </a:t>
            </a:r>
            <a:r>
              <a:rPr lang="cs-CZ" dirty="0"/>
              <a:t>posun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0D7E3C-46ED-4902-A6AB-1846C5B99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8" y="1825625"/>
            <a:ext cx="3770870" cy="4786190"/>
          </a:xfrm>
        </p:spPr>
        <p:txBody>
          <a:bodyPr/>
          <a:lstStyle/>
          <a:p>
            <a:r>
              <a:rPr lang="cs-CZ" sz="2000" b="1" dirty="0"/>
              <a:t>zánik jazyka, (smrt jazyka)</a:t>
            </a: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= </a:t>
            </a:r>
            <a:r>
              <a:rPr lang="cs-CZ" sz="2000" dirty="0"/>
              <a:t>0 rodilých mluvčích</a:t>
            </a:r>
          </a:p>
          <a:p>
            <a:pPr marL="0" indent="0">
              <a:buNone/>
            </a:pPr>
            <a:r>
              <a:rPr lang="cs-CZ" sz="2000" dirty="0"/>
              <a:t>zánik hrozí bezprostředně cca 20 % jazyků světa</a:t>
            </a:r>
          </a:p>
          <a:p>
            <a:r>
              <a:rPr lang="cs-CZ" sz="2000" dirty="0"/>
              <a:t>méně než 1000 mluvčích	</a:t>
            </a:r>
          </a:p>
          <a:p>
            <a:pPr marL="0" indent="0">
              <a:buNone/>
            </a:pPr>
            <a:r>
              <a:rPr lang="cs-CZ" sz="2000" dirty="0"/>
              <a:t>50 % může být ohrožených</a:t>
            </a:r>
          </a:p>
          <a:p>
            <a:r>
              <a:rPr lang="cs-CZ" sz="2000" dirty="0"/>
              <a:t>méně než 10 000 mluvčích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1800" dirty="0"/>
              <a:t>95 % všech mluvčích používá jeden z 300 jazyků (6 %),  víc jak třetina všech mluvčích používá jeden z 8 jazyků (0,1 %)</a:t>
            </a:r>
          </a:p>
          <a:p>
            <a:pPr marL="0" indent="0">
              <a:buNone/>
            </a:pPr>
            <a:endParaRPr lang="cs-CZ" sz="2000" dirty="0"/>
          </a:p>
          <a:p>
            <a:pPr indent="0">
              <a:buNone/>
            </a:pPr>
            <a:endParaRPr lang="cs-CZ" dirty="0"/>
          </a:p>
          <a:p>
            <a:pPr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2E3B6C5-04C3-45F4-86AE-4A2FD455F9A5}"/>
              </a:ext>
            </a:extLst>
          </p:cNvPr>
          <p:cNvGraphicFramePr/>
          <p:nvPr/>
        </p:nvGraphicFramePr>
        <p:xfrm>
          <a:off x="4609071" y="1969745"/>
          <a:ext cx="6986931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9081">
                  <a:extLst>
                    <a:ext uri="{9D8B030D-6E8A-4147-A177-3AD203B41FA5}">
                      <a16:colId xmlns:a16="http://schemas.microsoft.com/office/drawing/2014/main" val="3356612149"/>
                    </a:ext>
                  </a:extLst>
                </a:gridCol>
                <a:gridCol w="635769">
                  <a:extLst>
                    <a:ext uri="{9D8B030D-6E8A-4147-A177-3AD203B41FA5}">
                      <a16:colId xmlns:a16="http://schemas.microsoft.com/office/drawing/2014/main" val="3453179171"/>
                    </a:ext>
                  </a:extLst>
                </a:gridCol>
                <a:gridCol w="644479">
                  <a:extLst>
                    <a:ext uri="{9D8B030D-6E8A-4147-A177-3AD203B41FA5}">
                      <a16:colId xmlns:a16="http://schemas.microsoft.com/office/drawing/2014/main" val="3316751738"/>
                    </a:ext>
                  </a:extLst>
                </a:gridCol>
                <a:gridCol w="757698">
                  <a:extLst>
                    <a:ext uri="{9D8B030D-6E8A-4147-A177-3AD203B41FA5}">
                      <a16:colId xmlns:a16="http://schemas.microsoft.com/office/drawing/2014/main" val="2771765422"/>
                    </a:ext>
                  </a:extLst>
                </a:gridCol>
                <a:gridCol w="1221461">
                  <a:extLst>
                    <a:ext uri="{9D8B030D-6E8A-4147-A177-3AD203B41FA5}">
                      <a16:colId xmlns:a16="http://schemas.microsoft.com/office/drawing/2014/main" val="2285066620"/>
                    </a:ext>
                  </a:extLst>
                </a:gridCol>
                <a:gridCol w="827371">
                  <a:extLst>
                    <a:ext uri="{9D8B030D-6E8A-4147-A177-3AD203B41FA5}">
                      <a16:colId xmlns:a16="http://schemas.microsoft.com/office/drawing/2014/main" val="2627807780"/>
                    </a:ext>
                  </a:extLst>
                </a:gridCol>
                <a:gridCol w="971072">
                  <a:extLst>
                    <a:ext uri="{9D8B030D-6E8A-4147-A177-3AD203B41FA5}">
                      <a16:colId xmlns:a16="http://schemas.microsoft.com/office/drawing/2014/main" val="2769437932"/>
                    </a:ext>
                  </a:extLst>
                </a:gridCol>
              </a:tblGrid>
              <a:tr h="845093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velikost jazyka podle počtu mluvčích</a:t>
                      </a:r>
                      <a:endParaRPr lang="pl-PL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počet jazyků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</a:b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% jazyků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součtem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počet mluvčích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% mluvčích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součtem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67585"/>
                  </a:ext>
                </a:extLst>
              </a:tr>
              <a:tr h="45840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100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000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000 až 999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999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999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8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0,1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0,1 %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2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308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548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848 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38,74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38,74 %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525578"/>
                  </a:ext>
                </a:extLst>
              </a:tr>
              <a:tr h="30287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10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000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000 až 99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999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999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77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1,1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1,2 %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2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346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900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757  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39,38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78,12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501625"/>
                  </a:ext>
                </a:extLst>
              </a:tr>
              <a:tr h="30287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000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000 až 9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999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999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304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4,4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5,6 %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951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916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458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15,97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94,09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339025"/>
                  </a:ext>
                </a:extLst>
              </a:tr>
              <a:tr h="30287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100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000 až 999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999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895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13,0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18,6 %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283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116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716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4,75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98,84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826323"/>
                  </a:ext>
                </a:extLst>
              </a:tr>
              <a:tr h="30287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10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000 až 99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999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1 824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26,4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45,0 %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60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780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797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1,02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99,86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161435"/>
                  </a:ext>
                </a:extLst>
              </a:tr>
              <a:tr h="30287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000 až 9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999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2 014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29,2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74,1 %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7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773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810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0,13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99,99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671375"/>
                  </a:ext>
                </a:extLst>
              </a:tr>
              <a:tr h="30287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100 až 999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1 038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15,0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89,2 %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461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250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0,008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99,99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059584"/>
                  </a:ext>
                </a:extLst>
              </a:tr>
              <a:tr h="30287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10 až 99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339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4,9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94,1 %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12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560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0,00021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99,99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711442"/>
                  </a:ext>
                </a:extLst>
              </a:tr>
              <a:tr h="30287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 až 9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133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1,9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96,0 %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521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0,00001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100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703050"/>
                  </a:ext>
                </a:extLst>
              </a:tr>
              <a:tr h="30287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nezařazeno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277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4,0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100,0 %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724987"/>
                  </a:ext>
                </a:extLst>
              </a:tr>
              <a:tr h="3219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celkem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6 909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100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5 959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511</a:t>
                      </a:r>
                      <a:r>
                        <a:rPr lang="cs-CZ" sz="12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717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100</a:t>
                      </a: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7822" marR="11347" marT="11347" marB="11347" anchor="ctr">
                    <a:solidFill>
                      <a:srgbClr val="D22C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marL="36309" marR="36309" marT="18155" marB="18155">
                    <a:solidFill>
                      <a:srgbClr val="D22C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63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6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85"/>
    </mc:Choice>
    <mc:Fallback xmlns="">
      <p:transition spd="slow" advTm="5578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76382E-8A4F-4DE6-B10A-D485A694C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89" y="780680"/>
            <a:ext cx="8221222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4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22"/>
    </mc:Choice>
    <mc:Fallback xmlns="">
      <p:transition spd="slow" advTm="2452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E3DCC-B69A-4BCF-A364-7D497CB0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stupnice ohrožení jazyka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5B364E-B18D-4F55-B763-FA1BA0905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UNESCO využívá analogickou stupnici k ohroženým druhům (IUCN):</a:t>
            </a:r>
          </a:p>
          <a:p>
            <a:pPr lvl="1"/>
            <a:r>
              <a:rPr lang="cs-CZ" sz="2000" i="1" dirty="0"/>
              <a:t>nedotčený – zranitelný – vážně ohrožený – kriticky ohrožený – vyhynulý</a:t>
            </a:r>
            <a:endParaRPr lang="cs-CZ" sz="2400" dirty="0"/>
          </a:p>
          <a:p>
            <a:r>
              <a:rPr lang="cs-CZ" sz="2400" i="1" dirty="0" err="1"/>
              <a:t>Ethnologue</a:t>
            </a:r>
            <a:r>
              <a:rPr lang="cs-CZ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stupnice ohroženosti jazyků na základě mezigeneračního transferu GIDS (</a:t>
            </a:r>
            <a:r>
              <a:rPr lang="cs-CZ" sz="2000" i="1" dirty="0" err="1"/>
              <a:t>graded</a:t>
            </a:r>
            <a:r>
              <a:rPr lang="cs-CZ" sz="2000" i="1" dirty="0"/>
              <a:t> </a:t>
            </a:r>
            <a:r>
              <a:rPr lang="cs-CZ" sz="2000" i="1" dirty="0" err="1"/>
              <a:t>intergenerational</a:t>
            </a:r>
            <a:r>
              <a:rPr lang="cs-CZ" sz="2000" i="1" dirty="0"/>
              <a:t> </a:t>
            </a:r>
            <a:r>
              <a:rPr lang="cs-CZ" sz="2000" i="1" dirty="0" err="1"/>
              <a:t>disruption</a:t>
            </a:r>
            <a:r>
              <a:rPr lang="cs-CZ" sz="2000" i="1" dirty="0"/>
              <a:t> </a:t>
            </a:r>
            <a:r>
              <a:rPr lang="cs-CZ" sz="2000" i="1" dirty="0" err="1"/>
              <a:t>scale</a:t>
            </a:r>
            <a:r>
              <a:rPr lang="cs-CZ" sz="2000" i="1" dirty="0"/>
              <a:t>, </a:t>
            </a:r>
            <a:r>
              <a:rPr lang="cs-CZ" sz="2000" dirty="0" err="1"/>
              <a:t>Fishman</a:t>
            </a:r>
            <a:r>
              <a:rPr lang="cs-CZ" sz="2000" dirty="0"/>
              <a:t>, 1991)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EGIDS = </a:t>
            </a:r>
            <a:r>
              <a:rPr lang="cs-CZ" sz="2000" i="1" dirty="0" err="1"/>
              <a:t>expanded</a:t>
            </a:r>
            <a:r>
              <a:rPr lang="cs-CZ" sz="2000" i="1" dirty="0"/>
              <a:t> </a:t>
            </a:r>
            <a:r>
              <a:rPr lang="cs-CZ" sz="2000" dirty="0"/>
              <a:t>GIDS (Lewis &amp; </a:t>
            </a:r>
            <a:r>
              <a:rPr lang="cs-CZ" sz="2000" dirty="0" err="1"/>
              <a:t>Simons</a:t>
            </a:r>
            <a:r>
              <a:rPr lang="cs-CZ" sz="2000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306956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0D7E3C-46ED-4902-A6AB-1846C5B99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948"/>
            <a:ext cx="10164097" cy="5705015"/>
          </a:xfrm>
        </p:spPr>
        <p:txBody>
          <a:bodyPr/>
          <a:lstStyle/>
          <a:p>
            <a:endParaRPr lang="cs-CZ" i="1" dirty="0"/>
          </a:p>
          <a:p>
            <a:pPr indent="0">
              <a:buNone/>
            </a:pPr>
            <a:endParaRPr lang="cs-CZ"/>
          </a:p>
          <a:p>
            <a:pPr lvl="1"/>
            <a:endParaRPr lang="cs-CZ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D324AF70-2C77-48BE-850C-49ADAD324E41}"/>
              </a:ext>
            </a:extLst>
          </p:cNvPr>
          <p:cNvGraphicFramePr/>
          <p:nvPr/>
        </p:nvGraphicFramePr>
        <p:xfrm>
          <a:off x="405064" y="248397"/>
          <a:ext cx="11381872" cy="6361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3448">
                  <a:extLst>
                    <a:ext uri="{9D8B030D-6E8A-4147-A177-3AD203B41FA5}">
                      <a16:colId xmlns:a16="http://schemas.microsoft.com/office/drawing/2014/main" val="1359277382"/>
                    </a:ext>
                  </a:extLst>
                </a:gridCol>
                <a:gridCol w="4107640">
                  <a:extLst>
                    <a:ext uri="{9D8B030D-6E8A-4147-A177-3AD203B41FA5}">
                      <a16:colId xmlns:a16="http://schemas.microsoft.com/office/drawing/2014/main" val="74013776"/>
                    </a:ext>
                  </a:extLst>
                </a:gridCol>
                <a:gridCol w="4440784">
                  <a:extLst>
                    <a:ext uri="{9D8B030D-6E8A-4147-A177-3AD203B41FA5}">
                      <a16:colId xmlns:a16="http://schemas.microsoft.com/office/drawing/2014/main" val="3780250943"/>
                    </a:ext>
                  </a:extLst>
                </a:gridCol>
              </a:tblGrid>
              <a:tr h="50661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u="none" strike="noStrike" dirty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0: mezinárodní</a:t>
                      </a:r>
                      <a:endParaRPr lang="cs-CZ" sz="4000" b="1" i="0" u="none" strike="noStrike" dirty="0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slouží mezinárodní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komunikaci. v obchodním, vědeckém a politickém styku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angličtina,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francouzština, ruština, arabština a čínština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865946"/>
                  </a:ext>
                </a:extLst>
              </a:tr>
              <a:tr h="49056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1: národní </a:t>
                      </a:r>
                      <a:endParaRPr lang="cs-CZ" sz="40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používá se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na státní úrovni ve vzdělávání, médiích, administrativě a práci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čeština, němčina, japonština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93115"/>
                  </a:ext>
                </a:extLst>
              </a:tr>
              <a:tr h="50661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2: regionální</a:t>
                      </a:r>
                      <a:endParaRPr lang="cs-CZ" sz="40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používá se</a:t>
                      </a:r>
                      <a:r>
                        <a:rPr lang="pt-BR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na regionální úrovni ve vzdělávání, médiích, administrativě a práci</a:t>
                      </a:r>
                      <a:endParaRPr lang="pt-BR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vlámština, rétorománština, maráthština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48388"/>
                  </a:ext>
                </a:extLst>
              </a:tr>
              <a:tr h="50661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3: širší</a:t>
                      </a:r>
                      <a:r>
                        <a:rPr lang="cs-CZ" sz="14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komunikace</a:t>
                      </a:r>
                      <a:endParaRPr lang="cs-CZ" sz="40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používá se aktivně používá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jako druhý jazyk napříč sociálními skupinami, často jako lingua franca v regionu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marocká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arabština, tagalog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141095"/>
                  </a:ext>
                </a:extLst>
              </a:tr>
              <a:tr h="50661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4: vzdělávací</a:t>
                      </a:r>
                      <a:endParaRPr lang="cs-CZ" sz="40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jazyk je aktivně používán, jeho standardní forma je udržována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skrze vzdělávací instituce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horní lužická srbština, friulština 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905647"/>
                  </a:ext>
                </a:extLst>
              </a:tr>
              <a:tr h="50661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5: rozvojový</a:t>
                      </a:r>
                      <a:endParaRPr lang="cs-CZ" sz="40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jazyk je aktivně používán, standardní forma není kodifikována/všeobecně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užívána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český znakový jazyk, nahuatl, centrální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romština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284237"/>
                  </a:ext>
                </a:extLst>
              </a:tr>
              <a:tr h="50661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u="none" strike="noStrike" dirty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6a: živý </a:t>
                      </a:r>
                      <a:endParaRPr lang="cs-CZ" sz="4000" b="1" i="0" u="none" strike="noStrike" dirty="0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jazyk je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aktivně používán v neformálních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situacích</a:t>
                      </a: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napříč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generacemi, jeho stav je stabilizovaný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savosavo, kečuánština, slezština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925469"/>
                  </a:ext>
                </a:extLst>
              </a:tr>
              <a:tr h="50661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6b:</a:t>
                      </a:r>
                      <a:r>
                        <a:rPr lang="cs-CZ" sz="14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ohrožený</a:t>
                      </a:r>
                      <a:endParaRPr lang="cs-CZ" sz="40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jazyk je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aktivně používán v neformálních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situacích</a:t>
                      </a: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napříč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generacemi, avšak počet mluvčích se zmenšuje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olašská romština, odžibvejština, cèmuhî 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87369"/>
                  </a:ext>
                </a:extLst>
              </a:tr>
              <a:tr h="50661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7:</a:t>
                      </a:r>
                      <a:r>
                        <a:rPr lang="cs-CZ" sz="14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na přechodu</a:t>
                      </a:r>
                      <a:endParaRPr lang="cs-CZ" sz="40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generace rodičů jazyk stále aktivně používá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mezi sebou, ale už ho nepředává svým dětem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jidiš, dolní lužická srbština, istrijština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620649"/>
                  </a:ext>
                </a:extLst>
              </a:tr>
              <a:tr h="36337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8a: umírající</a:t>
                      </a:r>
                      <a:endParaRPr lang="cs-CZ" sz="40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jazyk aktivně používá už jen generace prarodičů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dyirbal, ketština, dakotšina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387880"/>
                  </a:ext>
                </a:extLst>
              </a:tr>
              <a:tr h="36337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8b: téměř</a:t>
                      </a:r>
                      <a:r>
                        <a:rPr lang="cs-CZ" sz="14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mrtvý</a:t>
                      </a:r>
                      <a:r>
                        <a:rPr lang="cs-CZ" sz="14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endParaRPr lang="cs-CZ" sz="40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jazyk používá už jen generace prarodičů,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a to pouze omezeně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ainština, havajský znakový jazyk, lesní enetština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946015"/>
                  </a:ext>
                </a:extLst>
              </a:tr>
              <a:tr h="50661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9:</a:t>
                      </a:r>
                      <a:r>
                        <a:rPr lang="cs-CZ" sz="1400" b="1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spící</a:t>
                      </a:r>
                      <a:endParaRPr lang="cs-CZ" sz="40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jazyk se uchovává jako připomínka kulturní nebo etnické identity,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jeho mluvčí mají pouze omezenou kompetenci 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koptština, livonština, pruština 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8658"/>
                  </a:ext>
                </a:extLst>
              </a:tr>
              <a:tr h="49056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10: mrtvý</a:t>
                      </a:r>
                      <a:endParaRPr lang="cs-CZ" sz="4000" b="1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jazyk se přestal používat a nefunguje</a:t>
                      </a:r>
                      <a:r>
                        <a:rPr lang="cs-CZ" sz="1200" u="none" strike="noStrike" baseline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ani jako symbol etnické identity</a:t>
                      </a:r>
                      <a:endParaRPr lang="cs-CZ" sz="3600" b="0" i="0" u="none" strike="noStrike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u="none" strike="noStrike" baseline="0" dirty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polabština, </a:t>
                      </a:r>
                      <a:r>
                        <a:rPr lang="cs-CZ" sz="1200" u="none" strike="noStrike" baseline="0" dirty="0" err="1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Martha‘s</a:t>
                      </a:r>
                      <a:r>
                        <a:rPr lang="cs-CZ" sz="1200" u="none" strike="noStrike" baseline="0" dirty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</a:t>
                      </a:r>
                      <a:r>
                        <a:rPr lang="cs-CZ" sz="1200" u="none" strike="noStrike" baseline="0" dirty="0" err="1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Vineyard</a:t>
                      </a:r>
                      <a:r>
                        <a:rPr lang="cs-CZ" sz="1200" u="none" strike="noStrike" baseline="0" dirty="0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 Sign </a:t>
                      </a:r>
                      <a:r>
                        <a:rPr lang="cs-CZ" sz="1200" u="none" strike="noStrike" baseline="0" dirty="0" err="1">
                          <a:solidFill>
                            <a:schemeClr val="bg2"/>
                          </a:solidFill>
                          <a:effectLst/>
                          <a:latin typeface="Nunito" panose="00000500000000000000" pitchFamily="2" charset="-18"/>
                        </a:rPr>
                        <a:t>Language</a:t>
                      </a:r>
                      <a:endParaRPr lang="cs-CZ" sz="3600" b="0" i="0" u="none" strike="noStrike" dirty="0">
                        <a:solidFill>
                          <a:schemeClr val="bg2"/>
                        </a:solidFill>
                        <a:effectLst/>
                        <a:latin typeface="Nunito" panose="00000500000000000000" pitchFamily="2" charset="-1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D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33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8417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ranklin Gothic 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5752A5C-7494-4EDD-8151-DB9189CA592B}" vid="{5F1878C6-A779-4D69-8E32-E97DF00B1F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ff_uk_sablona_CZ</Template>
  <TotalTime>4967</TotalTime>
  <Words>4149</Words>
  <Application>Microsoft Macintosh PowerPoint</Application>
  <PresentationFormat>Widescreen</PresentationFormat>
  <Paragraphs>610</Paragraphs>
  <Slides>52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Amarante</vt:lpstr>
      <vt:lpstr>Arial</vt:lpstr>
      <vt:lpstr>Calibri</vt:lpstr>
      <vt:lpstr>Century Schoolbook</vt:lpstr>
      <vt:lpstr>Franklin Gothic Book</vt:lpstr>
      <vt:lpstr>Lato</vt:lpstr>
      <vt:lpstr>Nunito</vt:lpstr>
      <vt:lpstr>Times New Roman</vt:lpstr>
      <vt:lpstr>Wingdings</vt:lpstr>
      <vt:lpstr>Motiv Office</vt:lpstr>
      <vt:lpstr>Úvod do sociolingvistiky  hodina VIII: jazykový kontakt</vt:lpstr>
      <vt:lpstr>opakování</vt:lpstr>
      <vt:lpstr>jazyky světa</vt:lpstr>
      <vt:lpstr>jazykový posun (language shift, jazyková směna, Weinreich, 1953)</vt:lpstr>
      <vt:lpstr>PowerPoint Presentation</vt:lpstr>
      <vt:lpstr>jazykový posun</vt:lpstr>
      <vt:lpstr>PowerPoint Presentation</vt:lpstr>
      <vt:lpstr>stupnice ohrožení jazyka</vt:lpstr>
      <vt:lpstr>PowerPoint Presentation</vt:lpstr>
      <vt:lpstr>Ohrožené jazyky </vt:lpstr>
      <vt:lpstr>PowerPoint Presentation</vt:lpstr>
      <vt:lpstr>smrt jazyka a „poslední mluvčí“</vt:lpstr>
      <vt:lpstr>jazykový posun</vt:lpstr>
      <vt:lpstr>jazykový posun</vt:lpstr>
      <vt:lpstr>Jazyky v ČR</vt:lpstr>
      <vt:lpstr>jazykový posun v ČR</vt:lpstr>
      <vt:lpstr>jazyky v kontaktu</vt:lpstr>
      <vt:lpstr>sociolingvistická typologie</vt:lpstr>
      <vt:lpstr>morfologická typologie  </vt:lpstr>
      <vt:lpstr>slovosledná typologie</vt:lpstr>
      <vt:lpstr>slovosledná typologie</vt:lpstr>
      <vt:lpstr>jazyková diverzita</vt:lpstr>
      <vt:lpstr>PowerPoint Presentation</vt:lpstr>
      <vt:lpstr>PowerPoint Presentation</vt:lpstr>
      <vt:lpstr>jazyková diverzita …proč?</vt:lpstr>
      <vt:lpstr>jazyková diverzita …proč?</vt:lpstr>
      <vt:lpstr>jsou všechny jazyky stejně komplexní? </vt:lpstr>
      <vt:lpstr>jsou všechny jazyky stejně komplexní? </vt:lpstr>
      <vt:lpstr>jsou všechny jazyky stejně komplexní? </vt:lpstr>
      <vt:lpstr>jsou všechny jazyky stejně komplexní? </vt:lpstr>
      <vt:lpstr>jsou všechny jazyky stejně komplexní? </vt:lpstr>
      <vt:lpstr>jsou všechny jazyky stejně komplexní? </vt:lpstr>
      <vt:lpstr>jsou všechny jazyky stejně komplexní? </vt:lpstr>
      <vt:lpstr>jsou všechny jazyky stejně komplexní? </vt:lpstr>
      <vt:lpstr>s čím souvisí míra komplexnosti?</vt:lpstr>
      <vt:lpstr>sociální komplexita ⇆ jazyková komplexita</vt:lpstr>
      <vt:lpstr>sociální komplexita ⇆ jazyková komplexita</vt:lpstr>
      <vt:lpstr>kontakt → simplifikace?</vt:lpstr>
      <vt:lpstr>kontakt → simplifikace?</vt:lpstr>
      <vt:lpstr>kontakt → simplifikace?</vt:lpstr>
      <vt:lpstr>kontakt → simplifikace?</vt:lpstr>
      <vt:lpstr>jazykový kontakt</vt:lpstr>
      <vt:lpstr>kreolské kontinuum</vt:lpstr>
      <vt:lpstr>pidginy</vt:lpstr>
      <vt:lpstr>kreolské kontinuum</vt:lpstr>
      <vt:lpstr>kreolské kontinuum</vt:lpstr>
      <vt:lpstr>kreoly</vt:lpstr>
      <vt:lpstr>kreoly</vt:lpstr>
      <vt:lpstr>jazykový kontakt</vt:lpstr>
      <vt:lpstr>nárůst komplexnosti: lekce z nikaragujského ZJ </vt:lpstr>
      <vt:lpstr>modality v kontaktu:  vesnické znakové jazyky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PsyLing01</dc:title>
  <dc:creator>Jakub Jehlička</dc:creator>
  <cp:lastModifiedBy>Preininger, Mikuláš</cp:lastModifiedBy>
  <cp:revision>126</cp:revision>
  <dcterms:created xsi:type="dcterms:W3CDTF">2017-09-17T17:37:04Z</dcterms:created>
  <dcterms:modified xsi:type="dcterms:W3CDTF">2023-04-05T07:09:46Z</dcterms:modified>
</cp:coreProperties>
</file>