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2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16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3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97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36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054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61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054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179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545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44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E2360-C782-43D5-BBA7-EA73441462C2}" type="datetimeFigureOut">
              <a:rPr lang="cs-CZ" smtClean="0"/>
              <a:t>17.03.2023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C03C7-76E9-4E53-83FC-D5B3B51A81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053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tovani.net/files/ucetni-osnova-pro-neziskovky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Jazyk účetnictví 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999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Účtová třída: 5 </a:t>
            </a:r>
            <a:r>
              <a:rPr lang="cs-CZ" i="1" dirty="0" smtClean="0"/>
              <a:t>(vybrané kategorie)</a:t>
            </a:r>
          </a:p>
          <a:p>
            <a:pPr lvl="1"/>
            <a:r>
              <a:rPr lang="cs-CZ" dirty="0" smtClean="0"/>
              <a:t>Účtová skupina 51 - Služby</a:t>
            </a:r>
          </a:p>
          <a:p>
            <a:pPr lvl="2"/>
            <a:r>
              <a:rPr lang="cs-CZ" dirty="0" smtClean="0"/>
              <a:t>512	Cestovné</a:t>
            </a:r>
          </a:p>
          <a:p>
            <a:pPr lvl="2"/>
            <a:r>
              <a:rPr lang="cs-CZ" dirty="0" smtClean="0"/>
              <a:t>518	Ostatní služby</a:t>
            </a:r>
          </a:p>
          <a:p>
            <a:pPr lvl="3"/>
            <a:r>
              <a:rPr lang="cs-CZ" dirty="0" smtClean="0"/>
              <a:t>518 400	Vzdělávání, školení</a:t>
            </a:r>
          </a:p>
          <a:p>
            <a:pPr lvl="3"/>
            <a:r>
              <a:rPr lang="cs-CZ" dirty="0" smtClean="0"/>
              <a:t>518 450	Konzultace, odborné poradenství</a:t>
            </a:r>
          </a:p>
          <a:p>
            <a:pPr lvl="3"/>
            <a:r>
              <a:rPr lang="cs-CZ" dirty="0" smtClean="0"/>
              <a:t>518 460	Konference</a:t>
            </a:r>
          </a:p>
          <a:p>
            <a:pPr lvl="3"/>
            <a:r>
              <a:rPr lang="cs-CZ" dirty="0" smtClean="0"/>
              <a:t>518 470	Supervize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838200" y="3288631"/>
            <a:ext cx="6845968" cy="1524001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753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struktura (vztahy a vazby)</a:t>
            </a:r>
          </a:p>
          <a:p>
            <a:r>
              <a:rPr lang="cs-CZ" dirty="0" smtClean="0"/>
              <a:t>Hospodářská struktura (střediska, činnosti, výkony, zakázky apod.)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618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– na tabuli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997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X 		Třída</a:t>
            </a:r>
          </a:p>
          <a:p>
            <a:r>
              <a:rPr lang="cs-CZ" dirty="0" smtClean="0"/>
              <a:t>XY 		Skupina</a:t>
            </a:r>
          </a:p>
          <a:p>
            <a:r>
              <a:rPr lang="cs-CZ" dirty="0" smtClean="0"/>
              <a:t>XYZ 		Syntetický účet</a:t>
            </a:r>
          </a:p>
          <a:p>
            <a:r>
              <a:rPr lang="cs-CZ" dirty="0" smtClean="0"/>
              <a:t>XYZ </a:t>
            </a:r>
            <a:r>
              <a:rPr lang="cs-CZ" dirty="0" err="1" smtClean="0"/>
              <a:t>abc</a:t>
            </a:r>
            <a:r>
              <a:rPr lang="cs-CZ" dirty="0" smtClean="0"/>
              <a:t> 	Analytický účet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2"/>
              </a:rPr>
              <a:t>https://www.uctovani.net/files/ucetni-osnova-pro-neziskovky.pdf</a:t>
            </a:r>
            <a:endParaRPr lang="cs-CZ" dirty="0" smtClean="0"/>
          </a:p>
          <a:p>
            <a:r>
              <a:rPr lang="cs-CZ" dirty="0" smtClean="0"/>
              <a:t>https://www.uctovani.net/ucetni-osnova.php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4523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Účtová osnova - třídy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Účtová třída 0 - Dlouhodobý majetek (Aktiva)</a:t>
            </a:r>
          </a:p>
          <a:p>
            <a:r>
              <a:rPr lang="cs-CZ" dirty="0" smtClean="0"/>
              <a:t>Účtová třída 1 - Zásoby (Aktiva)</a:t>
            </a:r>
          </a:p>
          <a:p>
            <a:r>
              <a:rPr lang="cs-CZ" dirty="0" smtClean="0"/>
              <a:t>Účtová třída 2 - Krátkodobý finanční majetek a peněžní prostředky (Aktiva a Pasiva)</a:t>
            </a:r>
          </a:p>
          <a:p>
            <a:r>
              <a:rPr lang="cs-CZ" dirty="0" smtClean="0"/>
              <a:t>Účtová třída 3 - Zúčtovací vztahy (Aktiva a Pasiva)</a:t>
            </a:r>
          </a:p>
          <a:p>
            <a:r>
              <a:rPr lang="cs-CZ" dirty="0" smtClean="0"/>
              <a:t>Účtová třída 4 - Kapitálové účty a dlouhodobé závazky (Pasiva)</a:t>
            </a:r>
          </a:p>
          <a:p>
            <a:r>
              <a:rPr lang="cs-CZ" dirty="0" smtClean="0"/>
              <a:t>Účtová třída 5 - Náklady</a:t>
            </a:r>
          </a:p>
          <a:p>
            <a:r>
              <a:rPr lang="cs-CZ" dirty="0" smtClean="0"/>
              <a:t>Účtová třída 6 - Výnosy</a:t>
            </a:r>
          </a:p>
          <a:p>
            <a:r>
              <a:rPr lang="cs-CZ" dirty="0" smtClean="0"/>
              <a:t>Účtová třída 7 – 9 se liší dle právní formy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33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Účtová osnova – skupiny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Účtová třída 0 - Dlouhodobý majetek (Aktiva)</a:t>
            </a:r>
          </a:p>
          <a:p>
            <a:pPr lvl="1"/>
            <a:r>
              <a:rPr lang="cs-CZ" dirty="0" smtClean="0"/>
              <a:t>Účtová skupina 01 – Dlouhodobý nehmotný majetek</a:t>
            </a:r>
          </a:p>
          <a:p>
            <a:pPr lvl="1"/>
            <a:r>
              <a:rPr lang="cs-CZ" dirty="0" smtClean="0"/>
              <a:t>Účtová skupina </a:t>
            </a:r>
            <a:r>
              <a:rPr lang="cs-CZ" dirty="0" smtClean="0"/>
              <a:t>02 – Dlouhodobý hmotný majetek odpisovaný</a:t>
            </a:r>
          </a:p>
          <a:p>
            <a:pPr lvl="1"/>
            <a:r>
              <a:rPr lang="cs-CZ" dirty="0" smtClean="0"/>
              <a:t>Účtová skupina </a:t>
            </a:r>
            <a:r>
              <a:rPr lang="cs-CZ" dirty="0" smtClean="0"/>
              <a:t>03 – Dlouhodobý hmotný majetek neodpisovaný</a:t>
            </a:r>
          </a:p>
          <a:p>
            <a:pPr lvl="1"/>
            <a:r>
              <a:rPr lang="cs-CZ" dirty="0" smtClean="0"/>
              <a:t>Účtová skupina </a:t>
            </a:r>
            <a:r>
              <a:rPr lang="cs-CZ" dirty="0" smtClean="0"/>
              <a:t>04 – Nedokončený dlouhodobý nehmotný a hmotný majetek</a:t>
            </a:r>
          </a:p>
          <a:p>
            <a:pPr lvl="1"/>
            <a:r>
              <a:rPr lang="cs-CZ" dirty="0" smtClean="0"/>
              <a:t>Účtová skupina </a:t>
            </a:r>
            <a:r>
              <a:rPr lang="cs-CZ" dirty="0" smtClean="0"/>
              <a:t>05 – Poskytnuté zálohy na dlouhodobý majetek</a:t>
            </a:r>
          </a:p>
          <a:p>
            <a:pPr lvl="1"/>
            <a:r>
              <a:rPr lang="cs-CZ" dirty="0" smtClean="0"/>
              <a:t>Účtová skupina </a:t>
            </a:r>
            <a:r>
              <a:rPr lang="cs-CZ" dirty="0" smtClean="0"/>
              <a:t>06 – Dlouhodobý finanční majetek</a:t>
            </a:r>
          </a:p>
          <a:p>
            <a:pPr lvl="1"/>
            <a:r>
              <a:rPr lang="cs-CZ" dirty="0" smtClean="0"/>
              <a:t>Účtová skupina </a:t>
            </a:r>
            <a:r>
              <a:rPr lang="cs-CZ" dirty="0" smtClean="0"/>
              <a:t>07 – Oprávky k dlouhodobému nehmotnému majetku</a:t>
            </a:r>
          </a:p>
          <a:p>
            <a:pPr lvl="1"/>
            <a:r>
              <a:rPr lang="cs-CZ" dirty="0" smtClean="0"/>
              <a:t>Účtová skupina </a:t>
            </a:r>
            <a:r>
              <a:rPr lang="cs-CZ" dirty="0" smtClean="0"/>
              <a:t>08 – Oprávky k dlouhodobému hmotnému majetku</a:t>
            </a:r>
          </a:p>
          <a:p>
            <a:pPr lvl="1"/>
            <a:r>
              <a:rPr lang="cs-CZ" dirty="0" smtClean="0"/>
              <a:t>Účtová skupina </a:t>
            </a:r>
            <a:r>
              <a:rPr lang="cs-CZ" dirty="0" smtClean="0"/>
              <a:t>09 – Opravné položky k dlouhodobému majetku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39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Účtová osnova – syntetické účty 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Účtová třída 0 - Dlouhodobý majetek (Aktiva)</a:t>
            </a:r>
          </a:p>
          <a:p>
            <a:pPr lvl="1"/>
            <a:r>
              <a:rPr lang="cs-CZ" dirty="0" smtClean="0"/>
              <a:t>Účtová skupina 02 – Dlouhodobý hmotný majetek odpisovaný</a:t>
            </a:r>
          </a:p>
          <a:p>
            <a:pPr lvl="2"/>
            <a:r>
              <a:rPr lang="cs-CZ" dirty="0" smtClean="0"/>
              <a:t>021	Stavby</a:t>
            </a:r>
          </a:p>
          <a:p>
            <a:pPr lvl="2"/>
            <a:r>
              <a:rPr lang="cs-CZ" dirty="0" smtClean="0"/>
              <a:t>022	Samostatné movité věci a soubory movitých věcí</a:t>
            </a:r>
          </a:p>
          <a:p>
            <a:pPr lvl="2"/>
            <a:r>
              <a:rPr lang="cs-CZ" dirty="0" smtClean="0"/>
              <a:t>025	Pěstitelské celky trvalých porostů</a:t>
            </a:r>
          </a:p>
          <a:p>
            <a:pPr lvl="2"/>
            <a:r>
              <a:rPr lang="cs-CZ" dirty="0" smtClean="0"/>
              <a:t>026	Dospělá zvířata a jejich skupiny</a:t>
            </a:r>
          </a:p>
          <a:p>
            <a:pPr lvl="2"/>
            <a:r>
              <a:rPr lang="cs-CZ" dirty="0" smtClean="0"/>
              <a:t>029	Jiný dlouhodobý hmotný majetek</a:t>
            </a:r>
          </a:p>
          <a:p>
            <a:pPr lvl="1"/>
            <a:r>
              <a:rPr lang="cs-CZ" dirty="0" smtClean="0"/>
              <a:t>Účtová skupina 03 – Dlouhodobý hmotný majetek neodpisovaný</a:t>
            </a:r>
          </a:p>
          <a:p>
            <a:pPr lvl="2"/>
            <a:r>
              <a:rPr lang="cs-CZ" dirty="0" smtClean="0"/>
              <a:t>031	Pozemky	</a:t>
            </a:r>
          </a:p>
          <a:p>
            <a:pPr lvl="2"/>
            <a:r>
              <a:rPr lang="cs-CZ" dirty="0" smtClean="0"/>
              <a:t>032	Umělecká díla a sbírky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758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PROVOZNÍ ROZPOČET / VÝSLEDOVKA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Účtová třída 5 - Náklady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cs-CZ" dirty="0" smtClean="0"/>
              <a:t>50 </a:t>
            </a:r>
            <a:r>
              <a:rPr lang="cs-CZ" dirty="0"/>
              <a:t>- Spotřebované nákupy</a:t>
            </a:r>
          </a:p>
          <a:p>
            <a:pPr fontAlgn="base"/>
            <a:r>
              <a:rPr lang="cs-CZ" dirty="0"/>
              <a:t>51 - Služby</a:t>
            </a:r>
          </a:p>
          <a:p>
            <a:pPr fontAlgn="base"/>
            <a:r>
              <a:rPr lang="cs-CZ" dirty="0"/>
              <a:t>52 - Osobní náklady</a:t>
            </a:r>
          </a:p>
          <a:p>
            <a:pPr fontAlgn="base"/>
            <a:r>
              <a:rPr lang="cs-CZ" dirty="0"/>
              <a:t>53 - Daně a poplatky</a:t>
            </a:r>
          </a:p>
          <a:p>
            <a:pPr fontAlgn="base"/>
            <a:r>
              <a:rPr lang="cs-CZ" dirty="0"/>
              <a:t>54 - Ostatní náklady</a:t>
            </a:r>
          </a:p>
          <a:p>
            <a:pPr fontAlgn="base"/>
            <a:r>
              <a:rPr lang="cs-CZ" dirty="0"/>
              <a:t>55 - Odpisy, prodaný majetek, tvorba a použití rezerv a opravných položek</a:t>
            </a:r>
          </a:p>
          <a:p>
            <a:r>
              <a:rPr lang="cs-CZ" i="1" dirty="0" smtClean="0"/>
              <a:t>Další specificky dle právní formy</a:t>
            </a:r>
            <a:endParaRPr lang="cs-CZ" i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Účtová třída 6 - Výnosy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fontAlgn="base"/>
            <a:r>
              <a:rPr lang="cs-CZ" dirty="0" smtClean="0"/>
              <a:t>60 Tržby </a:t>
            </a:r>
            <a:r>
              <a:rPr lang="cs-CZ" dirty="0"/>
              <a:t>za vlastní výkony a za zboží</a:t>
            </a:r>
          </a:p>
          <a:p>
            <a:pPr fontAlgn="base"/>
            <a:r>
              <a:rPr lang="cs-CZ" dirty="0"/>
              <a:t>64 - Ostatní </a:t>
            </a:r>
            <a:r>
              <a:rPr lang="cs-CZ" dirty="0" smtClean="0"/>
              <a:t>výnosy</a:t>
            </a:r>
          </a:p>
          <a:p>
            <a:pPr marL="0" indent="0" fontAlgn="base">
              <a:buNone/>
            </a:pPr>
            <a:r>
              <a:rPr lang="cs-CZ" dirty="0" smtClean="0"/>
              <a:t>Pro NNO:</a:t>
            </a:r>
            <a:endParaRPr lang="cs-CZ" dirty="0"/>
          </a:p>
          <a:p>
            <a:pPr fontAlgn="base"/>
            <a:r>
              <a:rPr lang="cs-CZ" i="1" dirty="0"/>
              <a:t>65 - Tržby z prodeje majetku</a:t>
            </a:r>
          </a:p>
          <a:p>
            <a:pPr fontAlgn="base"/>
            <a:r>
              <a:rPr lang="cs-CZ" i="1" dirty="0"/>
              <a:t>68 - Přijaté příspěvky</a:t>
            </a:r>
          </a:p>
          <a:p>
            <a:pPr fontAlgn="base"/>
            <a:r>
              <a:rPr lang="cs-CZ" i="1" dirty="0"/>
              <a:t>69 - Provozní dotace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568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Podrobnější členění – analytické účty nákladů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Účtová třída: 5 </a:t>
            </a:r>
            <a:r>
              <a:rPr lang="cs-CZ" i="1" dirty="0" smtClean="0"/>
              <a:t>(vybrané kategorie)</a:t>
            </a:r>
          </a:p>
          <a:p>
            <a:pPr lvl="1"/>
            <a:r>
              <a:rPr lang="cs-CZ" dirty="0" smtClean="0"/>
              <a:t>Účtová skupina 50 – Spotřebované nákupy</a:t>
            </a:r>
          </a:p>
          <a:p>
            <a:pPr lvl="2"/>
            <a:r>
              <a:rPr lang="cs-CZ" dirty="0" smtClean="0"/>
              <a:t>501	Spotřeba materiálu</a:t>
            </a:r>
          </a:p>
          <a:p>
            <a:pPr lvl="2"/>
            <a:r>
              <a:rPr lang="cs-CZ" dirty="0" smtClean="0"/>
              <a:t>502	Spotřeba energie</a:t>
            </a:r>
          </a:p>
          <a:p>
            <a:pPr lvl="2"/>
            <a:r>
              <a:rPr lang="cs-CZ" dirty="0" smtClean="0"/>
              <a:t>503	Spotřeba ostatních neskladovatelných dodávek</a:t>
            </a:r>
          </a:p>
          <a:p>
            <a:pPr lvl="2"/>
            <a:r>
              <a:rPr lang="cs-CZ" dirty="0" smtClean="0"/>
              <a:t>504	Prodané zboží</a:t>
            </a:r>
          </a:p>
          <a:p>
            <a:pPr lvl="1"/>
            <a:r>
              <a:rPr lang="cs-CZ" dirty="0" smtClean="0"/>
              <a:t>Účtová skupina 51 - Služby</a:t>
            </a:r>
          </a:p>
          <a:p>
            <a:pPr lvl="2"/>
            <a:r>
              <a:rPr lang="cs-CZ" dirty="0" smtClean="0"/>
              <a:t>511	Opravy a udržování</a:t>
            </a:r>
          </a:p>
          <a:p>
            <a:pPr lvl="2"/>
            <a:r>
              <a:rPr lang="cs-CZ" dirty="0" smtClean="0"/>
              <a:t>512	Cestovné</a:t>
            </a:r>
          </a:p>
          <a:p>
            <a:pPr lvl="2"/>
            <a:r>
              <a:rPr lang="cs-CZ" dirty="0" smtClean="0"/>
              <a:t>513	Náklady na reprezentaci</a:t>
            </a:r>
          </a:p>
          <a:p>
            <a:pPr lvl="2"/>
            <a:r>
              <a:rPr lang="cs-CZ" dirty="0" smtClean="0"/>
              <a:t>518	Ostatní služby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12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Manažerské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Plánování</a:t>
            </a:r>
          </a:p>
          <a:p>
            <a:r>
              <a:rPr lang="cs-CZ" b="1" dirty="0" smtClean="0"/>
              <a:t>Organizování</a:t>
            </a:r>
          </a:p>
          <a:p>
            <a:r>
              <a:rPr lang="cs-CZ" i="1" dirty="0" smtClean="0"/>
              <a:t>Personalistika</a:t>
            </a:r>
          </a:p>
          <a:p>
            <a:r>
              <a:rPr lang="cs-CZ" i="1" dirty="0" smtClean="0"/>
              <a:t>Vedení</a:t>
            </a:r>
          </a:p>
          <a:p>
            <a:r>
              <a:rPr lang="cs-CZ" b="1" dirty="0" smtClean="0"/>
              <a:t>Kontrola</a:t>
            </a:r>
          </a:p>
          <a:p>
            <a:pPr marL="0" indent="0">
              <a:buNone/>
            </a:pPr>
            <a:r>
              <a:rPr lang="cs-CZ" dirty="0" smtClean="0"/>
              <a:t>(H. </a:t>
            </a:r>
            <a:r>
              <a:rPr lang="cs-CZ" dirty="0" err="1" smtClean="0"/>
              <a:t>Weihrich</a:t>
            </a:r>
            <a:r>
              <a:rPr lang="cs-CZ" dirty="0" smtClean="0"/>
              <a:t>, H. </a:t>
            </a:r>
            <a:r>
              <a:rPr lang="cs-CZ" dirty="0" err="1" smtClean="0"/>
              <a:t>Koontz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9501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Úloha manažera ve vztahu k účetnictví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Číst s porozuměním</a:t>
            </a:r>
          </a:p>
          <a:p>
            <a:r>
              <a:rPr lang="cs-CZ" dirty="0" smtClean="0"/>
              <a:t>Překládat/tlumočit týmu</a:t>
            </a:r>
          </a:p>
          <a:p>
            <a:r>
              <a:rPr lang="cs-CZ" dirty="0" smtClean="0"/>
              <a:t>Využívat pro „evidence </a:t>
            </a:r>
            <a:r>
              <a:rPr lang="cs-CZ" dirty="0" err="1" smtClean="0"/>
              <a:t>informed</a:t>
            </a:r>
            <a:r>
              <a:rPr lang="cs-CZ" dirty="0" smtClean="0"/>
              <a:t>“ přístup</a:t>
            </a:r>
          </a:p>
          <a:p>
            <a:r>
              <a:rPr lang="cs-CZ" dirty="0" smtClean="0"/>
              <a:t>Spoluvytvářet systém (mj. tvořit organizační strukturu, spoluvytvářet účetní strukturu a propojovat je)</a:t>
            </a:r>
          </a:p>
        </p:txBody>
      </p:sp>
    </p:spTree>
    <p:extLst>
      <p:ext uri="{BB962C8B-B14F-4D97-AF65-F5344CB8AC3E}">
        <p14:creationId xmlns:p14="http://schemas.microsoft.com/office/powerpoint/2010/main" val="21989346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532</Words>
  <Application>Microsoft Office PowerPoint</Application>
  <PresentationFormat>Širokoúhlá obrazovka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Jazyk účetnictví II.</vt:lpstr>
      <vt:lpstr>Struktura</vt:lpstr>
      <vt:lpstr>Účtová osnova - třídy</vt:lpstr>
      <vt:lpstr>Účtová osnova – skupiny - příklad</vt:lpstr>
      <vt:lpstr>Účtová osnova – syntetické účty - příklad</vt:lpstr>
      <vt:lpstr>PROVOZNÍ ROZPOČET / VÝSLEDOVKA</vt:lpstr>
      <vt:lpstr>Podrobnější členění – analytické účty nákladů</vt:lpstr>
      <vt:lpstr>Manažerské funkce</vt:lpstr>
      <vt:lpstr>Úloha manažera ve vztahu k účetnictví</vt:lpstr>
      <vt:lpstr>Příklad</vt:lpstr>
      <vt:lpstr>ORGANIZACE A ÚČETNICTVÍ</vt:lpstr>
      <vt:lpstr>Příklad – na tabuli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Jazyk účetnictví II.</dc:title>
  <dc:creator>Matěj Lejsal</dc:creator>
  <cp:lastModifiedBy>Matěj Lejsal</cp:lastModifiedBy>
  <cp:revision>5</cp:revision>
  <dcterms:created xsi:type="dcterms:W3CDTF">2023-03-17T06:01:37Z</dcterms:created>
  <dcterms:modified xsi:type="dcterms:W3CDTF">2023-03-17T06:48:03Z</dcterms:modified>
</cp:coreProperties>
</file>