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97" r:id="rId5"/>
    <p:sldId id="306" r:id="rId6"/>
    <p:sldId id="299" r:id="rId7"/>
    <p:sldId id="298" r:id="rId8"/>
    <p:sldId id="300" r:id="rId9"/>
    <p:sldId id="301" r:id="rId10"/>
    <p:sldId id="302" r:id="rId11"/>
    <p:sldId id="303" r:id="rId12"/>
    <p:sldId id="308" r:id="rId13"/>
    <p:sldId id="309" r:id="rId14"/>
    <p:sldId id="311" r:id="rId15"/>
    <p:sldId id="313" r:id="rId16"/>
    <p:sldId id="315" r:id="rId17"/>
    <p:sldId id="316" r:id="rId18"/>
    <p:sldId id="307" r:id="rId19"/>
    <p:sldId id="29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8E0300-9811-9D17-CEB0-3FD72A3EDEFB}" v="4" dt="2023-02-13T16:40:34.398"/>
    <p1510:client id="{B8DA21A4-CD01-4507-71AF-EE279C453E3D}" v="33" dt="2022-03-14T12:00:41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j.lejsal" userId="S::matej.lejsal@sue-ryder.cz::0636d82f-4f5d-4efe-bb54-281a5dd74661" providerId="AD" clId="Web-{6C8E0300-9811-9D17-CEB0-3FD72A3EDEFB}"/>
    <pc:docChg chg="delSld modSld">
      <pc:chgData name="matej.lejsal" userId="S::matej.lejsal@sue-ryder.cz::0636d82f-4f5d-4efe-bb54-281a5dd74661" providerId="AD" clId="Web-{6C8E0300-9811-9D17-CEB0-3FD72A3EDEFB}" dt="2023-02-13T16:40:34.398" v="2"/>
      <pc:docMkLst>
        <pc:docMk/>
      </pc:docMkLst>
      <pc:sldChg chg="modSp">
        <pc:chgData name="matej.lejsal" userId="S::matej.lejsal@sue-ryder.cz::0636d82f-4f5d-4efe-bb54-281a5dd74661" providerId="AD" clId="Web-{6C8E0300-9811-9D17-CEB0-3FD72A3EDEFB}" dt="2023-02-13T16:38:58.474" v="1" actId="20577"/>
        <pc:sldMkLst>
          <pc:docMk/>
          <pc:sldMk cId="4069203890" sldId="290"/>
        </pc:sldMkLst>
        <pc:spChg chg="mod">
          <ac:chgData name="matej.lejsal" userId="S::matej.lejsal@sue-ryder.cz::0636d82f-4f5d-4efe-bb54-281a5dd74661" providerId="AD" clId="Web-{6C8E0300-9811-9D17-CEB0-3FD72A3EDEFB}" dt="2023-02-13T16:38:58.474" v="1" actId="20577"/>
          <ac:spMkLst>
            <pc:docMk/>
            <pc:sldMk cId="4069203890" sldId="290"/>
            <ac:spMk id="3" creationId="{00000000-0000-0000-0000-000000000000}"/>
          </ac:spMkLst>
        </pc:spChg>
      </pc:sldChg>
      <pc:sldChg chg="del">
        <pc:chgData name="matej.lejsal" userId="S::matej.lejsal@sue-ryder.cz::0636d82f-4f5d-4efe-bb54-281a5dd74661" providerId="AD" clId="Web-{6C8E0300-9811-9D17-CEB0-3FD72A3EDEFB}" dt="2023-02-13T16:40:34.398" v="2"/>
        <pc:sldMkLst>
          <pc:docMk/>
          <pc:sldMk cId="653047996" sldId="294"/>
        </pc:sldMkLst>
      </pc:sldChg>
    </pc:docChg>
  </pc:docChgLst>
  <pc:docChgLst>
    <pc:chgData name="matej.lejsal" userId="S::matej.lejsal@sue-ryder.cz::0636d82f-4f5d-4efe-bb54-281a5dd74661" providerId="AD" clId="Web-{B8DA21A4-CD01-4507-71AF-EE279C453E3D}"/>
    <pc:docChg chg="addSld delSld">
      <pc:chgData name="matej.lejsal" userId="S::matej.lejsal@sue-ryder.cz::0636d82f-4f5d-4efe-bb54-281a5dd74661" providerId="AD" clId="Web-{B8DA21A4-CD01-4507-71AF-EE279C453E3D}" dt="2022-03-14T12:00:39.156" v="31"/>
      <pc:docMkLst>
        <pc:docMk/>
      </pc:docMkLst>
      <pc:sldChg chg="add del">
        <pc:chgData name="matej.lejsal" userId="S::matej.lejsal@sue-ryder.cz::0636d82f-4f5d-4efe-bb54-281a5dd74661" providerId="AD" clId="Web-{B8DA21A4-CD01-4507-71AF-EE279C453E3D}" dt="2022-03-14T12:00:39.156" v="31"/>
        <pc:sldMkLst>
          <pc:docMk/>
          <pc:sldMk cId="547461144" sldId="291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437" v="16"/>
        <pc:sldMkLst>
          <pc:docMk/>
          <pc:sldMk cId="3168358388" sldId="297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515" v="19"/>
        <pc:sldMkLst>
          <pc:docMk/>
          <pc:sldMk cId="4098796300" sldId="298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484" v="18"/>
        <pc:sldMkLst>
          <pc:docMk/>
          <pc:sldMk cId="2774824262" sldId="299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531" v="20"/>
        <pc:sldMkLst>
          <pc:docMk/>
          <pc:sldMk cId="1896730078" sldId="300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562" v="21"/>
        <pc:sldMkLst>
          <pc:docMk/>
          <pc:sldMk cId="2870103531" sldId="301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609" v="22"/>
        <pc:sldMkLst>
          <pc:docMk/>
          <pc:sldMk cId="270078302" sldId="302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656" v="23"/>
        <pc:sldMkLst>
          <pc:docMk/>
          <pc:sldMk cId="3968833253" sldId="303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453" v="17"/>
        <pc:sldMkLst>
          <pc:docMk/>
          <pc:sldMk cId="1921828151" sldId="306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9.140" v="30"/>
        <pc:sldMkLst>
          <pc:docMk/>
          <pc:sldMk cId="4098019202" sldId="307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671" v="24"/>
        <pc:sldMkLst>
          <pc:docMk/>
          <pc:sldMk cId="862659467" sldId="308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749" v="25"/>
        <pc:sldMkLst>
          <pc:docMk/>
          <pc:sldMk cId="3758672980" sldId="309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828" v="26"/>
        <pc:sldMkLst>
          <pc:docMk/>
          <pc:sldMk cId="3985531883" sldId="311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906" v="27"/>
        <pc:sldMkLst>
          <pc:docMk/>
          <pc:sldMk cId="1534802250" sldId="313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8.984" v="28"/>
        <pc:sldMkLst>
          <pc:docMk/>
          <pc:sldMk cId="3879072114" sldId="315"/>
        </pc:sldMkLst>
      </pc:sldChg>
      <pc:sldChg chg="add del">
        <pc:chgData name="matej.lejsal" userId="S::matej.lejsal@sue-ryder.cz::0636d82f-4f5d-4efe-bb54-281a5dd74661" providerId="AD" clId="Web-{B8DA21A4-CD01-4507-71AF-EE279C453E3D}" dt="2022-03-14T12:00:39.046" v="29"/>
        <pc:sldMkLst>
          <pc:docMk/>
          <pc:sldMk cId="575214859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E2E4A-55F6-446D-818B-0E1605C000C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B5D58-2030-4285-A06E-6C6D98B2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12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https://portal.pohoda.cz/dane-ucetnictvi-mzdy/ucetnictvi/ucetnictvi-pro-zacatecniky-%E2%80%93-1-dil/ </a:t>
            </a:r>
          </a:p>
          <a:p>
            <a:endParaRPr lang="cs-CZ" dirty="0"/>
          </a:p>
          <a:p>
            <a:r>
              <a:rPr lang="cs-CZ" dirty="0"/>
              <a:t>https://www.zakonyprolidi.cz/cs/1991-563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B5D58-2030-4285-A06E-6C6D98B238F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16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Jde o specifický jazyk</a:t>
            </a:r>
            <a:r>
              <a:rPr lang="cs-CZ" baseline="0" dirty="0"/>
              <a:t> a strukturu přemýšlení.</a:t>
            </a:r>
          </a:p>
          <a:p>
            <a:r>
              <a:rPr lang="cs-CZ" baseline="0" dirty="0"/>
              <a:t>Pomáhá v první fázi k manažerskému rozhodování. Neumí postihnout tzv. implicitní náklady (a výnosy), které vstupují jako další faktor do racionálního rozhodování organizace.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B5D58-2030-4285-A06E-6C6D98B238F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96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vedení je umožněno v § 1f jen určitému okruhu účetních jednotek (např. spolky, církve, honební společenstva), které současně splňují tato kritéria: </a:t>
            </a:r>
          </a:p>
          <a:p>
            <a:pPr lvl="1"/>
            <a:r>
              <a:rPr lang="cs-CZ" dirty="0"/>
              <a:t>nejsou plátci </a:t>
            </a:r>
            <a:r>
              <a:rPr lang="cs-CZ" dirty="0" err="1"/>
              <a:t>dph</a:t>
            </a:r>
            <a:endParaRPr lang="cs-CZ" dirty="0"/>
          </a:p>
          <a:p>
            <a:pPr lvl="1"/>
            <a:r>
              <a:rPr lang="cs-CZ" dirty="0"/>
              <a:t>příjmy za poslední účetní období do 3 mil. Kč</a:t>
            </a:r>
          </a:p>
          <a:p>
            <a:pPr lvl="1"/>
            <a:r>
              <a:rPr lang="cs-CZ" dirty="0"/>
              <a:t>hodnota majetku do 3 mil. Kč.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B5D58-2030-4285-A06E-6C6D98B238F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653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§1f</a:t>
            </a:r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§1f (1)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Účetní jednotka podle </a:t>
            </a:r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1 odst. 2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písm. a) a b) může vést jednoduché účetnictví, pokud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 není plátcem daně z přidané hodnoty,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 její celkové příjmy za poslední uzavřené účetní období nepřesáhnou 3 000 000 Kč,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 hodnota jejího majetku nepřesáhne 3 000 000 Kč a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 je současně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spolkem nebo pobočným spolkem,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odborovou organizací, pobočnou odborovou organizací, mezinárodní odborovou organizací nebo pobočnou mezinárodní odborovou organizací,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organizací zaměstnavatelů, pobočnou organizací zaměstnavatelů, mezinárodní organizací zaměstnavatelů nebo pobočnou mezinárodní organizací zaměstnavatelů,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církví, náboženskou společností nebo církevní institucí, která je právnickou osobou evidovanou podle zákona upravujícího postavení církví a náboženských společností, nebo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 honebním společenstvem.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https://www.zakonyprolidi.cz/cs/2000-250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B5D58-2030-4285-A06E-6C6D98B238F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3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B532-7C3D-40F1-BEB7-F863171CBFE2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84F2D-8EE1-45CF-9866-4A212664C62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VYBRANÉ ZÁKLADNÍ POJMY ÚČETNICTVÍ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Ekonomické souvislosti poskytování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316835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podvojného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 zásob „na fakturu“ (A+, P+)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5" y="2564904"/>
            <a:ext cx="4193481" cy="2813348"/>
          </a:xfrm>
          <a:prstGeom prst="rect">
            <a:avLst/>
          </a:prstGeom>
        </p:spPr>
      </p:pic>
      <p:grpSp>
        <p:nvGrpSpPr>
          <p:cNvPr id="22" name="Skupina 21"/>
          <p:cNvGrpSpPr/>
          <p:nvPr/>
        </p:nvGrpSpPr>
        <p:grpSpPr>
          <a:xfrm>
            <a:off x="5940152" y="2924944"/>
            <a:ext cx="2746648" cy="2192998"/>
            <a:chOff x="5724128" y="2492896"/>
            <a:chExt cx="2962672" cy="2625046"/>
          </a:xfrm>
        </p:grpSpPr>
        <p:sp>
          <p:nvSpPr>
            <p:cNvPr id="6" name="Obdélník 5"/>
            <p:cNvSpPr/>
            <p:nvPr/>
          </p:nvSpPr>
          <p:spPr>
            <a:xfrm>
              <a:off x="5724128" y="249289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Výsledovka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5724128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dirty="0">
                  <a:solidFill>
                    <a:schemeClr val="tx1"/>
                  </a:solidFill>
                </a:rPr>
                <a:t>Náklady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7213812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cs-CZ" dirty="0">
                  <a:solidFill>
                    <a:schemeClr val="tx1"/>
                  </a:solidFill>
                </a:rPr>
                <a:t>Výnosy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724128" y="3409429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7213812" y="3409375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5724128" y="461388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Hospodářský výsledek </a:t>
              </a:r>
              <a:r>
                <a:rPr lang="cs-CZ" dirty="0" err="1"/>
                <a:t>b.r</a:t>
              </a:r>
              <a:r>
                <a:rPr lang="cs-CZ" dirty="0"/>
                <a:t>.</a:t>
              </a:r>
            </a:p>
          </p:txBody>
        </p:sp>
      </p:grpSp>
      <p:cxnSp>
        <p:nvCxnSpPr>
          <p:cNvPr id="13" name="Přímá spojnice se šipkou 12"/>
          <p:cNvCxnSpPr/>
          <p:nvPr/>
        </p:nvCxnSpPr>
        <p:spPr>
          <a:xfrm flipH="1" flipV="1">
            <a:off x="4211960" y="4509120"/>
            <a:ext cx="1440160" cy="36004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2699792" y="4293096"/>
            <a:ext cx="1512168" cy="3207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5" name="Skupina 24"/>
          <p:cNvGrpSpPr/>
          <p:nvPr/>
        </p:nvGrpSpPr>
        <p:grpSpPr>
          <a:xfrm>
            <a:off x="539552" y="5635925"/>
            <a:ext cx="1409900" cy="980476"/>
            <a:chOff x="462871" y="5679702"/>
            <a:chExt cx="1409900" cy="980476"/>
          </a:xfrm>
        </p:grpSpPr>
        <p:sp>
          <p:nvSpPr>
            <p:cNvPr id="26" name="TextovéPole 25"/>
            <p:cNvSpPr txBox="1"/>
            <p:nvPr/>
          </p:nvSpPr>
          <p:spPr>
            <a:xfrm>
              <a:off x="756647" y="5679702"/>
              <a:ext cx="1076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Zásoby (A)</a:t>
              </a:r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ovéPole 29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1" name="TextovéPole 30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grpSp>
        <p:nvGrpSpPr>
          <p:cNvPr id="32" name="Skupina 31"/>
          <p:cNvGrpSpPr/>
          <p:nvPr/>
        </p:nvGrpSpPr>
        <p:grpSpPr>
          <a:xfrm>
            <a:off x="2802060" y="5641325"/>
            <a:ext cx="1409900" cy="1005908"/>
            <a:chOff x="462871" y="5654270"/>
            <a:chExt cx="1409900" cy="1005908"/>
          </a:xfrm>
        </p:grpSpPr>
        <p:sp>
          <p:nvSpPr>
            <p:cNvPr id="33" name="TextovéPole 32"/>
            <p:cNvSpPr txBox="1"/>
            <p:nvPr/>
          </p:nvSpPr>
          <p:spPr>
            <a:xfrm>
              <a:off x="634627" y="5654270"/>
              <a:ext cx="11161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Závazek (P)</a:t>
              </a:r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sp>
        <p:nvSpPr>
          <p:cNvPr id="39" name="TextovéPole 38"/>
          <p:cNvSpPr txBox="1"/>
          <p:nvPr/>
        </p:nvSpPr>
        <p:spPr>
          <a:xfrm>
            <a:off x="761320" y="6100587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3734776" y="610672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5867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podvojného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Zaplacení faktury dodavateli (A-, P-)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5" y="2564904"/>
            <a:ext cx="4193481" cy="2813348"/>
          </a:xfrm>
          <a:prstGeom prst="rect">
            <a:avLst/>
          </a:prstGeom>
        </p:spPr>
      </p:pic>
      <p:grpSp>
        <p:nvGrpSpPr>
          <p:cNvPr id="22" name="Skupina 21"/>
          <p:cNvGrpSpPr/>
          <p:nvPr/>
        </p:nvGrpSpPr>
        <p:grpSpPr>
          <a:xfrm>
            <a:off x="5940152" y="2924944"/>
            <a:ext cx="2746648" cy="2192998"/>
            <a:chOff x="5724128" y="2492896"/>
            <a:chExt cx="2962672" cy="2625046"/>
          </a:xfrm>
        </p:grpSpPr>
        <p:sp>
          <p:nvSpPr>
            <p:cNvPr id="6" name="Obdélník 5"/>
            <p:cNvSpPr/>
            <p:nvPr/>
          </p:nvSpPr>
          <p:spPr>
            <a:xfrm>
              <a:off x="5724128" y="249289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Výsledovka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5724128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dirty="0">
                  <a:solidFill>
                    <a:schemeClr val="tx1"/>
                  </a:solidFill>
                </a:rPr>
                <a:t>Náklady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7213812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cs-CZ" dirty="0">
                  <a:solidFill>
                    <a:schemeClr val="tx1"/>
                  </a:solidFill>
                </a:rPr>
                <a:t>Výnosy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724128" y="3409429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7213812" y="3409375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5724128" y="461388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Hospodářský výsledek </a:t>
              </a:r>
              <a:r>
                <a:rPr lang="cs-CZ" dirty="0" err="1"/>
                <a:t>b.r</a:t>
              </a:r>
              <a:r>
                <a:rPr lang="cs-CZ" dirty="0"/>
                <a:t>.</a:t>
              </a:r>
            </a:p>
          </p:txBody>
        </p:sp>
      </p:grpSp>
      <p:cxnSp>
        <p:nvCxnSpPr>
          <p:cNvPr id="13" name="Přímá spojnice se šipkou 12"/>
          <p:cNvCxnSpPr/>
          <p:nvPr/>
        </p:nvCxnSpPr>
        <p:spPr>
          <a:xfrm flipH="1" flipV="1">
            <a:off x="4211960" y="4509120"/>
            <a:ext cx="1440160" cy="36004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2699792" y="4293096"/>
            <a:ext cx="1512168" cy="3207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5" name="Skupina 24"/>
          <p:cNvGrpSpPr/>
          <p:nvPr/>
        </p:nvGrpSpPr>
        <p:grpSpPr>
          <a:xfrm>
            <a:off x="539552" y="5635925"/>
            <a:ext cx="1409900" cy="980476"/>
            <a:chOff x="462871" y="5679702"/>
            <a:chExt cx="1409900" cy="980476"/>
          </a:xfrm>
        </p:grpSpPr>
        <p:sp>
          <p:nvSpPr>
            <p:cNvPr id="26" name="TextovéPole 25"/>
            <p:cNvSpPr txBox="1"/>
            <p:nvPr/>
          </p:nvSpPr>
          <p:spPr>
            <a:xfrm>
              <a:off x="756647" y="5679702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Peníze (A)</a:t>
              </a:r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ovéPole 29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1" name="TextovéPole 30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grpSp>
        <p:nvGrpSpPr>
          <p:cNvPr id="32" name="Skupina 31"/>
          <p:cNvGrpSpPr/>
          <p:nvPr/>
        </p:nvGrpSpPr>
        <p:grpSpPr>
          <a:xfrm>
            <a:off x="2802060" y="5666757"/>
            <a:ext cx="1409900" cy="980476"/>
            <a:chOff x="462871" y="5679702"/>
            <a:chExt cx="1409900" cy="980476"/>
          </a:xfrm>
        </p:grpSpPr>
        <p:sp>
          <p:nvSpPr>
            <p:cNvPr id="33" name="TextovéPole 32"/>
            <p:cNvSpPr txBox="1"/>
            <p:nvPr/>
          </p:nvSpPr>
          <p:spPr>
            <a:xfrm>
              <a:off x="756647" y="5679702"/>
              <a:ext cx="10441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Závazek (P)</a:t>
              </a:r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sp>
        <p:nvSpPr>
          <p:cNvPr id="41" name="TextovéPole 40"/>
          <p:cNvSpPr txBox="1"/>
          <p:nvPr/>
        </p:nvSpPr>
        <p:spPr>
          <a:xfrm>
            <a:off x="1295637" y="614811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051620" y="613078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98553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podvojného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/>
              <a:t>Zaplacení dlouhodobého dluhu krátkodobým dluhem (P+, P-)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5" y="2564904"/>
            <a:ext cx="4193481" cy="2813348"/>
          </a:xfrm>
          <a:prstGeom prst="rect">
            <a:avLst/>
          </a:prstGeom>
        </p:spPr>
      </p:pic>
      <p:grpSp>
        <p:nvGrpSpPr>
          <p:cNvPr id="22" name="Skupina 21"/>
          <p:cNvGrpSpPr/>
          <p:nvPr/>
        </p:nvGrpSpPr>
        <p:grpSpPr>
          <a:xfrm>
            <a:off x="5940152" y="2924944"/>
            <a:ext cx="2746648" cy="2192998"/>
            <a:chOff x="5724128" y="2492896"/>
            <a:chExt cx="2962672" cy="2625046"/>
          </a:xfrm>
        </p:grpSpPr>
        <p:sp>
          <p:nvSpPr>
            <p:cNvPr id="6" name="Obdélník 5"/>
            <p:cNvSpPr/>
            <p:nvPr/>
          </p:nvSpPr>
          <p:spPr>
            <a:xfrm>
              <a:off x="5724128" y="249289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Výsledovka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5724128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dirty="0">
                  <a:solidFill>
                    <a:schemeClr val="tx1"/>
                  </a:solidFill>
                </a:rPr>
                <a:t>Náklady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7213812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cs-CZ" dirty="0">
                  <a:solidFill>
                    <a:schemeClr val="tx1"/>
                  </a:solidFill>
                </a:rPr>
                <a:t>Výnosy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724128" y="3409429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7213812" y="3409375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5724128" y="461388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Hospodářský výsledek </a:t>
              </a:r>
              <a:r>
                <a:rPr lang="cs-CZ" dirty="0" err="1"/>
                <a:t>b.r</a:t>
              </a:r>
              <a:r>
                <a:rPr lang="cs-CZ" dirty="0"/>
                <a:t>.</a:t>
              </a:r>
            </a:p>
          </p:txBody>
        </p:sp>
      </p:grpSp>
      <p:cxnSp>
        <p:nvCxnSpPr>
          <p:cNvPr id="13" name="Přímá spojnice se šipkou 12"/>
          <p:cNvCxnSpPr/>
          <p:nvPr/>
        </p:nvCxnSpPr>
        <p:spPr>
          <a:xfrm flipH="1" flipV="1">
            <a:off x="4211960" y="4509120"/>
            <a:ext cx="1440160" cy="36004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2699792" y="4293096"/>
            <a:ext cx="1512168" cy="3207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5" name="Skupina 24"/>
          <p:cNvGrpSpPr/>
          <p:nvPr/>
        </p:nvGrpSpPr>
        <p:grpSpPr>
          <a:xfrm>
            <a:off x="2432062" y="5588543"/>
            <a:ext cx="1434418" cy="1027858"/>
            <a:chOff x="462871" y="5632320"/>
            <a:chExt cx="1434418" cy="1027858"/>
          </a:xfrm>
        </p:grpSpPr>
        <p:sp>
          <p:nvSpPr>
            <p:cNvPr id="26" name="TextovéPole 25"/>
            <p:cNvSpPr txBox="1"/>
            <p:nvPr/>
          </p:nvSpPr>
          <p:spPr>
            <a:xfrm>
              <a:off x="601145" y="5632320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dl. Závazek (P)</a:t>
              </a:r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ovéPole 29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1" name="TextovéPole 30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grpSp>
        <p:nvGrpSpPr>
          <p:cNvPr id="32" name="Skupina 31"/>
          <p:cNvGrpSpPr/>
          <p:nvPr/>
        </p:nvGrpSpPr>
        <p:grpSpPr>
          <a:xfrm>
            <a:off x="3656198" y="5602365"/>
            <a:ext cx="1409900" cy="980476"/>
            <a:chOff x="462871" y="5679702"/>
            <a:chExt cx="1409900" cy="980476"/>
          </a:xfrm>
        </p:grpSpPr>
        <p:sp>
          <p:nvSpPr>
            <p:cNvPr id="33" name="TextovéPole 32"/>
            <p:cNvSpPr txBox="1"/>
            <p:nvPr/>
          </p:nvSpPr>
          <p:spPr>
            <a:xfrm>
              <a:off x="756646" y="5679702"/>
              <a:ext cx="9966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Závazek (P)</a:t>
              </a:r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sp>
        <p:nvSpPr>
          <p:cNvPr id="39" name="TextovéPole 38"/>
          <p:cNvSpPr txBox="1"/>
          <p:nvPr/>
        </p:nvSpPr>
        <p:spPr>
          <a:xfrm>
            <a:off x="2632956" y="608170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394192" y="608170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348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podvojného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/>
              <a:t>Spotřebování zásob k uvaření obědů (A-, náklady)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5" y="2564904"/>
            <a:ext cx="4193481" cy="2813348"/>
          </a:xfrm>
          <a:prstGeom prst="rect">
            <a:avLst/>
          </a:prstGeom>
        </p:spPr>
      </p:pic>
      <p:grpSp>
        <p:nvGrpSpPr>
          <p:cNvPr id="22" name="Skupina 21"/>
          <p:cNvGrpSpPr/>
          <p:nvPr/>
        </p:nvGrpSpPr>
        <p:grpSpPr>
          <a:xfrm>
            <a:off x="5940152" y="2924944"/>
            <a:ext cx="2746648" cy="2192998"/>
            <a:chOff x="5724128" y="2492896"/>
            <a:chExt cx="2962672" cy="2625046"/>
          </a:xfrm>
        </p:grpSpPr>
        <p:sp>
          <p:nvSpPr>
            <p:cNvPr id="6" name="Obdélník 5"/>
            <p:cNvSpPr/>
            <p:nvPr/>
          </p:nvSpPr>
          <p:spPr>
            <a:xfrm>
              <a:off x="5724128" y="249289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Výsledovka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5724128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dirty="0">
                  <a:solidFill>
                    <a:schemeClr val="tx1"/>
                  </a:solidFill>
                </a:rPr>
                <a:t>Náklady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7213812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cs-CZ" dirty="0">
                  <a:solidFill>
                    <a:schemeClr val="tx1"/>
                  </a:solidFill>
                </a:rPr>
                <a:t>Výnosy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724128" y="3409429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7213812" y="3409375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5724128" y="461388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Hospodářský výsledek </a:t>
              </a:r>
              <a:r>
                <a:rPr lang="cs-CZ" dirty="0" err="1"/>
                <a:t>b.r</a:t>
              </a:r>
              <a:r>
                <a:rPr lang="cs-CZ" dirty="0"/>
                <a:t>.</a:t>
              </a:r>
            </a:p>
          </p:txBody>
        </p:sp>
      </p:grpSp>
      <p:cxnSp>
        <p:nvCxnSpPr>
          <p:cNvPr id="13" name="Přímá spojnice se šipkou 12"/>
          <p:cNvCxnSpPr/>
          <p:nvPr/>
        </p:nvCxnSpPr>
        <p:spPr>
          <a:xfrm flipH="1" flipV="1">
            <a:off x="4211960" y="4509120"/>
            <a:ext cx="1440160" cy="36004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2699792" y="4293096"/>
            <a:ext cx="1512168" cy="3207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5" name="Skupina 24"/>
          <p:cNvGrpSpPr/>
          <p:nvPr/>
        </p:nvGrpSpPr>
        <p:grpSpPr>
          <a:xfrm>
            <a:off x="539552" y="5635925"/>
            <a:ext cx="1409900" cy="980476"/>
            <a:chOff x="462871" y="5679702"/>
            <a:chExt cx="1409900" cy="980476"/>
          </a:xfrm>
        </p:grpSpPr>
        <p:sp>
          <p:nvSpPr>
            <p:cNvPr id="26" name="TextovéPole 25"/>
            <p:cNvSpPr txBox="1"/>
            <p:nvPr/>
          </p:nvSpPr>
          <p:spPr>
            <a:xfrm>
              <a:off x="756646" y="5679702"/>
              <a:ext cx="1002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Zásoby (A)</a:t>
              </a:r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ovéPole 29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1" name="TextovéPole 30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grpSp>
        <p:nvGrpSpPr>
          <p:cNvPr id="32" name="Skupina 31"/>
          <p:cNvGrpSpPr/>
          <p:nvPr/>
        </p:nvGrpSpPr>
        <p:grpSpPr>
          <a:xfrm>
            <a:off x="6658818" y="5488274"/>
            <a:ext cx="1409900" cy="980476"/>
            <a:chOff x="462871" y="5679702"/>
            <a:chExt cx="1409900" cy="980476"/>
          </a:xfrm>
        </p:grpSpPr>
        <p:sp>
          <p:nvSpPr>
            <p:cNvPr id="33" name="TextovéPole 32"/>
            <p:cNvSpPr txBox="1"/>
            <p:nvPr/>
          </p:nvSpPr>
          <p:spPr>
            <a:xfrm>
              <a:off x="756647" y="5679702"/>
              <a:ext cx="792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HV (P)</a:t>
              </a:r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sp>
        <p:nvSpPr>
          <p:cNvPr id="39" name="TextovéPole 38"/>
          <p:cNvSpPr txBox="1"/>
          <p:nvPr/>
        </p:nvSpPr>
        <p:spPr>
          <a:xfrm>
            <a:off x="1289310" y="6108284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845233" y="597157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90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podvojného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816" y="1373845"/>
            <a:ext cx="8229600" cy="4708525"/>
          </a:xfrm>
        </p:spPr>
        <p:txBody>
          <a:bodyPr/>
          <a:lstStyle/>
          <a:p>
            <a:r>
              <a:rPr lang="cs-CZ" sz="2000" dirty="0"/>
              <a:t>Spotřebování zásob k uvaření obědů (A-, náklady) </a:t>
            </a:r>
          </a:p>
          <a:p>
            <a:r>
              <a:rPr lang="cs-CZ" sz="2000" dirty="0"/>
              <a:t>následně prodej obědů za hotové (výnosy, A+)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5" y="2564904"/>
            <a:ext cx="4193481" cy="2813348"/>
          </a:xfrm>
          <a:prstGeom prst="rect">
            <a:avLst/>
          </a:prstGeom>
        </p:spPr>
      </p:pic>
      <p:grpSp>
        <p:nvGrpSpPr>
          <p:cNvPr id="22" name="Skupina 21"/>
          <p:cNvGrpSpPr/>
          <p:nvPr/>
        </p:nvGrpSpPr>
        <p:grpSpPr>
          <a:xfrm>
            <a:off x="5940152" y="2924944"/>
            <a:ext cx="2746648" cy="2192998"/>
            <a:chOff x="5724128" y="2492896"/>
            <a:chExt cx="2962672" cy="2625046"/>
          </a:xfrm>
        </p:grpSpPr>
        <p:sp>
          <p:nvSpPr>
            <p:cNvPr id="6" name="Obdélník 5"/>
            <p:cNvSpPr/>
            <p:nvPr/>
          </p:nvSpPr>
          <p:spPr>
            <a:xfrm>
              <a:off x="5724128" y="249289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Výsledovka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5724128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dirty="0">
                  <a:solidFill>
                    <a:schemeClr val="tx1"/>
                  </a:solidFill>
                </a:rPr>
                <a:t>Náklady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7213812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cs-CZ" dirty="0">
                  <a:solidFill>
                    <a:schemeClr val="tx1"/>
                  </a:solidFill>
                </a:rPr>
                <a:t>Výnosy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724128" y="3409429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7213812" y="3409375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5724128" y="461388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Hospodářský výsledek </a:t>
              </a:r>
              <a:r>
                <a:rPr lang="cs-CZ" dirty="0" err="1"/>
                <a:t>b.r</a:t>
              </a:r>
              <a:r>
                <a:rPr lang="cs-CZ" dirty="0"/>
                <a:t>.</a:t>
              </a:r>
            </a:p>
          </p:txBody>
        </p:sp>
      </p:grpSp>
      <p:cxnSp>
        <p:nvCxnSpPr>
          <p:cNvPr id="13" name="Přímá spojnice se šipkou 12"/>
          <p:cNvCxnSpPr/>
          <p:nvPr/>
        </p:nvCxnSpPr>
        <p:spPr>
          <a:xfrm flipH="1" flipV="1">
            <a:off x="4211960" y="4509120"/>
            <a:ext cx="1440160" cy="36004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2699792" y="4293096"/>
            <a:ext cx="1512168" cy="3207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5" name="Skupina 24"/>
          <p:cNvGrpSpPr/>
          <p:nvPr/>
        </p:nvGrpSpPr>
        <p:grpSpPr>
          <a:xfrm>
            <a:off x="583046" y="5433806"/>
            <a:ext cx="1409900" cy="980476"/>
            <a:chOff x="462871" y="5679702"/>
            <a:chExt cx="1409900" cy="980476"/>
          </a:xfrm>
        </p:grpSpPr>
        <p:sp>
          <p:nvSpPr>
            <p:cNvPr id="26" name="TextovéPole 25"/>
            <p:cNvSpPr txBox="1"/>
            <p:nvPr/>
          </p:nvSpPr>
          <p:spPr>
            <a:xfrm>
              <a:off x="756646" y="5679702"/>
              <a:ext cx="1002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Zásoby (A)</a:t>
              </a:r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ovéPole 29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1" name="TextovéPole 30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grpSp>
        <p:nvGrpSpPr>
          <p:cNvPr id="32" name="Skupina 31"/>
          <p:cNvGrpSpPr/>
          <p:nvPr/>
        </p:nvGrpSpPr>
        <p:grpSpPr>
          <a:xfrm>
            <a:off x="6643758" y="5304512"/>
            <a:ext cx="1409900" cy="980476"/>
            <a:chOff x="462871" y="5679702"/>
            <a:chExt cx="1409900" cy="980476"/>
          </a:xfrm>
        </p:grpSpPr>
        <p:sp>
          <p:nvSpPr>
            <p:cNvPr id="33" name="TextovéPole 32"/>
            <p:cNvSpPr txBox="1"/>
            <p:nvPr/>
          </p:nvSpPr>
          <p:spPr>
            <a:xfrm>
              <a:off x="756647" y="5679702"/>
              <a:ext cx="792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HV (P)</a:t>
              </a:r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sp>
        <p:nvSpPr>
          <p:cNvPr id="39" name="TextovéPole 38"/>
          <p:cNvSpPr txBox="1"/>
          <p:nvPr/>
        </p:nvSpPr>
        <p:spPr>
          <a:xfrm>
            <a:off x="1287996" y="5924044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866956" y="5778689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461269" y="5786909"/>
            <a:ext cx="365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grpSp>
        <p:nvGrpSpPr>
          <p:cNvPr id="41" name="Skupina 40"/>
          <p:cNvGrpSpPr/>
          <p:nvPr/>
        </p:nvGrpSpPr>
        <p:grpSpPr>
          <a:xfrm>
            <a:off x="1847500" y="5433806"/>
            <a:ext cx="1409900" cy="980476"/>
            <a:chOff x="462871" y="5679702"/>
            <a:chExt cx="1409900" cy="980476"/>
          </a:xfrm>
        </p:grpSpPr>
        <p:sp>
          <p:nvSpPr>
            <p:cNvPr id="42" name="TextovéPole 41"/>
            <p:cNvSpPr txBox="1"/>
            <p:nvPr/>
          </p:nvSpPr>
          <p:spPr>
            <a:xfrm>
              <a:off x="756646" y="5679702"/>
              <a:ext cx="1002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Peníze (A)</a:t>
              </a:r>
            </a:p>
          </p:txBody>
        </p:sp>
        <p:grpSp>
          <p:nvGrpSpPr>
            <p:cNvPr id="43" name="Skupina 42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44" name="Přímá spojnice 43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ovéPole 45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47" name="TextovéPole 46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sp>
        <p:nvSpPr>
          <p:cNvPr id="48" name="TextovéPole 47"/>
          <p:cNvSpPr txBox="1"/>
          <p:nvPr/>
        </p:nvSpPr>
        <p:spPr>
          <a:xfrm>
            <a:off x="2024648" y="5942314"/>
            <a:ext cx="365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7521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AKRUÁLNÍ PRINCIP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časové rozlišování nákladů a výnosů</a:t>
            </a:r>
          </a:p>
          <a:p>
            <a:r>
              <a:rPr lang="cs-CZ" dirty="0"/>
              <a:t>Akruální princip je pravidlo pro zahrnutí (účtování) nákladů a výnosů do období, s nímž časově i věcně souvisejí.</a:t>
            </a:r>
          </a:p>
          <a:p>
            <a:pPr marL="0" indent="0">
              <a:buNone/>
            </a:pPr>
            <a:r>
              <a:rPr lang="cs-CZ" i="1" dirty="0"/>
              <a:t>Otázka: </a:t>
            </a:r>
          </a:p>
          <a:p>
            <a:pPr marL="0" indent="0">
              <a:buNone/>
            </a:pPr>
            <a:r>
              <a:rPr lang="cs-CZ" i="1" dirty="0"/>
              <a:t>Jak posuzovat racionalitu rozhodnutí bez uplatnění akruálního principu?</a:t>
            </a:r>
          </a:p>
        </p:txBody>
      </p:sp>
    </p:spTree>
    <p:extLst>
      <p:ext uri="{BB962C8B-B14F-4D97-AF65-F5344CB8AC3E}">
        <p14:creationId xmlns:p14="http://schemas.microsoft.com/office/powerpoint/2010/main" val="4098019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Implikace pro různé právní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Spolek</a:t>
            </a:r>
          </a:p>
          <a:p>
            <a:r>
              <a:rPr lang="cs-CZ" dirty="0"/>
              <a:t>Obecně prospěšná společnost</a:t>
            </a:r>
          </a:p>
          <a:p>
            <a:r>
              <a:rPr lang="cs-CZ" dirty="0"/>
              <a:t>Zapsaný ústav</a:t>
            </a:r>
          </a:p>
          <a:p>
            <a:r>
              <a:rPr lang="cs-CZ" dirty="0"/>
              <a:t>Společnost s ručením omezeným</a:t>
            </a:r>
          </a:p>
          <a:p>
            <a:r>
              <a:rPr lang="cs-CZ" dirty="0"/>
              <a:t>Akciová společnost</a:t>
            </a:r>
          </a:p>
          <a:p>
            <a:r>
              <a:rPr lang="cs-CZ" dirty="0"/>
              <a:t>Příspěvkové organizace (</a:t>
            </a:r>
            <a:r>
              <a:rPr lang="cs-CZ" dirty="0" err="1"/>
              <a:t>p.o</a:t>
            </a:r>
            <a:r>
              <a:rPr lang="cs-CZ" dirty="0"/>
              <a:t>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46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účetnictví?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písemné zaznamenávání informací o hospodářských jevech podniku, a to v peněžních jednotkách</a:t>
            </a:r>
          </a:p>
          <a:p>
            <a:r>
              <a:rPr lang="cs-CZ" dirty="0"/>
              <a:t>Informace:</a:t>
            </a:r>
          </a:p>
          <a:p>
            <a:pPr lvl="1"/>
            <a:r>
              <a:rPr lang="cs-CZ" dirty="0"/>
              <a:t>o stavu a pohybu majetku (o aktivech),</a:t>
            </a:r>
          </a:p>
          <a:p>
            <a:pPr lvl="1"/>
            <a:r>
              <a:rPr lang="cs-CZ" dirty="0"/>
              <a:t>o jeho zdrojích (o pasivech),</a:t>
            </a:r>
          </a:p>
          <a:p>
            <a:pPr lvl="1"/>
            <a:r>
              <a:rPr lang="cs-CZ" dirty="0"/>
              <a:t>o nákladech a výnosech,</a:t>
            </a:r>
          </a:p>
          <a:p>
            <a:pPr lvl="1"/>
            <a:r>
              <a:rPr lang="cs-CZ" dirty="0"/>
              <a:t>o výsledku hospodaření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82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dirty="0"/>
              <a:t>Informační funkci, </a:t>
            </a:r>
            <a:r>
              <a:rPr lang="cs-CZ" dirty="0" err="1"/>
              <a:t>tzn</a:t>
            </a:r>
            <a:r>
              <a:rPr lang="cs-CZ" dirty="0"/>
              <a:t> poskytuje informace o stavu podniku </a:t>
            </a:r>
          </a:p>
          <a:p>
            <a:pPr marL="609600" indent="-609600">
              <a:lnSpc>
                <a:spcPct val="90000"/>
              </a:lnSpc>
            </a:pPr>
            <a:r>
              <a:rPr lang="cs-CZ" dirty="0"/>
              <a:t>Registrační funkce </a:t>
            </a:r>
          </a:p>
          <a:p>
            <a:pPr marL="609600" indent="-609600">
              <a:lnSpc>
                <a:spcPct val="90000"/>
              </a:lnSpc>
            </a:pPr>
            <a:r>
              <a:rPr lang="cs-CZ" dirty="0"/>
              <a:t>Důkazní funkce tj. je prostředkem při vedení různých sporů </a:t>
            </a:r>
          </a:p>
          <a:p>
            <a:pPr marL="609600" indent="-609600">
              <a:lnSpc>
                <a:spcPct val="90000"/>
              </a:lnSpc>
            </a:pPr>
            <a:r>
              <a:rPr lang="cs-CZ" dirty="0"/>
              <a:t>Kontrolní funkce – tato funkce umožňuje především kontrolu stavu majetku a hospodaření </a:t>
            </a:r>
          </a:p>
          <a:p>
            <a:pPr marL="609600" indent="-609600">
              <a:lnSpc>
                <a:spcPct val="90000"/>
              </a:lnSpc>
            </a:pPr>
            <a:r>
              <a:rPr lang="cs-CZ" dirty="0"/>
              <a:t>Slouží k vyměření daňové povinnosti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Ekonomické souvislosti poskytování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277482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jednoduché účetnictví (od 2004 nebylo, obnoveno 2016)</a:t>
            </a:r>
          </a:p>
          <a:p>
            <a:r>
              <a:rPr lang="cs-CZ" dirty="0"/>
              <a:t>daňová evidence (není ryzí účetnictví)</a:t>
            </a:r>
          </a:p>
          <a:p>
            <a:r>
              <a:rPr lang="cs-CZ" dirty="0"/>
              <a:t>podvojné účetnictví (od 2004 pouze účetnictví, 2016 obnoveno jednoduché účetnictví)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Ekonomické souvislosti poskytování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409879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Z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</a:t>
            </a:r>
            <a:r>
              <a:rPr lang="cs-CZ" dirty="0" err="1"/>
              <a:t>dáti</a:t>
            </a:r>
            <a:r>
              <a:rPr lang="cs-CZ" dirty="0"/>
              <a:t> x dal</a:t>
            </a:r>
          </a:p>
          <a:p>
            <a:r>
              <a:rPr lang="cs-CZ" dirty="0"/>
              <a:t>aktiva x pasiva</a:t>
            </a:r>
          </a:p>
          <a:p>
            <a:r>
              <a:rPr lang="cs-CZ" dirty="0"/>
              <a:t>výkazy</a:t>
            </a:r>
          </a:p>
          <a:p>
            <a:pPr lvl="1"/>
            <a:r>
              <a:rPr lang="cs-CZ" dirty="0"/>
              <a:t>stavové (k datu)</a:t>
            </a:r>
          </a:p>
          <a:p>
            <a:pPr lvl="2"/>
            <a:r>
              <a:rPr lang="cs-CZ" dirty="0"/>
              <a:t>bilance (bilanční rovnice)</a:t>
            </a:r>
          </a:p>
          <a:p>
            <a:pPr lvl="1"/>
            <a:r>
              <a:rPr lang="cs-CZ" dirty="0"/>
              <a:t>tokové (za období)</a:t>
            </a:r>
          </a:p>
          <a:p>
            <a:pPr lvl="2"/>
            <a:r>
              <a:rPr lang="cs-CZ" dirty="0"/>
              <a:t>výkaz zisků a ztrát</a:t>
            </a:r>
          </a:p>
          <a:p>
            <a:pPr lvl="2"/>
            <a:r>
              <a:rPr lang="cs-CZ" dirty="0"/>
              <a:t>výkaz o cash </a:t>
            </a:r>
            <a:r>
              <a:rPr lang="cs-CZ" dirty="0" err="1"/>
              <a:t>flow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Ekonomické souvislosti poskytování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189673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BILANCE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type="body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/>
              <a:t>AKTIVA (majetek)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58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b="1" u="sng" dirty="0"/>
              <a:t>Dlouhodobý majetek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Nemovitosti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Hmotný a nehmotný majetek (cena, životnost)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Finanční majetek (cenné papíry, umělecká díla aj.)</a:t>
            </a:r>
          </a:p>
          <a:p>
            <a:pPr>
              <a:lnSpc>
                <a:spcPct val="90000"/>
              </a:lnSpc>
            </a:pPr>
            <a:r>
              <a:rPr lang="cs-CZ" sz="2000" b="1" u="sng" dirty="0"/>
              <a:t>Oběžný majetek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zásoby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pohledávky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finanční majetek (peníze)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PASIVA (zdroje)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8381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u="sng" dirty="0"/>
              <a:t>vlastní zdroje</a:t>
            </a:r>
          </a:p>
          <a:p>
            <a:pPr lvl="1"/>
            <a:r>
              <a:rPr lang="cs-CZ" dirty="0"/>
              <a:t>základní kapitál (např. základní kapitál individuálního podnikatele),</a:t>
            </a:r>
          </a:p>
          <a:p>
            <a:pPr lvl="1"/>
            <a:r>
              <a:rPr lang="cs-CZ" dirty="0"/>
              <a:t>fondy (rezervní, ostatní, kapitálový),</a:t>
            </a:r>
          </a:p>
          <a:p>
            <a:pPr lvl="1"/>
            <a:r>
              <a:rPr lang="cs-CZ" dirty="0"/>
              <a:t>nerozdělený zisk minulých let,</a:t>
            </a:r>
          </a:p>
          <a:p>
            <a:pPr lvl="1"/>
            <a:r>
              <a:rPr lang="cs-CZ" dirty="0"/>
              <a:t>Hospodářský výsledek běžného roku</a:t>
            </a:r>
          </a:p>
          <a:p>
            <a:r>
              <a:rPr lang="cs-CZ" sz="2600" b="1" u="sng" dirty="0"/>
              <a:t>cizí zdroje</a:t>
            </a:r>
          </a:p>
          <a:p>
            <a:pPr lvl="1"/>
            <a:r>
              <a:rPr lang="cs-CZ" dirty="0"/>
              <a:t>dlouhodobé</a:t>
            </a:r>
          </a:p>
          <a:p>
            <a:pPr lvl="1"/>
            <a:r>
              <a:rPr lang="cs-CZ" dirty="0"/>
              <a:t>krátkodobé (závazky)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Ekonomické souvislosti poskytování sociální služby</a:t>
            </a:r>
          </a:p>
        </p:txBody>
      </p:sp>
      <p:sp>
        <p:nvSpPr>
          <p:cNvPr id="8" name="Obdélník 7"/>
          <p:cNvSpPr/>
          <p:nvPr/>
        </p:nvSpPr>
        <p:spPr>
          <a:xfrm>
            <a:off x="683568" y="5805264"/>
            <a:ext cx="78488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None/>
            </a:pPr>
            <a:r>
              <a:rPr lang="cs-CZ" b="1" dirty="0"/>
              <a:t>CELKOVÁ AKTIVA = CELKOVÁ PASIVA</a:t>
            </a:r>
          </a:p>
        </p:txBody>
      </p:sp>
    </p:spTree>
    <p:extLst>
      <p:ext uri="{BB962C8B-B14F-4D97-AF65-F5344CB8AC3E}">
        <p14:creationId xmlns:p14="http://schemas.microsoft.com/office/powerpoint/2010/main" val="287010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Ekonomické souvislosti poskytování sociální služby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l="30689" t="20727" r="15604" b="21454"/>
          <a:stretch>
            <a:fillRect/>
          </a:stretch>
        </p:blipFill>
        <p:spPr bwMode="auto">
          <a:xfrm>
            <a:off x="785786" y="428604"/>
            <a:ext cx="7715304" cy="58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007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VAZBY MEZI VÝKAZY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výsledovka = hospodářský výsledek (viz pasiva v bilanci)</a:t>
            </a:r>
          </a:p>
          <a:p>
            <a:r>
              <a:rPr lang="cs-CZ" dirty="0"/>
              <a:t>výkaz o CF = úbytek/zvýšení hotových peněz (viz peníze – bilance)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Ekonomické souvislosti poskytování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396883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podvojného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 zásob za hotové (A+, A-)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5" y="2564904"/>
            <a:ext cx="4193481" cy="2813348"/>
          </a:xfrm>
          <a:prstGeom prst="rect">
            <a:avLst/>
          </a:prstGeom>
        </p:spPr>
      </p:pic>
      <p:grpSp>
        <p:nvGrpSpPr>
          <p:cNvPr id="22" name="Skupina 21"/>
          <p:cNvGrpSpPr/>
          <p:nvPr/>
        </p:nvGrpSpPr>
        <p:grpSpPr>
          <a:xfrm>
            <a:off x="5940152" y="2924944"/>
            <a:ext cx="2746648" cy="2192998"/>
            <a:chOff x="5724128" y="2492896"/>
            <a:chExt cx="2962672" cy="2625046"/>
          </a:xfrm>
        </p:grpSpPr>
        <p:sp>
          <p:nvSpPr>
            <p:cNvPr id="6" name="Obdélník 5"/>
            <p:cNvSpPr/>
            <p:nvPr/>
          </p:nvSpPr>
          <p:spPr>
            <a:xfrm>
              <a:off x="5724128" y="249289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Výsledovka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5724128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dirty="0">
                  <a:solidFill>
                    <a:schemeClr val="tx1"/>
                  </a:solidFill>
                </a:rPr>
                <a:t>Náklady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7213812" y="3068960"/>
              <a:ext cx="1440160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cs-CZ" dirty="0">
                  <a:solidFill>
                    <a:schemeClr val="tx1"/>
                  </a:solidFill>
                </a:rPr>
                <a:t>Výnosy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5724128" y="3409429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7213812" y="3409375"/>
              <a:ext cx="144016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5724128" y="4613886"/>
              <a:ext cx="296267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Hospodářský výsledek </a:t>
              </a:r>
              <a:r>
                <a:rPr lang="cs-CZ" dirty="0" err="1"/>
                <a:t>b.r</a:t>
              </a:r>
              <a:r>
                <a:rPr lang="cs-CZ" dirty="0"/>
                <a:t>.</a:t>
              </a:r>
            </a:p>
          </p:txBody>
        </p:sp>
      </p:grpSp>
      <p:cxnSp>
        <p:nvCxnSpPr>
          <p:cNvPr id="13" name="Přímá spojnice se šipkou 12"/>
          <p:cNvCxnSpPr/>
          <p:nvPr/>
        </p:nvCxnSpPr>
        <p:spPr>
          <a:xfrm flipH="1" flipV="1">
            <a:off x="4211960" y="4509120"/>
            <a:ext cx="1440160" cy="36004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2699792" y="4293096"/>
            <a:ext cx="1512168" cy="3207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" name="Skupina 23"/>
          <p:cNvGrpSpPr/>
          <p:nvPr/>
        </p:nvGrpSpPr>
        <p:grpSpPr>
          <a:xfrm>
            <a:off x="1652859" y="5602016"/>
            <a:ext cx="1409900" cy="980476"/>
            <a:chOff x="462871" y="5679702"/>
            <a:chExt cx="1409900" cy="980476"/>
          </a:xfrm>
        </p:grpSpPr>
        <p:sp>
          <p:nvSpPr>
            <p:cNvPr id="19" name="TextovéPole 18"/>
            <p:cNvSpPr txBox="1"/>
            <p:nvPr/>
          </p:nvSpPr>
          <p:spPr>
            <a:xfrm>
              <a:off x="671313" y="5679702"/>
              <a:ext cx="9663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Peníze (A)</a:t>
              </a:r>
            </a:p>
            <a:p>
              <a:endParaRPr lang="cs-CZ" sz="1400" dirty="0"/>
            </a:p>
          </p:txBody>
        </p:sp>
        <p:grpSp>
          <p:nvGrpSpPr>
            <p:cNvPr id="23" name="Skupina 22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ovéPole 19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grpSp>
        <p:nvGrpSpPr>
          <p:cNvPr id="25" name="Skupina 24"/>
          <p:cNvGrpSpPr/>
          <p:nvPr/>
        </p:nvGrpSpPr>
        <p:grpSpPr>
          <a:xfrm>
            <a:off x="392719" y="5602016"/>
            <a:ext cx="1409900" cy="980476"/>
            <a:chOff x="462871" y="5679702"/>
            <a:chExt cx="1409900" cy="980476"/>
          </a:xfrm>
        </p:grpSpPr>
        <p:sp>
          <p:nvSpPr>
            <p:cNvPr id="26" name="TextovéPole 25"/>
            <p:cNvSpPr txBox="1"/>
            <p:nvPr/>
          </p:nvSpPr>
          <p:spPr>
            <a:xfrm>
              <a:off x="756647" y="5679702"/>
              <a:ext cx="9663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Zásoby (A)</a:t>
              </a:r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462871" y="5940098"/>
              <a:ext cx="1409900" cy="720080"/>
              <a:chOff x="461800" y="5805264"/>
              <a:chExt cx="1409900" cy="720080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683568" y="5805264"/>
                <a:ext cx="936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1115616" y="5805264"/>
                <a:ext cx="0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ovéPole 29"/>
              <p:cNvSpPr txBox="1"/>
              <p:nvPr/>
            </p:nvSpPr>
            <p:spPr>
              <a:xfrm>
                <a:off x="46180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Má dáti</a:t>
                </a:r>
              </a:p>
            </p:txBody>
          </p:sp>
          <p:sp>
            <p:nvSpPr>
              <p:cNvPr id="31" name="TextovéPole 30"/>
              <p:cNvSpPr txBox="1"/>
              <p:nvPr/>
            </p:nvSpPr>
            <p:spPr>
              <a:xfrm>
                <a:off x="1151620" y="582721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/>
                  <a:t>Dal</a:t>
                </a:r>
              </a:p>
            </p:txBody>
          </p:sp>
        </p:grpSp>
      </p:grpSp>
      <p:sp>
        <p:nvSpPr>
          <p:cNvPr id="15" name="TextovéPole 14"/>
          <p:cNvSpPr txBox="1"/>
          <p:nvPr/>
        </p:nvSpPr>
        <p:spPr>
          <a:xfrm>
            <a:off x="614488" y="6161361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426944" y="6174569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6265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713061-c717-463f-9340-803d56690ea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4" ma:contentTypeDescription="Vytvoří nový dokument" ma:contentTypeScope="" ma:versionID="1af0b5e5b9f3de1fea2a2cbd29c28b43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d2aa40a0ac81814a388624279725c08a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7CBBB7-8E2E-4854-98C0-9115FF7C54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8358E5-5FFF-4D7D-8B7F-67EED7488CB0}">
  <ds:schemaRefs>
    <ds:schemaRef ds:uri="30713061-c717-463f-9340-803d56690eae"/>
    <ds:schemaRef ds:uri="86070141-36e0-4b89-aa46-632b57d7f41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4B81DA3-C1A0-463F-95E6-E17D4D9FE2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70141-36e0-4b89-aa46-632b57d7f413"/>
    <ds:schemaRef ds:uri="30713061-c717-463f-9340-803d56690e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867</Words>
  <Application>Microsoft Office PowerPoint</Application>
  <PresentationFormat>Předvádění na obrazovce (4:3)</PresentationFormat>
  <Paragraphs>186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 VYBRANÉ ZÁKLADNÍ POJMY ÚČETNICTVÍ </vt:lpstr>
      <vt:lpstr>Co to je účetnictví?</vt:lpstr>
      <vt:lpstr>FUNKCE ÚČETNICTVÍ</vt:lpstr>
      <vt:lpstr>ÚČETNÍ SYSTÉMY</vt:lpstr>
      <vt:lpstr>POJMY Z ÚČETNICTVÍ</vt:lpstr>
      <vt:lpstr>BILANCE</vt:lpstr>
      <vt:lpstr>Prezentace aplikace PowerPoint</vt:lpstr>
      <vt:lpstr>VAZBY MEZI VÝKAZY</vt:lpstr>
      <vt:lpstr>Příklady z podvojného účetnictví</vt:lpstr>
      <vt:lpstr>Příklady z podvojného účetnictví</vt:lpstr>
      <vt:lpstr>Příklady z podvojného účetnictví</vt:lpstr>
      <vt:lpstr>Příklady z podvojného účetnictví</vt:lpstr>
      <vt:lpstr>Příklady z podvojného účetnictví</vt:lpstr>
      <vt:lpstr>Příklady z podvojného účetnictví</vt:lpstr>
      <vt:lpstr>AKRUÁLNÍ PRINCIP</vt:lpstr>
      <vt:lpstr>Implikace pro různé právní formy</vt:lpstr>
    </vt:vector>
  </TitlesOfParts>
  <Company>Domov Sue Ryder o.p.s.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 – vybrané pojmy v kontextu sociálních služeb</dc:title>
  <dc:creator>matej.lejsal</dc:creator>
  <cp:lastModifiedBy>Mat�j Lejsal</cp:lastModifiedBy>
  <cp:revision>37</cp:revision>
  <dcterms:created xsi:type="dcterms:W3CDTF">2015-02-17T10:26:03Z</dcterms:created>
  <dcterms:modified xsi:type="dcterms:W3CDTF">2023-03-13T07:16:31Z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