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ocuments\FHS\STUDIJN&#205;%20OPORA\Ilustrace_popt&#225;v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/>
            </a:pPr>
            <a:r>
              <a:rPr lang="cs-CZ" sz="4400"/>
              <a:t>Analýza</a:t>
            </a:r>
            <a:r>
              <a:rPr lang="cs-CZ" sz="4400" baseline="0"/>
              <a:t> bodu zvratu</a:t>
            </a:r>
            <a:endParaRPr lang="en-US" sz="4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321741032370997E-2"/>
          <c:y val="0.12916500822012633"/>
          <c:w val="0.89041447944007035"/>
          <c:h val="0.803284358685933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List11!$B$2</c:f>
              <c:strCache>
                <c:ptCount val="1"/>
                <c:pt idx="0">
                  <c:v>FC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List11!$B$3:$B$7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C9B-4B32-9D43-C363EB5155A9}"/>
            </c:ext>
          </c:extLst>
        </c:ser>
        <c:ser>
          <c:idx val="1"/>
          <c:order val="1"/>
          <c:tx>
            <c:strRef>
              <c:f>List11!$C$2</c:f>
              <c:strCache>
                <c:ptCount val="1"/>
                <c:pt idx="0">
                  <c:v>VC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List11!$C$3:$C$7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15</c:v>
                </c:pt>
                <c:pt idx="4">
                  <c:v>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C9B-4B32-9D43-C363EB5155A9}"/>
            </c:ext>
          </c:extLst>
        </c:ser>
        <c:ser>
          <c:idx val="2"/>
          <c:order val="2"/>
          <c:tx>
            <c:strRef>
              <c:f>List11!$D$2</c:f>
              <c:strCache>
                <c:ptCount val="1"/>
                <c:pt idx="0">
                  <c:v>TC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List11!$D$3:$D$7</c:f>
              <c:numCache>
                <c:formatCode>General</c:formatCode>
                <c:ptCount val="5"/>
                <c:pt idx="0">
                  <c:v>20</c:v>
                </c:pt>
                <c:pt idx="1">
                  <c:v>23</c:v>
                </c:pt>
                <c:pt idx="2">
                  <c:v>29</c:v>
                </c:pt>
                <c:pt idx="3">
                  <c:v>35</c:v>
                </c:pt>
                <c:pt idx="4">
                  <c:v>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C9B-4B32-9D43-C363EB5155A9}"/>
            </c:ext>
          </c:extLst>
        </c:ser>
        <c:ser>
          <c:idx val="3"/>
          <c:order val="3"/>
          <c:tx>
            <c:strRef>
              <c:f>List11!$E$2</c:f>
              <c:strCache>
                <c:ptCount val="1"/>
                <c:pt idx="0">
                  <c:v>TR</c:v>
                </c:pt>
              </c:strCache>
            </c:strRef>
          </c:tx>
          <c:marker>
            <c:symbol val="none"/>
          </c:marker>
          <c:xVal>
            <c:numRef>
              <c:f>List11!$A$3:$A$7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</c:numCache>
            </c:numRef>
          </c:xVal>
          <c:yVal>
            <c:numRef>
              <c:f>List11!$E$3:$E$7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24</c:v>
                </c:pt>
                <c:pt idx="3">
                  <c:v>40</c:v>
                </c:pt>
                <c:pt idx="4">
                  <c:v>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C9B-4B32-9D43-C363EB515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615040"/>
        <c:axId val="116616576"/>
      </c:scatterChart>
      <c:valAx>
        <c:axId val="1166150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16616576"/>
        <c:crosses val="autoZero"/>
        <c:crossBetween val="midCat"/>
      </c:valAx>
      <c:valAx>
        <c:axId val="116616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615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A5A93-E176-4726-808E-2F1F3B62095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3B51F7-9F03-427A-BFC0-96163C04CF3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cs-CZ" sz="3400" baseline="0" dirty="0"/>
            <a:t>komponenty financování, formy intervencí</a:t>
          </a:r>
        </a:p>
      </dgm:t>
    </dgm:pt>
    <dgm:pt modelId="{0225D423-B887-4BC6-ABCD-E133345B7133}" type="parTrans" cxnId="{34D1D7CE-30E7-4FF3-B014-21C8A510CE4B}">
      <dgm:prSet/>
      <dgm:spPr/>
      <dgm:t>
        <a:bodyPr/>
        <a:lstStyle/>
        <a:p>
          <a:endParaRPr lang="cs-CZ"/>
        </a:p>
      </dgm:t>
    </dgm:pt>
    <dgm:pt modelId="{797B035B-70F6-473D-A343-834243D46D2D}" type="sibTrans" cxnId="{34D1D7CE-30E7-4FF3-B014-21C8A510CE4B}">
      <dgm:prSet/>
      <dgm:spPr/>
      <dgm:t>
        <a:bodyPr/>
        <a:lstStyle/>
        <a:p>
          <a:endParaRPr lang="cs-CZ"/>
        </a:p>
      </dgm:t>
    </dgm:pt>
    <dgm:pt modelId="{1C3A2FE9-BAF6-4673-BA52-8DC2D5D56CDF}">
      <dgm:prSet phldrT="[Text]" custT="1"/>
      <dgm:spPr/>
      <dgm:t>
        <a:bodyPr/>
        <a:lstStyle/>
        <a:p>
          <a:r>
            <a:rPr lang="cs-CZ" sz="2200" cap="small" baseline="0" dirty="0"/>
            <a:t>dávky</a:t>
          </a:r>
        </a:p>
        <a:p>
          <a:r>
            <a:rPr lang="cs-CZ" sz="2200" dirty="0"/>
            <a:t>- podpora koupěschopné poptávky, zapojení uživatele do vytváření sítě služeb (participace na rozhodování)</a:t>
          </a:r>
          <a:endParaRPr lang="cs-CZ" sz="2200" i="1" dirty="0"/>
        </a:p>
      </dgm:t>
    </dgm:pt>
    <dgm:pt modelId="{CEAA09A9-42BF-4623-B494-D69DE8BA67D0}" type="parTrans" cxnId="{F8DB3BCE-A7EF-4EF0-85C9-BF687347B625}">
      <dgm:prSet/>
      <dgm:spPr/>
      <dgm:t>
        <a:bodyPr/>
        <a:lstStyle/>
        <a:p>
          <a:endParaRPr lang="cs-CZ"/>
        </a:p>
      </dgm:t>
    </dgm:pt>
    <dgm:pt modelId="{EB16C7B1-2B8A-4327-A175-8EFB0946032C}" type="sibTrans" cxnId="{F8DB3BCE-A7EF-4EF0-85C9-BF687347B625}">
      <dgm:prSet/>
      <dgm:spPr/>
      <dgm:t>
        <a:bodyPr/>
        <a:lstStyle/>
        <a:p>
          <a:endParaRPr lang="cs-CZ"/>
        </a:p>
      </dgm:t>
    </dgm:pt>
    <dgm:pt modelId="{DA2A8A1F-1257-46D8-B801-7085EFF584F2}">
      <dgm:prSet phldrT="[Text]" custT="1"/>
      <dgm:spPr/>
      <dgm:t>
        <a:bodyPr/>
        <a:lstStyle/>
        <a:p>
          <a:r>
            <a:rPr lang="cs-CZ" sz="1000" b="1" cap="small" baseline="0" dirty="0"/>
            <a:t>plošná dávka </a:t>
          </a:r>
        </a:p>
        <a:p>
          <a:r>
            <a:rPr lang="cs-CZ" sz="1000" dirty="0"/>
            <a:t>(kompenzace znevýhodnění, centrálně řízeno, možná dekoncentrace ( srov. </a:t>
          </a:r>
          <a:r>
            <a:rPr lang="cs-CZ" sz="1000" dirty="0" err="1"/>
            <a:t>PnP</a:t>
          </a:r>
          <a:r>
            <a:rPr lang="cs-CZ" sz="1000" dirty="0"/>
            <a:t> vyplácený ÚP)</a:t>
          </a:r>
        </a:p>
      </dgm:t>
    </dgm:pt>
    <dgm:pt modelId="{8217B3F1-7BBE-4B32-BC62-8AB828ABFCEB}" type="parTrans" cxnId="{C37F8C99-EEA7-43E5-B927-B492329B6C3B}">
      <dgm:prSet/>
      <dgm:spPr/>
      <dgm:t>
        <a:bodyPr/>
        <a:lstStyle/>
        <a:p>
          <a:endParaRPr lang="cs-CZ"/>
        </a:p>
      </dgm:t>
    </dgm:pt>
    <dgm:pt modelId="{370F8F93-D312-4D27-8050-BB7A4596690E}" type="sibTrans" cxnId="{C37F8C99-EEA7-43E5-B927-B492329B6C3B}">
      <dgm:prSet/>
      <dgm:spPr/>
      <dgm:t>
        <a:bodyPr/>
        <a:lstStyle/>
        <a:p>
          <a:endParaRPr lang="cs-CZ"/>
        </a:p>
      </dgm:t>
    </dgm:pt>
    <dgm:pt modelId="{2E6F648E-238D-4A41-8483-44F5ECCC2DF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300" cap="small" baseline="0" dirty="0"/>
            <a:t>zajištění věcné dostupnosti</a:t>
          </a:r>
          <a:r>
            <a:rPr lang="cs-CZ" sz="1300" dirty="0"/>
            <a:t> </a:t>
          </a:r>
        </a:p>
        <a:p>
          <a:r>
            <a:rPr lang="cs-CZ" sz="1300" dirty="0"/>
            <a:t>(garance sítě poskytovatelů služeb - tj. stát /správní celek zajišťuje sám potřebné služby, resp. sjednává potřebné kapacity a formy </a:t>
          </a:r>
          <a:r>
            <a:rPr lang="cs-CZ" sz="1300" dirty="0" err="1"/>
            <a:t>dodavatelsky</a:t>
          </a:r>
          <a:r>
            <a:rPr lang="cs-CZ" sz="1300" dirty="0"/>
            <a:t>, příp. se podílí na krytí nákladů poskytovatelů zapojených do garantované sítě)</a:t>
          </a:r>
        </a:p>
        <a:p>
          <a:r>
            <a:rPr lang="cs-CZ" sz="1300" dirty="0"/>
            <a:t>Varianty uspořádání: IN-HOUSE x TENDR (soutěž)</a:t>
          </a:r>
        </a:p>
      </dgm:t>
    </dgm:pt>
    <dgm:pt modelId="{C64DB3CD-0104-437C-9DFF-2C6DC9135D63}" type="parTrans" cxnId="{22F22F70-1D99-4722-8F2E-49AA6F9DAF74}">
      <dgm:prSet/>
      <dgm:spPr/>
      <dgm:t>
        <a:bodyPr/>
        <a:lstStyle/>
        <a:p>
          <a:endParaRPr lang="cs-CZ"/>
        </a:p>
      </dgm:t>
    </dgm:pt>
    <dgm:pt modelId="{7545AFD0-A042-42E4-83EC-FB9A1E919BD1}" type="sibTrans" cxnId="{22F22F70-1D99-4722-8F2E-49AA6F9DAF74}">
      <dgm:prSet/>
      <dgm:spPr/>
      <dgm:t>
        <a:bodyPr/>
        <a:lstStyle/>
        <a:p>
          <a:endParaRPr lang="cs-CZ"/>
        </a:p>
      </dgm:t>
    </dgm:pt>
    <dgm:pt modelId="{5FFB3ED4-E385-4953-9BE9-82259D9554E7}">
      <dgm:prSet phldrT="[Text]" custT="1"/>
      <dgm:spPr/>
      <dgm:t>
        <a:bodyPr/>
        <a:lstStyle/>
        <a:p>
          <a:r>
            <a:rPr lang="cs-CZ" sz="1000" b="1" cap="small" baseline="0" dirty="0"/>
            <a:t>příjmově testovaná dávka  </a:t>
          </a:r>
        </a:p>
        <a:p>
          <a:r>
            <a:rPr lang="cs-CZ" sz="1000" dirty="0"/>
            <a:t>(nastupuje až po vyčerpání soukromých příjmů, zdůrazňuje participaci, subsidiaritu a vymezuje rozsah solidarity)</a:t>
          </a:r>
        </a:p>
      </dgm:t>
    </dgm:pt>
    <dgm:pt modelId="{B5B95B89-502B-4C9B-80AB-A2F698084CC1}" type="parTrans" cxnId="{418F25D4-89F0-479C-B2FA-F22E2F76203F}">
      <dgm:prSet/>
      <dgm:spPr/>
      <dgm:t>
        <a:bodyPr/>
        <a:lstStyle/>
        <a:p>
          <a:endParaRPr lang="cs-CZ"/>
        </a:p>
      </dgm:t>
    </dgm:pt>
    <dgm:pt modelId="{8CEBEBE5-C2AA-4B55-AC54-26EC67556A93}" type="sibTrans" cxnId="{418F25D4-89F0-479C-B2FA-F22E2F76203F}">
      <dgm:prSet/>
      <dgm:spPr/>
      <dgm:t>
        <a:bodyPr/>
        <a:lstStyle/>
        <a:p>
          <a:endParaRPr lang="cs-CZ"/>
        </a:p>
      </dgm:t>
    </dgm:pt>
    <dgm:pt modelId="{9137E349-33FF-4E8A-B449-E15895AEDF18}">
      <dgm:prSet phldrT="[Text]" custT="1"/>
      <dgm:spPr/>
      <dgm:t>
        <a:bodyPr/>
        <a:lstStyle/>
        <a:p>
          <a:r>
            <a:rPr lang="cs-CZ" sz="1000" b="1" cap="small" baseline="0" dirty="0"/>
            <a:t>majetkově / zdrojově testovaná dávka </a:t>
          </a:r>
          <a:r>
            <a:rPr lang="cs-CZ" sz="1000" dirty="0"/>
            <a:t>(nastupuje až po využití veškerých zdrojů pro zajištění potřebné péče, pomoci, vč. využití neformální péče) </a:t>
          </a:r>
          <a:r>
            <a:rPr lang="cs-CZ" sz="1000" i="1" dirty="0" err="1"/>
            <a:t>Pozn</a:t>
          </a:r>
          <a:r>
            <a:rPr lang="cs-CZ" sz="1000" i="1" dirty="0"/>
            <a:t>: vyžaduje vysoce kvalifikovanou sociální práci</a:t>
          </a:r>
          <a:endParaRPr lang="cs-CZ" sz="1000" dirty="0"/>
        </a:p>
      </dgm:t>
    </dgm:pt>
    <dgm:pt modelId="{391C5795-7216-4712-BD33-9FDDC8F75310}" type="parTrans" cxnId="{2D0139AE-D55C-4048-AA2B-574A3B94D681}">
      <dgm:prSet/>
      <dgm:spPr/>
      <dgm:t>
        <a:bodyPr/>
        <a:lstStyle/>
        <a:p>
          <a:endParaRPr lang="cs-CZ"/>
        </a:p>
      </dgm:t>
    </dgm:pt>
    <dgm:pt modelId="{5B2BE367-0DA3-49F2-9BC1-47E45187F209}" type="sibTrans" cxnId="{2D0139AE-D55C-4048-AA2B-574A3B94D681}">
      <dgm:prSet/>
      <dgm:spPr/>
      <dgm:t>
        <a:bodyPr/>
        <a:lstStyle/>
        <a:p>
          <a:endParaRPr lang="cs-CZ"/>
        </a:p>
      </dgm:t>
    </dgm:pt>
    <dgm:pt modelId="{F5DF3789-B9B2-4651-9218-644C5E21B2AE}">
      <dgm:prSet phldrT="[Text]" custT="1"/>
      <dgm:spPr/>
      <dgm:t>
        <a:bodyPr/>
        <a:lstStyle/>
        <a:p>
          <a:r>
            <a:rPr lang="cs-CZ" sz="1000" i="1" dirty="0"/>
            <a:t>Pozn.: zdůrazněné principy je možné posílit/oslabit formou distribuce (hotově, </a:t>
          </a:r>
          <a:r>
            <a:rPr lang="cs-CZ" sz="1000" i="1" dirty="0" err="1"/>
            <a:t>soc</a:t>
          </a:r>
          <a:r>
            <a:rPr lang="cs-CZ" sz="1000" i="1" dirty="0"/>
            <a:t>. karta,resp. voucher, nepřímá úhrada přímo </a:t>
          </a:r>
          <a:r>
            <a:rPr lang="cs-CZ" sz="1000" i="1" dirty="0" err="1"/>
            <a:t>poskytvoateli</a:t>
          </a:r>
          <a:endParaRPr lang="cs-CZ" sz="1000" dirty="0"/>
        </a:p>
      </dgm:t>
    </dgm:pt>
    <dgm:pt modelId="{E33D48D9-E45D-4653-862E-CB7D96A7B1B6}" type="parTrans" cxnId="{CA3BF868-F73D-48CA-AB5E-546461205E64}">
      <dgm:prSet/>
      <dgm:spPr/>
      <dgm:t>
        <a:bodyPr/>
        <a:lstStyle/>
        <a:p>
          <a:endParaRPr lang="cs-CZ"/>
        </a:p>
      </dgm:t>
    </dgm:pt>
    <dgm:pt modelId="{224C14F5-5F9C-4282-A613-E4819EEBF500}" type="sibTrans" cxnId="{CA3BF868-F73D-48CA-AB5E-546461205E64}">
      <dgm:prSet/>
      <dgm:spPr/>
      <dgm:t>
        <a:bodyPr/>
        <a:lstStyle/>
        <a:p>
          <a:endParaRPr lang="cs-CZ"/>
        </a:p>
      </dgm:t>
    </dgm:pt>
    <dgm:pt modelId="{506E1BAC-3614-41B9-A99A-2CCF7939250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000" b="1" i="0" cap="small" baseline="0" dirty="0"/>
            <a:t>vyrovnávací platba</a:t>
          </a:r>
          <a:r>
            <a:rPr lang="cs-CZ" sz="1000" dirty="0"/>
            <a:t> </a:t>
          </a:r>
        </a:p>
        <a:p>
          <a:r>
            <a:rPr lang="cs-CZ" sz="1000" dirty="0"/>
            <a:t>(doplatek rozdílu mezi </a:t>
          </a:r>
          <a:r>
            <a:rPr lang="cs-CZ" sz="1000" dirty="0" err="1"/>
            <a:t>vysoutěženou</a:t>
          </a:r>
          <a:r>
            <a:rPr lang="cs-CZ" sz="1000" dirty="0"/>
            <a:t> /sjednanou/nákladovou cenou a skutečnými příjmy od uživatele)</a:t>
          </a:r>
        </a:p>
      </dgm:t>
    </dgm:pt>
    <dgm:pt modelId="{89157C14-2736-43C4-B639-10B5DDAB8382}" type="parTrans" cxnId="{E23565A3-45DD-4EEB-99CD-03224E539CF6}">
      <dgm:prSet/>
      <dgm:spPr/>
      <dgm:t>
        <a:bodyPr/>
        <a:lstStyle/>
        <a:p>
          <a:endParaRPr lang="cs-CZ"/>
        </a:p>
      </dgm:t>
    </dgm:pt>
    <dgm:pt modelId="{A8BA81FA-4A44-4054-B346-5F2DC0A92645}" type="sibTrans" cxnId="{E23565A3-45DD-4EEB-99CD-03224E539CF6}">
      <dgm:prSet/>
      <dgm:spPr/>
      <dgm:t>
        <a:bodyPr/>
        <a:lstStyle/>
        <a:p>
          <a:endParaRPr lang="cs-CZ"/>
        </a:p>
      </dgm:t>
    </dgm:pt>
    <dgm:pt modelId="{991E1A37-B3D6-4FF6-9FF7-BF2A7E76DDF7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000" b="1" i="0" cap="small" baseline="0" dirty="0"/>
            <a:t>nenároková resp. ad hoc podpora poskytovatelů</a:t>
          </a:r>
          <a:r>
            <a:rPr lang="cs-CZ" sz="1000" dirty="0"/>
            <a:t> </a:t>
          </a:r>
        </a:p>
        <a:p>
          <a:r>
            <a:rPr lang="cs-CZ" sz="1000" dirty="0"/>
            <a:t>(granty, dotace)</a:t>
          </a:r>
        </a:p>
      </dgm:t>
    </dgm:pt>
    <dgm:pt modelId="{53B0C026-EA68-4055-B1A6-0D1BF4581097}" type="parTrans" cxnId="{B3A28AB3-7C81-4FE3-8AB2-4185DE27C598}">
      <dgm:prSet/>
      <dgm:spPr/>
      <dgm:t>
        <a:bodyPr/>
        <a:lstStyle/>
        <a:p>
          <a:endParaRPr lang="cs-CZ"/>
        </a:p>
      </dgm:t>
    </dgm:pt>
    <dgm:pt modelId="{D9D4D06C-2906-41AC-8610-813C1000402A}" type="sibTrans" cxnId="{B3A28AB3-7C81-4FE3-8AB2-4185DE27C598}">
      <dgm:prSet/>
      <dgm:spPr/>
      <dgm:t>
        <a:bodyPr/>
        <a:lstStyle/>
        <a:p>
          <a:endParaRPr lang="cs-CZ"/>
        </a:p>
      </dgm:t>
    </dgm:pt>
    <dgm:pt modelId="{8863572B-6E2A-4849-8A3A-81F8F44204A4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000" b="1" i="0" cap="small" baseline="0" dirty="0"/>
            <a:t>věcné plnění </a:t>
          </a:r>
        </a:p>
        <a:p>
          <a:r>
            <a:rPr lang="cs-CZ" sz="1000" b="1" i="0" cap="small" baseline="0" dirty="0"/>
            <a:t>(</a:t>
          </a:r>
          <a:r>
            <a:rPr lang="cs-CZ" sz="1000" dirty="0"/>
            <a:t>stát/správní celek poskytuje služby, resp. hradí 100% nákladů, tj. bez úhrady ze strany uživatele)</a:t>
          </a:r>
        </a:p>
      </dgm:t>
    </dgm:pt>
    <dgm:pt modelId="{618E74A1-9DE0-47CD-861D-90FC533AD279}" type="parTrans" cxnId="{03DFFDD7-8C58-434D-8822-B8FBF2EA046C}">
      <dgm:prSet/>
      <dgm:spPr/>
      <dgm:t>
        <a:bodyPr/>
        <a:lstStyle/>
        <a:p>
          <a:endParaRPr lang="cs-CZ"/>
        </a:p>
      </dgm:t>
    </dgm:pt>
    <dgm:pt modelId="{741A09FB-1CC0-467E-807B-73B28396BC22}" type="sibTrans" cxnId="{03DFFDD7-8C58-434D-8822-B8FBF2EA046C}">
      <dgm:prSet/>
      <dgm:spPr/>
      <dgm:t>
        <a:bodyPr/>
        <a:lstStyle/>
        <a:p>
          <a:endParaRPr lang="cs-CZ"/>
        </a:p>
      </dgm:t>
    </dgm:pt>
    <dgm:pt modelId="{D5B67C4C-9240-4B5C-A388-03B5FD0E0E1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sz="1400" cap="small" baseline="0" dirty="0"/>
            <a:t>pojištění</a:t>
          </a:r>
        </a:p>
        <a:p>
          <a:r>
            <a:rPr lang="cs-CZ" sz="800" dirty="0"/>
            <a:t> (možné spojení ze zdravotním, resp. penzijním)</a:t>
          </a:r>
        </a:p>
        <a:p>
          <a:r>
            <a:rPr lang="cs-CZ" sz="800" i="1" dirty="0"/>
            <a:t>Pozn.: vzhledem k časové a finanční náročnosti vytvoření nyní nerozpracováno</a:t>
          </a:r>
        </a:p>
      </dgm:t>
    </dgm:pt>
    <dgm:pt modelId="{1D735623-1507-4CA7-97B9-9DBBAAAF9784}" type="parTrans" cxnId="{F5236C40-7D7A-4A63-90FD-88F4CCAEA6ED}">
      <dgm:prSet/>
      <dgm:spPr/>
      <dgm:t>
        <a:bodyPr/>
        <a:lstStyle/>
        <a:p>
          <a:endParaRPr lang="cs-CZ"/>
        </a:p>
      </dgm:t>
    </dgm:pt>
    <dgm:pt modelId="{72B778FB-CB42-4FEC-BC88-FD7734DDA1BD}" type="sibTrans" cxnId="{F5236C40-7D7A-4A63-90FD-88F4CCAEA6ED}">
      <dgm:prSet/>
      <dgm:spPr/>
      <dgm:t>
        <a:bodyPr/>
        <a:lstStyle/>
        <a:p>
          <a:endParaRPr lang="cs-CZ"/>
        </a:p>
      </dgm:t>
    </dgm:pt>
    <dgm:pt modelId="{86118543-F203-4155-9C99-1837821D2C09}" type="pres">
      <dgm:prSet presAssocID="{C24A5A93-E176-4726-808E-2F1F3B6209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2DDE858-94CE-4F4F-B6C1-48216D3A1FBC}" type="pres">
      <dgm:prSet presAssocID="{7D3B51F7-9F03-427A-BFC0-96163C04CF35}" presName="vertOne" presStyleCnt="0"/>
      <dgm:spPr/>
    </dgm:pt>
    <dgm:pt modelId="{D1BCB307-D2E8-4BF9-856F-AA4FCA90CC18}" type="pres">
      <dgm:prSet presAssocID="{7D3B51F7-9F03-427A-BFC0-96163C04CF35}" presName="txOne" presStyleLbl="node0" presStyleIdx="0" presStyleCnt="1" custScaleY="548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F045AB-65D5-4F21-BC51-8B388086D0F7}" type="pres">
      <dgm:prSet presAssocID="{7D3B51F7-9F03-427A-BFC0-96163C04CF35}" presName="parTransOne" presStyleCnt="0"/>
      <dgm:spPr/>
    </dgm:pt>
    <dgm:pt modelId="{FEEBFFB8-6421-47FE-856A-F627047D2ADB}" type="pres">
      <dgm:prSet presAssocID="{7D3B51F7-9F03-427A-BFC0-96163C04CF35}" presName="horzOne" presStyleCnt="0"/>
      <dgm:spPr/>
    </dgm:pt>
    <dgm:pt modelId="{76AB24DB-1B7F-47E2-9FF5-187D9183F94B}" type="pres">
      <dgm:prSet presAssocID="{1C3A2FE9-BAF6-4673-BA52-8DC2D5D56CDF}" presName="vertTwo" presStyleCnt="0"/>
      <dgm:spPr/>
    </dgm:pt>
    <dgm:pt modelId="{D1DB15E5-645F-43C8-AA8E-2E5CC1A9058E}" type="pres">
      <dgm:prSet presAssocID="{1C3A2FE9-BAF6-4673-BA52-8DC2D5D56CD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F5EC73-9B3B-4898-A8ED-00B33E369800}" type="pres">
      <dgm:prSet presAssocID="{1C3A2FE9-BAF6-4673-BA52-8DC2D5D56CDF}" presName="parTransTwo" presStyleCnt="0"/>
      <dgm:spPr/>
    </dgm:pt>
    <dgm:pt modelId="{F34CF7CB-3F78-4EEC-92B4-EF128F638EB2}" type="pres">
      <dgm:prSet presAssocID="{1C3A2FE9-BAF6-4673-BA52-8DC2D5D56CDF}" presName="horzTwo" presStyleCnt="0"/>
      <dgm:spPr/>
    </dgm:pt>
    <dgm:pt modelId="{C90B9080-3AE9-4C10-9920-E553530A407F}" type="pres">
      <dgm:prSet presAssocID="{DA2A8A1F-1257-46D8-B801-7085EFF584F2}" presName="vertThree" presStyleCnt="0"/>
      <dgm:spPr/>
    </dgm:pt>
    <dgm:pt modelId="{D8E4AFA9-5877-4968-BAF9-E9AC841A6E60}" type="pres">
      <dgm:prSet presAssocID="{DA2A8A1F-1257-46D8-B801-7085EFF584F2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B11066-B9E7-4A8B-8EE4-7CBEE964A454}" type="pres">
      <dgm:prSet presAssocID="{DA2A8A1F-1257-46D8-B801-7085EFF584F2}" presName="horzThree" presStyleCnt="0"/>
      <dgm:spPr/>
    </dgm:pt>
    <dgm:pt modelId="{4F86CDB7-1AB2-4DC9-B579-E199F3797EBA}" type="pres">
      <dgm:prSet presAssocID="{370F8F93-D312-4D27-8050-BB7A4596690E}" presName="sibSpaceThree" presStyleCnt="0"/>
      <dgm:spPr/>
    </dgm:pt>
    <dgm:pt modelId="{9C31B4B2-F94D-4BEC-A369-77B23BD01A6D}" type="pres">
      <dgm:prSet presAssocID="{5FFB3ED4-E385-4953-9BE9-82259D9554E7}" presName="vertThree" presStyleCnt="0"/>
      <dgm:spPr/>
    </dgm:pt>
    <dgm:pt modelId="{AEAA261D-743E-43D8-B18A-1E0E67415E9C}" type="pres">
      <dgm:prSet presAssocID="{5FFB3ED4-E385-4953-9BE9-82259D9554E7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1B26F8-E909-4550-BBB8-57EB5D751758}" type="pres">
      <dgm:prSet presAssocID="{5FFB3ED4-E385-4953-9BE9-82259D9554E7}" presName="horzThree" presStyleCnt="0"/>
      <dgm:spPr/>
    </dgm:pt>
    <dgm:pt modelId="{A5B4D1A8-9058-4F3E-AEF1-1A1F784CF4AB}" type="pres">
      <dgm:prSet presAssocID="{8CEBEBE5-C2AA-4B55-AC54-26EC67556A93}" presName="sibSpaceThree" presStyleCnt="0"/>
      <dgm:spPr/>
    </dgm:pt>
    <dgm:pt modelId="{858F14ED-E26E-42C5-A9BE-89E4950547EF}" type="pres">
      <dgm:prSet presAssocID="{9137E349-33FF-4E8A-B449-E15895AEDF18}" presName="vertThree" presStyleCnt="0"/>
      <dgm:spPr/>
    </dgm:pt>
    <dgm:pt modelId="{9CE69C13-FEA1-46A7-A3F6-318A478B251A}" type="pres">
      <dgm:prSet presAssocID="{9137E349-33FF-4E8A-B449-E15895AEDF18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F9CFBE-87F5-4169-9B66-017D35BD863E}" type="pres">
      <dgm:prSet presAssocID="{9137E349-33FF-4E8A-B449-E15895AEDF18}" presName="horzThree" presStyleCnt="0"/>
      <dgm:spPr/>
    </dgm:pt>
    <dgm:pt modelId="{58000B92-1C3E-41B4-B589-C02A29A39A03}" type="pres">
      <dgm:prSet presAssocID="{5B2BE367-0DA3-49F2-9BC1-47E45187F209}" presName="sibSpaceThree" presStyleCnt="0"/>
      <dgm:spPr/>
    </dgm:pt>
    <dgm:pt modelId="{19E353C4-E3B2-4F0D-B0AC-E212B3176502}" type="pres">
      <dgm:prSet presAssocID="{F5DF3789-B9B2-4651-9218-644C5E21B2AE}" presName="vertThree" presStyleCnt="0"/>
      <dgm:spPr/>
    </dgm:pt>
    <dgm:pt modelId="{31E4C06A-2629-49B9-B0DB-58D38F24509C}" type="pres">
      <dgm:prSet presAssocID="{F5DF3789-B9B2-4651-9218-644C5E21B2AE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351C935-6EA1-4ABD-B58D-C60455DD481C}" type="pres">
      <dgm:prSet presAssocID="{F5DF3789-B9B2-4651-9218-644C5E21B2AE}" presName="horzThree" presStyleCnt="0"/>
      <dgm:spPr/>
    </dgm:pt>
    <dgm:pt modelId="{A907C54F-76B2-4822-902A-0EC9C54726B4}" type="pres">
      <dgm:prSet presAssocID="{EB16C7B1-2B8A-4327-A175-8EFB0946032C}" presName="sibSpaceTwo" presStyleCnt="0"/>
      <dgm:spPr/>
    </dgm:pt>
    <dgm:pt modelId="{F25FE228-3E2A-4E6C-8FD2-59C654628A05}" type="pres">
      <dgm:prSet presAssocID="{2E6F648E-238D-4A41-8483-44F5ECCC2DFB}" presName="vertTwo" presStyleCnt="0"/>
      <dgm:spPr/>
    </dgm:pt>
    <dgm:pt modelId="{C4F5FA5E-D3C6-497A-BC1D-3D434A79B3C8}" type="pres">
      <dgm:prSet presAssocID="{2E6F648E-238D-4A41-8483-44F5ECCC2DF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E13E24-72AC-4DEB-AE06-3B779E83BE1C}" type="pres">
      <dgm:prSet presAssocID="{2E6F648E-238D-4A41-8483-44F5ECCC2DFB}" presName="parTransTwo" presStyleCnt="0"/>
      <dgm:spPr/>
    </dgm:pt>
    <dgm:pt modelId="{EBB5DF50-D325-423F-B74C-0734CF864138}" type="pres">
      <dgm:prSet presAssocID="{2E6F648E-238D-4A41-8483-44F5ECCC2DFB}" presName="horzTwo" presStyleCnt="0"/>
      <dgm:spPr/>
    </dgm:pt>
    <dgm:pt modelId="{AD9F29C7-C791-4F9F-B115-DD37D6DE9C30}" type="pres">
      <dgm:prSet presAssocID="{8863572B-6E2A-4849-8A3A-81F8F44204A4}" presName="vertThree" presStyleCnt="0"/>
      <dgm:spPr/>
    </dgm:pt>
    <dgm:pt modelId="{3E38370A-FBF3-4597-894C-27A6D9E3281B}" type="pres">
      <dgm:prSet presAssocID="{8863572B-6E2A-4849-8A3A-81F8F44204A4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3D19A2-192A-4C82-8A96-1D9AEDCF2703}" type="pres">
      <dgm:prSet presAssocID="{8863572B-6E2A-4849-8A3A-81F8F44204A4}" presName="horzThree" presStyleCnt="0"/>
      <dgm:spPr/>
    </dgm:pt>
    <dgm:pt modelId="{036A5EEA-85F3-4955-8DC5-941A52D97E42}" type="pres">
      <dgm:prSet presAssocID="{741A09FB-1CC0-467E-807B-73B28396BC22}" presName="sibSpaceThree" presStyleCnt="0"/>
      <dgm:spPr/>
    </dgm:pt>
    <dgm:pt modelId="{5DFAED2B-4541-4DB1-B1F9-EC7A3FB4CF68}" type="pres">
      <dgm:prSet presAssocID="{506E1BAC-3614-41B9-A99A-2CCF7939250B}" presName="vertThree" presStyleCnt="0"/>
      <dgm:spPr/>
    </dgm:pt>
    <dgm:pt modelId="{59929C51-37A4-4AED-BE83-097DC27E95D7}" type="pres">
      <dgm:prSet presAssocID="{506E1BAC-3614-41B9-A99A-2CCF7939250B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CEE96F-796B-421D-B95B-4BDFE0F6ADEC}" type="pres">
      <dgm:prSet presAssocID="{506E1BAC-3614-41B9-A99A-2CCF7939250B}" presName="horzThree" presStyleCnt="0"/>
      <dgm:spPr/>
    </dgm:pt>
    <dgm:pt modelId="{FDAD092F-91C5-4C5A-92DD-52C043D0E632}" type="pres">
      <dgm:prSet presAssocID="{A8BA81FA-4A44-4054-B346-5F2DC0A92645}" presName="sibSpaceThree" presStyleCnt="0"/>
      <dgm:spPr/>
    </dgm:pt>
    <dgm:pt modelId="{AA570946-39C6-4577-8334-5E895058B7D6}" type="pres">
      <dgm:prSet presAssocID="{991E1A37-B3D6-4FF6-9FF7-BF2A7E76DDF7}" presName="vertThree" presStyleCnt="0"/>
      <dgm:spPr/>
    </dgm:pt>
    <dgm:pt modelId="{EF60A9F1-A5B2-4F8B-B734-CAD4684DCCBC}" type="pres">
      <dgm:prSet presAssocID="{991E1A37-B3D6-4FF6-9FF7-BF2A7E76DDF7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E1987B-6B0C-4679-848B-72D2AD7DBB3D}" type="pres">
      <dgm:prSet presAssocID="{991E1A37-B3D6-4FF6-9FF7-BF2A7E76DDF7}" presName="horzThree" presStyleCnt="0"/>
      <dgm:spPr/>
    </dgm:pt>
    <dgm:pt modelId="{CF1663B4-CEBB-4184-BBE0-A250B246D0DE}" type="pres">
      <dgm:prSet presAssocID="{7545AFD0-A042-42E4-83EC-FB9A1E919BD1}" presName="sibSpaceTwo" presStyleCnt="0"/>
      <dgm:spPr/>
    </dgm:pt>
    <dgm:pt modelId="{CE404C64-FFE8-4C60-AED9-A591ECD0583D}" type="pres">
      <dgm:prSet presAssocID="{D5B67C4C-9240-4B5C-A388-03B5FD0E0E11}" presName="vertTwo" presStyleCnt="0"/>
      <dgm:spPr/>
    </dgm:pt>
    <dgm:pt modelId="{8CF343FE-85AF-4AB8-8A41-DAF1AC063376}" type="pres">
      <dgm:prSet presAssocID="{D5B67C4C-9240-4B5C-A388-03B5FD0E0E1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424769-CDAD-4E69-A59F-49A599A6C2FF}" type="pres">
      <dgm:prSet presAssocID="{D5B67C4C-9240-4B5C-A388-03B5FD0E0E11}" presName="horzTwo" presStyleCnt="0"/>
      <dgm:spPr/>
    </dgm:pt>
  </dgm:ptLst>
  <dgm:cxnLst>
    <dgm:cxn modelId="{22F22F70-1D99-4722-8F2E-49AA6F9DAF74}" srcId="{7D3B51F7-9F03-427A-BFC0-96163C04CF35}" destId="{2E6F648E-238D-4A41-8483-44F5ECCC2DFB}" srcOrd="1" destOrd="0" parTransId="{C64DB3CD-0104-437C-9DFF-2C6DC9135D63}" sibTransId="{7545AFD0-A042-42E4-83EC-FB9A1E919BD1}"/>
    <dgm:cxn modelId="{03DFFDD7-8C58-434D-8822-B8FBF2EA046C}" srcId="{2E6F648E-238D-4A41-8483-44F5ECCC2DFB}" destId="{8863572B-6E2A-4849-8A3A-81F8F44204A4}" srcOrd="0" destOrd="0" parTransId="{618E74A1-9DE0-47CD-861D-90FC533AD279}" sibTransId="{741A09FB-1CC0-467E-807B-73B28396BC22}"/>
    <dgm:cxn modelId="{3D566AF8-184B-4325-90D5-8559AF004E2A}" type="presOf" srcId="{D5B67C4C-9240-4B5C-A388-03B5FD0E0E11}" destId="{8CF343FE-85AF-4AB8-8A41-DAF1AC063376}" srcOrd="0" destOrd="0" presId="urn:microsoft.com/office/officeart/2005/8/layout/hierarchy4"/>
    <dgm:cxn modelId="{CA3BF868-F73D-48CA-AB5E-546461205E64}" srcId="{1C3A2FE9-BAF6-4673-BA52-8DC2D5D56CDF}" destId="{F5DF3789-B9B2-4651-9218-644C5E21B2AE}" srcOrd="3" destOrd="0" parTransId="{E33D48D9-E45D-4653-862E-CB7D96A7B1B6}" sibTransId="{224C14F5-5F9C-4282-A613-E4819EEBF500}"/>
    <dgm:cxn modelId="{B3A28AB3-7C81-4FE3-8AB2-4185DE27C598}" srcId="{2E6F648E-238D-4A41-8483-44F5ECCC2DFB}" destId="{991E1A37-B3D6-4FF6-9FF7-BF2A7E76DDF7}" srcOrd="2" destOrd="0" parTransId="{53B0C026-EA68-4055-B1A6-0D1BF4581097}" sibTransId="{D9D4D06C-2906-41AC-8610-813C1000402A}"/>
    <dgm:cxn modelId="{E23565A3-45DD-4EEB-99CD-03224E539CF6}" srcId="{2E6F648E-238D-4A41-8483-44F5ECCC2DFB}" destId="{506E1BAC-3614-41B9-A99A-2CCF7939250B}" srcOrd="1" destOrd="0" parTransId="{89157C14-2736-43C4-B639-10B5DDAB8382}" sibTransId="{A8BA81FA-4A44-4054-B346-5F2DC0A92645}"/>
    <dgm:cxn modelId="{D2991074-ECD0-4E8F-9C3A-66C275E4470B}" type="presOf" srcId="{8863572B-6E2A-4849-8A3A-81F8F44204A4}" destId="{3E38370A-FBF3-4597-894C-27A6D9E3281B}" srcOrd="0" destOrd="0" presId="urn:microsoft.com/office/officeart/2005/8/layout/hierarchy4"/>
    <dgm:cxn modelId="{2A175073-40CD-48C1-BB37-21A47756AD5E}" type="presOf" srcId="{C24A5A93-E176-4726-808E-2F1F3B620959}" destId="{86118543-F203-4155-9C99-1837821D2C09}" srcOrd="0" destOrd="0" presId="urn:microsoft.com/office/officeart/2005/8/layout/hierarchy4"/>
    <dgm:cxn modelId="{791B6365-8B4B-4AD4-A020-1CA8A4034E9C}" type="presOf" srcId="{9137E349-33FF-4E8A-B449-E15895AEDF18}" destId="{9CE69C13-FEA1-46A7-A3F6-318A478B251A}" srcOrd="0" destOrd="0" presId="urn:microsoft.com/office/officeart/2005/8/layout/hierarchy4"/>
    <dgm:cxn modelId="{BECC1D8E-8D12-4498-B792-965A4610E53A}" type="presOf" srcId="{1C3A2FE9-BAF6-4673-BA52-8DC2D5D56CDF}" destId="{D1DB15E5-645F-43C8-AA8E-2E5CC1A9058E}" srcOrd="0" destOrd="0" presId="urn:microsoft.com/office/officeart/2005/8/layout/hierarchy4"/>
    <dgm:cxn modelId="{E69C5185-C8FA-466A-A912-7619FDD576A1}" type="presOf" srcId="{F5DF3789-B9B2-4651-9218-644C5E21B2AE}" destId="{31E4C06A-2629-49B9-B0DB-58D38F24509C}" srcOrd="0" destOrd="0" presId="urn:microsoft.com/office/officeart/2005/8/layout/hierarchy4"/>
    <dgm:cxn modelId="{34D1D7CE-30E7-4FF3-B014-21C8A510CE4B}" srcId="{C24A5A93-E176-4726-808E-2F1F3B620959}" destId="{7D3B51F7-9F03-427A-BFC0-96163C04CF35}" srcOrd="0" destOrd="0" parTransId="{0225D423-B887-4BC6-ABCD-E133345B7133}" sibTransId="{797B035B-70F6-473D-A343-834243D46D2D}"/>
    <dgm:cxn modelId="{9FC7DCD0-B3E1-4A8E-8B9A-B32DE417F9E6}" type="presOf" srcId="{2E6F648E-238D-4A41-8483-44F5ECCC2DFB}" destId="{C4F5FA5E-D3C6-497A-BC1D-3D434A79B3C8}" srcOrd="0" destOrd="0" presId="urn:microsoft.com/office/officeart/2005/8/layout/hierarchy4"/>
    <dgm:cxn modelId="{F8DB3BCE-A7EF-4EF0-85C9-BF687347B625}" srcId="{7D3B51F7-9F03-427A-BFC0-96163C04CF35}" destId="{1C3A2FE9-BAF6-4673-BA52-8DC2D5D56CDF}" srcOrd="0" destOrd="0" parTransId="{CEAA09A9-42BF-4623-B494-D69DE8BA67D0}" sibTransId="{EB16C7B1-2B8A-4327-A175-8EFB0946032C}"/>
    <dgm:cxn modelId="{A07C516C-EA30-4CE2-A3BF-EDC38CFAB45C}" type="presOf" srcId="{991E1A37-B3D6-4FF6-9FF7-BF2A7E76DDF7}" destId="{EF60A9F1-A5B2-4F8B-B734-CAD4684DCCBC}" srcOrd="0" destOrd="0" presId="urn:microsoft.com/office/officeart/2005/8/layout/hierarchy4"/>
    <dgm:cxn modelId="{6406EE1F-8697-42CB-BC2F-CAC5F2E361DF}" type="presOf" srcId="{5FFB3ED4-E385-4953-9BE9-82259D9554E7}" destId="{AEAA261D-743E-43D8-B18A-1E0E67415E9C}" srcOrd="0" destOrd="0" presId="urn:microsoft.com/office/officeart/2005/8/layout/hierarchy4"/>
    <dgm:cxn modelId="{418F25D4-89F0-479C-B2FA-F22E2F76203F}" srcId="{1C3A2FE9-BAF6-4673-BA52-8DC2D5D56CDF}" destId="{5FFB3ED4-E385-4953-9BE9-82259D9554E7}" srcOrd="1" destOrd="0" parTransId="{B5B95B89-502B-4C9B-80AB-A2F698084CC1}" sibTransId="{8CEBEBE5-C2AA-4B55-AC54-26EC67556A93}"/>
    <dgm:cxn modelId="{D3117DC5-4288-4C26-8E06-CD7241F75C19}" type="presOf" srcId="{DA2A8A1F-1257-46D8-B801-7085EFF584F2}" destId="{D8E4AFA9-5877-4968-BAF9-E9AC841A6E60}" srcOrd="0" destOrd="0" presId="urn:microsoft.com/office/officeart/2005/8/layout/hierarchy4"/>
    <dgm:cxn modelId="{C37F8C99-EEA7-43E5-B927-B492329B6C3B}" srcId="{1C3A2FE9-BAF6-4673-BA52-8DC2D5D56CDF}" destId="{DA2A8A1F-1257-46D8-B801-7085EFF584F2}" srcOrd="0" destOrd="0" parTransId="{8217B3F1-7BBE-4B32-BC62-8AB828ABFCEB}" sibTransId="{370F8F93-D312-4D27-8050-BB7A4596690E}"/>
    <dgm:cxn modelId="{E0D37B59-153C-4D69-8F00-B74BD420FB1D}" type="presOf" srcId="{7D3B51F7-9F03-427A-BFC0-96163C04CF35}" destId="{D1BCB307-D2E8-4BF9-856F-AA4FCA90CC18}" srcOrd="0" destOrd="0" presId="urn:microsoft.com/office/officeart/2005/8/layout/hierarchy4"/>
    <dgm:cxn modelId="{2D0139AE-D55C-4048-AA2B-574A3B94D681}" srcId="{1C3A2FE9-BAF6-4673-BA52-8DC2D5D56CDF}" destId="{9137E349-33FF-4E8A-B449-E15895AEDF18}" srcOrd="2" destOrd="0" parTransId="{391C5795-7216-4712-BD33-9FDDC8F75310}" sibTransId="{5B2BE367-0DA3-49F2-9BC1-47E45187F209}"/>
    <dgm:cxn modelId="{F5236C40-7D7A-4A63-90FD-88F4CCAEA6ED}" srcId="{7D3B51F7-9F03-427A-BFC0-96163C04CF35}" destId="{D5B67C4C-9240-4B5C-A388-03B5FD0E0E11}" srcOrd="2" destOrd="0" parTransId="{1D735623-1507-4CA7-97B9-9DBBAAAF9784}" sibTransId="{72B778FB-CB42-4FEC-BC88-FD7734DDA1BD}"/>
    <dgm:cxn modelId="{391975B2-8E4F-4490-AC1C-DFB58D82CEA9}" type="presOf" srcId="{506E1BAC-3614-41B9-A99A-2CCF7939250B}" destId="{59929C51-37A4-4AED-BE83-097DC27E95D7}" srcOrd="0" destOrd="0" presId="urn:microsoft.com/office/officeart/2005/8/layout/hierarchy4"/>
    <dgm:cxn modelId="{2A5EB169-585A-41C6-AC81-FA20E8DD90D9}" type="presParOf" srcId="{86118543-F203-4155-9C99-1837821D2C09}" destId="{52DDE858-94CE-4F4F-B6C1-48216D3A1FBC}" srcOrd="0" destOrd="0" presId="urn:microsoft.com/office/officeart/2005/8/layout/hierarchy4"/>
    <dgm:cxn modelId="{176A2F84-97D4-46FA-82E3-AFC5F1D3BC2C}" type="presParOf" srcId="{52DDE858-94CE-4F4F-B6C1-48216D3A1FBC}" destId="{D1BCB307-D2E8-4BF9-856F-AA4FCA90CC18}" srcOrd="0" destOrd="0" presId="urn:microsoft.com/office/officeart/2005/8/layout/hierarchy4"/>
    <dgm:cxn modelId="{A5A05DCD-9114-44BA-AD0F-2B7C3283095D}" type="presParOf" srcId="{52DDE858-94CE-4F4F-B6C1-48216D3A1FBC}" destId="{33F045AB-65D5-4F21-BC51-8B388086D0F7}" srcOrd="1" destOrd="0" presId="urn:microsoft.com/office/officeart/2005/8/layout/hierarchy4"/>
    <dgm:cxn modelId="{5E8EA3E5-7236-48F6-B47B-A8611440E8D1}" type="presParOf" srcId="{52DDE858-94CE-4F4F-B6C1-48216D3A1FBC}" destId="{FEEBFFB8-6421-47FE-856A-F627047D2ADB}" srcOrd="2" destOrd="0" presId="urn:microsoft.com/office/officeart/2005/8/layout/hierarchy4"/>
    <dgm:cxn modelId="{27220712-1CDF-463F-B534-A45423319BDA}" type="presParOf" srcId="{FEEBFFB8-6421-47FE-856A-F627047D2ADB}" destId="{76AB24DB-1B7F-47E2-9FF5-187D9183F94B}" srcOrd="0" destOrd="0" presId="urn:microsoft.com/office/officeart/2005/8/layout/hierarchy4"/>
    <dgm:cxn modelId="{A78E04D8-5C79-4A94-A007-A370FFEDE586}" type="presParOf" srcId="{76AB24DB-1B7F-47E2-9FF5-187D9183F94B}" destId="{D1DB15E5-645F-43C8-AA8E-2E5CC1A9058E}" srcOrd="0" destOrd="0" presId="urn:microsoft.com/office/officeart/2005/8/layout/hierarchy4"/>
    <dgm:cxn modelId="{FD343762-A572-4D32-ABB5-73B7ED23C8D1}" type="presParOf" srcId="{76AB24DB-1B7F-47E2-9FF5-187D9183F94B}" destId="{66F5EC73-9B3B-4898-A8ED-00B33E369800}" srcOrd="1" destOrd="0" presId="urn:microsoft.com/office/officeart/2005/8/layout/hierarchy4"/>
    <dgm:cxn modelId="{4B074DA3-70EE-4B9F-B13B-C0094E3E9C0A}" type="presParOf" srcId="{76AB24DB-1B7F-47E2-9FF5-187D9183F94B}" destId="{F34CF7CB-3F78-4EEC-92B4-EF128F638EB2}" srcOrd="2" destOrd="0" presId="urn:microsoft.com/office/officeart/2005/8/layout/hierarchy4"/>
    <dgm:cxn modelId="{9C9F53AE-6A97-491F-9F0B-61EE009DA8A9}" type="presParOf" srcId="{F34CF7CB-3F78-4EEC-92B4-EF128F638EB2}" destId="{C90B9080-3AE9-4C10-9920-E553530A407F}" srcOrd="0" destOrd="0" presId="urn:microsoft.com/office/officeart/2005/8/layout/hierarchy4"/>
    <dgm:cxn modelId="{1B13DE1F-2939-481C-B6F8-6F85994C4113}" type="presParOf" srcId="{C90B9080-3AE9-4C10-9920-E553530A407F}" destId="{D8E4AFA9-5877-4968-BAF9-E9AC841A6E60}" srcOrd="0" destOrd="0" presId="urn:microsoft.com/office/officeart/2005/8/layout/hierarchy4"/>
    <dgm:cxn modelId="{A391610F-7572-479E-A61B-E1EC45E0506E}" type="presParOf" srcId="{C90B9080-3AE9-4C10-9920-E553530A407F}" destId="{0CB11066-B9E7-4A8B-8EE4-7CBEE964A454}" srcOrd="1" destOrd="0" presId="urn:microsoft.com/office/officeart/2005/8/layout/hierarchy4"/>
    <dgm:cxn modelId="{300BAFCA-08E3-4B6C-B314-834A1144D934}" type="presParOf" srcId="{F34CF7CB-3F78-4EEC-92B4-EF128F638EB2}" destId="{4F86CDB7-1AB2-4DC9-B579-E199F3797EBA}" srcOrd="1" destOrd="0" presId="urn:microsoft.com/office/officeart/2005/8/layout/hierarchy4"/>
    <dgm:cxn modelId="{FC6B68DC-4F29-489B-9DCD-B468F027506A}" type="presParOf" srcId="{F34CF7CB-3F78-4EEC-92B4-EF128F638EB2}" destId="{9C31B4B2-F94D-4BEC-A369-77B23BD01A6D}" srcOrd="2" destOrd="0" presId="urn:microsoft.com/office/officeart/2005/8/layout/hierarchy4"/>
    <dgm:cxn modelId="{B22DA596-8450-45F6-AFAD-0D6FE1308B8C}" type="presParOf" srcId="{9C31B4B2-F94D-4BEC-A369-77B23BD01A6D}" destId="{AEAA261D-743E-43D8-B18A-1E0E67415E9C}" srcOrd="0" destOrd="0" presId="urn:microsoft.com/office/officeart/2005/8/layout/hierarchy4"/>
    <dgm:cxn modelId="{71D56646-C02E-49D1-9C17-DB0B1836E715}" type="presParOf" srcId="{9C31B4B2-F94D-4BEC-A369-77B23BD01A6D}" destId="{E41B26F8-E909-4550-BBB8-57EB5D751758}" srcOrd="1" destOrd="0" presId="urn:microsoft.com/office/officeart/2005/8/layout/hierarchy4"/>
    <dgm:cxn modelId="{D8A29DA4-E5F2-4FF0-9E8B-1D8529FB7C59}" type="presParOf" srcId="{F34CF7CB-3F78-4EEC-92B4-EF128F638EB2}" destId="{A5B4D1A8-9058-4F3E-AEF1-1A1F784CF4AB}" srcOrd="3" destOrd="0" presId="urn:microsoft.com/office/officeart/2005/8/layout/hierarchy4"/>
    <dgm:cxn modelId="{440B1872-BBCF-4DA4-BFD7-80E8189D153A}" type="presParOf" srcId="{F34CF7CB-3F78-4EEC-92B4-EF128F638EB2}" destId="{858F14ED-E26E-42C5-A9BE-89E4950547EF}" srcOrd="4" destOrd="0" presId="urn:microsoft.com/office/officeart/2005/8/layout/hierarchy4"/>
    <dgm:cxn modelId="{DFE5D95C-8B15-489B-A2AE-2D9F726B1CA9}" type="presParOf" srcId="{858F14ED-E26E-42C5-A9BE-89E4950547EF}" destId="{9CE69C13-FEA1-46A7-A3F6-318A478B251A}" srcOrd="0" destOrd="0" presId="urn:microsoft.com/office/officeart/2005/8/layout/hierarchy4"/>
    <dgm:cxn modelId="{39E7B57B-9F29-479A-A67C-6B6A757C870B}" type="presParOf" srcId="{858F14ED-E26E-42C5-A9BE-89E4950547EF}" destId="{3EF9CFBE-87F5-4169-9B66-017D35BD863E}" srcOrd="1" destOrd="0" presId="urn:microsoft.com/office/officeart/2005/8/layout/hierarchy4"/>
    <dgm:cxn modelId="{A8F20F36-2C11-4924-B976-7AC282CC8FA5}" type="presParOf" srcId="{F34CF7CB-3F78-4EEC-92B4-EF128F638EB2}" destId="{58000B92-1C3E-41B4-B589-C02A29A39A03}" srcOrd="5" destOrd="0" presId="urn:microsoft.com/office/officeart/2005/8/layout/hierarchy4"/>
    <dgm:cxn modelId="{459FDCBA-7070-45A0-B26C-07D0E5DD0163}" type="presParOf" srcId="{F34CF7CB-3F78-4EEC-92B4-EF128F638EB2}" destId="{19E353C4-E3B2-4F0D-B0AC-E212B3176502}" srcOrd="6" destOrd="0" presId="urn:microsoft.com/office/officeart/2005/8/layout/hierarchy4"/>
    <dgm:cxn modelId="{61E7393E-8347-4CAA-AE01-D473C7D6BA69}" type="presParOf" srcId="{19E353C4-E3B2-4F0D-B0AC-E212B3176502}" destId="{31E4C06A-2629-49B9-B0DB-58D38F24509C}" srcOrd="0" destOrd="0" presId="urn:microsoft.com/office/officeart/2005/8/layout/hierarchy4"/>
    <dgm:cxn modelId="{503A6109-E3C5-4E09-82F5-6CDF954300A5}" type="presParOf" srcId="{19E353C4-E3B2-4F0D-B0AC-E212B3176502}" destId="{2351C935-6EA1-4ABD-B58D-C60455DD481C}" srcOrd="1" destOrd="0" presId="urn:microsoft.com/office/officeart/2005/8/layout/hierarchy4"/>
    <dgm:cxn modelId="{A769E671-A0C9-45F1-9249-0475065B2BFE}" type="presParOf" srcId="{FEEBFFB8-6421-47FE-856A-F627047D2ADB}" destId="{A907C54F-76B2-4822-902A-0EC9C54726B4}" srcOrd="1" destOrd="0" presId="urn:microsoft.com/office/officeart/2005/8/layout/hierarchy4"/>
    <dgm:cxn modelId="{45F08EAF-299C-4F1D-A05A-8D20071DDB06}" type="presParOf" srcId="{FEEBFFB8-6421-47FE-856A-F627047D2ADB}" destId="{F25FE228-3E2A-4E6C-8FD2-59C654628A05}" srcOrd="2" destOrd="0" presId="urn:microsoft.com/office/officeart/2005/8/layout/hierarchy4"/>
    <dgm:cxn modelId="{88702E35-63AE-4E21-9F96-463BE993D4C7}" type="presParOf" srcId="{F25FE228-3E2A-4E6C-8FD2-59C654628A05}" destId="{C4F5FA5E-D3C6-497A-BC1D-3D434A79B3C8}" srcOrd="0" destOrd="0" presId="urn:microsoft.com/office/officeart/2005/8/layout/hierarchy4"/>
    <dgm:cxn modelId="{F3E47B13-C64E-442B-B1C4-201EAD3EC3F5}" type="presParOf" srcId="{F25FE228-3E2A-4E6C-8FD2-59C654628A05}" destId="{4EE13E24-72AC-4DEB-AE06-3B779E83BE1C}" srcOrd="1" destOrd="0" presId="urn:microsoft.com/office/officeart/2005/8/layout/hierarchy4"/>
    <dgm:cxn modelId="{06DC6FDF-3A87-45A1-8676-AB43B66F0FC8}" type="presParOf" srcId="{F25FE228-3E2A-4E6C-8FD2-59C654628A05}" destId="{EBB5DF50-D325-423F-B74C-0734CF864138}" srcOrd="2" destOrd="0" presId="urn:microsoft.com/office/officeart/2005/8/layout/hierarchy4"/>
    <dgm:cxn modelId="{0B4B92F2-35E8-42E5-9DEC-A93A8B6A4A3B}" type="presParOf" srcId="{EBB5DF50-D325-423F-B74C-0734CF864138}" destId="{AD9F29C7-C791-4F9F-B115-DD37D6DE9C30}" srcOrd="0" destOrd="0" presId="urn:microsoft.com/office/officeart/2005/8/layout/hierarchy4"/>
    <dgm:cxn modelId="{0A67040C-D408-438C-A6F4-23DBAEA5DBE2}" type="presParOf" srcId="{AD9F29C7-C791-4F9F-B115-DD37D6DE9C30}" destId="{3E38370A-FBF3-4597-894C-27A6D9E3281B}" srcOrd="0" destOrd="0" presId="urn:microsoft.com/office/officeart/2005/8/layout/hierarchy4"/>
    <dgm:cxn modelId="{77F4A417-BB9C-4BCC-9C8B-E90709D9D4DB}" type="presParOf" srcId="{AD9F29C7-C791-4F9F-B115-DD37D6DE9C30}" destId="{F53D19A2-192A-4C82-8A96-1D9AEDCF2703}" srcOrd="1" destOrd="0" presId="urn:microsoft.com/office/officeart/2005/8/layout/hierarchy4"/>
    <dgm:cxn modelId="{30CF76CE-B8DA-486C-9100-F7FE0872AAE6}" type="presParOf" srcId="{EBB5DF50-D325-423F-B74C-0734CF864138}" destId="{036A5EEA-85F3-4955-8DC5-941A52D97E42}" srcOrd="1" destOrd="0" presId="urn:microsoft.com/office/officeart/2005/8/layout/hierarchy4"/>
    <dgm:cxn modelId="{AF7EB7FE-246E-4276-A0D5-AF6D14313300}" type="presParOf" srcId="{EBB5DF50-D325-423F-B74C-0734CF864138}" destId="{5DFAED2B-4541-4DB1-B1F9-EC7A3FB4CF68}" srcOrd="2" destOrd="0" presId="urn:microsoft.com/office/officeart/2005/8/layout/hierarchy4"/>
    <dgm:cxn modelId="{E62A0BB0-1E19-4314-89F9-470D7EECD579}" type="presParOf" srcId="{5DFAED2B-4541-4DB1-B1F9-EC7A3FB4CF68}" destId="{59929C51-37A4-4AED-BE83-097DC27E95D7}" srcOrd="0" destOrd="0" presId="urn:microsoft.com/office/officeart/2005/8/layout/hierarchy4"/>
    <dgm:cxn modelId="{14C25893-32D9-4CF5-BE51-C7AC8AC85258}" type="presParOf" srcId="{5DFAED2B-4541-4DB1-B1F9-EC7A3FB4CF68}" destId="{16CEE96F-796B-421D-B95B-4BDFE0F6ADEC}" srcOrd="1" destOrd="0" presId="urn:microsoft.com/office/officeart/2005/8/layout/hierarchy4"/>
    <dgm:cxn modelId="{D860E7FE-844E-4EBA-8013-1CD6748290BE}" type="presParOf" srcId="{EBB5DF50-D325-423F-B74C-0734CF864138}" destId="{FDAD092F-91C5-4C5A-92DD-52C043D0E632}" srcOrd="3" destOrd="0" presId="urn:microsoft.com/office/officeart/2005/8/layout/hierarchy4"/>
    <dgm:cxn modelId="{D7B215B4-15BA-4D76-AC9C-8A8209498918}" type="presParOf" srcId="{EBB5DF50-D325-423F-B74C-0734CF864138}" destId="{AA570946-39C6-4577-8334-5E895058B7D6}" srcOrd="4" destOrd="0" presId="urn:microsoft.com/office/officeart/2005/8/layout/hierarchy4"/>
    <dgm:cxn modelId="{D7674057-6176-4ECF-9AD2-AEDB62453368}" type="presParOf" srcId="{AA570946-39C6-4577-8334-5E895058B7D6}" destId="{EF60A9F1-A5B2-4F8B-B734-CAD4684DCCBC}" srcOrd="0" destOrd="0" presId="urn:microsoft.com/office/officeart/2005/8/layout/hierarchy4"/>
    <dgm:cxn modelId="{EA4B0A3A-C577-48FB-A09D-FF29090A5B4F}" type="presParOf" srcId="{AA570946-39C6-4577-8334-5E895058B7D6}" destId="{6BE1987B-6B0C-4679-848B-72D2AD7DBB3D}" srcOrd="1" destOrd="0" presId="urn:microsoft.com/office/officeart/2005/8/layout/hierarchy4"/>
    <dgm:cxn modelId="{924AF0A3-40D4-4A0A-9B41-9D1596EC2361}" type="presParOf" srcId="{FEEBFFB8-6421-47FE-856A-F627047D2ADB}" destId="{CF1663B4-CEBB-4184-BBE0-A250B246D0DE}" srcOrd="3" destOrd="0" presId="urn:microsoft.com/office/officeart/2005/8/layout/hierarchy4"/>
    <dgm:cxn modelId="{049AF511-2D12-48E4-A8E8-89ED168ABE1D}" type="presParOf" srcId="{FEEBFFB8-6421-47FE-856A-F627047D2ADB}" destId="{CE404C64-FFE8-4C60-AED9-A591ECD0583D}" srcOrd="4" destOrd="0" presId="urn:microsoft.com/office/officeart/2005/8/layout/hierarchy4"/>
    <dgm:cxn modelId="{8FF5325A-1886-4716-9844-C1AA1D32C98A}" type="presParOf" srcId="{CE404C64-FFE8-4C60-AED9-A591ECD0583D}" destId="{8CF343FE-85AF-4AB8-8A41-DAF1AC063376}" srcOrd="0" destOrd="0" presId="urn:microsoft.com/office/officeart/2005/8/layout/hierarchy4"/>
    <dgm:cxn modelId="{0826557B-781F-42E6-94DB-2C6A2A6E082B}" type="presParOf" srcId="{CE404C64-FFE8-4C60-AED9-A591ECD0583D}" destId="{B9424769-CDAD-4E69-A59F-49A599A6C2F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CB307-D2E8-4BF9-856F-AA4FCA90CC18}">
      <dsp:nvSpPr>
        <dsp:cNvPr id="0" name=""/>
        <dsp:cNvSpPr/>
      </dsp:nvSpPr>
      <dsp:spPr>
        <a:xfrm>
          <a:off x="3444" y="1988"/>
          <a:ext cx="8422795" cy="126105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baseline="0" dirty="0"/>
            <a:t>komponenty financování, formy intervencí</a:t>
          </a:r>
        </a:p>
      </dsp:txBody>
      <dsp:txXfrm>
        <a:off x="40379" y="38923"/>
        <a:ext cx="8348925" cy="1187187"/>
      </dsp:txXfrm>
    </dsp:sp>
    <dsp:sp modelId="{D1DB15E5-645F-43C8-AA8E-2E5CC1A9058E}">
      <dsp:nvSpPr>
        <dsp:cNvPr id="0" name=""/>
        <dsp:cNvSpPr/>
      </dsp:nvSpPr>
      <dsp:spPr>
        <a:xfrm>
          <a:off x="3444" y="1437763"/>
          <a:ext cx="4148061" cy="230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cap="small" baseline="0" dirty="0"/>
            <a:t>dávky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- podpora koupěschopné poptávky, zapojení uživatele do vytváření sítě služeb (participace na rozhodování)</a:t>
          </a:r>
          <a:endParaRPr lang="cs-CZ" sz="2200" i="1" kern="1200" dirty="0"/>
        </a:p>
      </dsp:txBody>
      <dsp:txXfrm>
        <a:off x="70818" y="1505137"/>
        <a:ext cx="4013313" cy="2165569"/>
      </dsp:txXfrm>
    </dsp:sp>
    <dsp:sp modelId="{D8E4AFA9-5877-4968-BAF9-E9AC841A6E60}">
      <dsp:nvSpPr>
        <dsp:cNvPr id="0" name=""/>
        <dsp:cNvSpPr/>
      </dsp:nvSpPr>
      <dsp:spPr>
        <a:xfrm>
          <a:off x="3444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cap="small" baseline="0" dirty="0"/>
            <a:t>plošná dávka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(kompenzace znevýhodnění, centrálně řízeno, možná dekoncentrace ( srov. </a:t>
          </a:r>
          <a:r>
            <a:rPr lang="cs-CZ" sz="1000" kern="1200" dirty="0" err="1"/>
            <a:t>PnP</a:t>
          </a:r>
          <a:r>
            <a:rPr lang="cs-CZ" sz="1000" kern="1200" dirty="0"/>
            <a:t> vyplácený ÚP)</a:t>
          </a:r>
        </a:p>
      </dsp:txBody>
      <dsp:txXfrm>
        <a:off x="32890" y="3942245"/>
        <a:ext cx="946454" cy="2241425"/>
      </dsp:txXfrm>
    </dsp:sp>
    <dsp:sp modelId="{AEAA261D-743E-43D8-B18A-1E0E67415E9C}">
      <dsp:nvSpPr>
        <dsp:cNvPr id="0" name=""/>
        <dsp:cNvSpPr/>
      </dsp:nvSpPr>
      <dsp:spPr>
        <a:xfrm>
          <a:off x="1051015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cap="small" baseline="0" dirty="0"/>
            <a:t>příjmově testovaná dávka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(nastupuje až po vyčerpání soukromých příjmů, zdůrazňuje participaci, subsidiaritu a vymezuje rozsah solidarity)</a:t>
          </a:r>
        </a:p>
      </dsp:txBody>
      <dsp:txXfrm>
        <a:off x="1080461" y="3942245"/>
        <a:ext cx="946454" cy="2241425"/>
      </dsp:txXfrm>
    </dsp:sp>
    <dsp:sp modelId="{9CE69C13-FEA1-46A7-A3F6-318A478B251A}">
      <dsp:nvSpPr>
        <dsp:cNvPr id="0" name=""/>
        <dsp:cNvSpPr/>
      </dsp:nvSpPr>
      <dsp:spPr>
        <a:xfrm>
          <a:off x="2098586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cap="small" baseline="0" dirty="0"/>
            <a:t>majetkově / zdrojově testovaná dávka </a:t>
          </a:r>
          <a:r>
            <a:rPr lang="cs-CZ" sz="1000" kern="1200" dirty="0"/>
            <a:t>(nastupuje až po využití veškerých zdrojů pro zajištění potřebné péče, pomoci, vč. využití neformální péče) </a:t>
          </a:r>
          <a:r>
            <a:rPr lang="cs-CZ" sz="1000" i="1" kern="1200" dirty="0" err="1"/>
            <a:t>Pozn</a:t>
          </a:r>
          <a:r>
            <a:rPr lang="cs-CZ" sz="1000" i="1" kern="1200" dirty="0"/>
            <a:t>: vyžaduje vysoce kvalifikovanou sociální práci</a:t>
          </a:r>
          <a:endParaRPr lang="cs-CZ" sz="1000" kern="1200" dirty="0"/>
        </a:p>
      </dsp:txBody>
      <dsp:txXfrm>
        <a:off x="2128032" y="3942245"/>
        <a:ext cx="946454" cy="2241425"/>
      </dsp:txXfrm>
    </dsp:sp>
    <dsp:sp modelId="{31E4C06A-2629-49B9-B0DB-58D38F24509C}">
      <dsp:nvSpPr>
        <dsp:cNvPr id="0" name=""/>
        <dsp:cNvSpPr/>
      </dsp:nvSpPr>
      <dsp:spPr>
        <a:xfrm>
          <a:off x="3146158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i="1" kern="1200" dirty="0"/>
            <a:t>Pozn.: zdůrazněné principy je možné posílit/oslabit formou distribuce (hotově, </a:t>
          </a:r>
          <a:r>
            <a:rPr lang="cs-CZ" sz="1000" i="1" kern="1200" dirty="0" err="1"/>
            <a:t>soc</a:t>
          </a:r>
          <a:r>
            <a:rPr lang="cs-CZ" sz="1000" i="1" kern="1200" dirty="0"/>
            <a:t>. karta,resp. voucher, nepřímá úhrada přímo </a:t>
          </a:r>
          <a:r>
            <a:rPr lang="cs-CZ" sz="1000" i="1" kern="1200" dirty="0" err="1"/>
            <a:t>poskytvoateli</a:t>
          </a:r>
          <a:endParaRPr lang="cs-CZ" sz="1000" kern="1200" dirty="0"/>
        </a:p>
      </dsp:txBody>
      <dsp:txXfrm>
        <a:off x="3175604" y="3942245"/>
        <a:ext cx="946454" cy="2241425"/>
      </dsp:txXfrm>
    </dsp:sp>
    <dsp:sp modelId="{C4F5FA5E-D3C6-497A-BC1D-3D434A79B3C8}">
      <dsp:nvSpPr>
        <dsp:cNvPr id="0" name=""/>
        <dsp:cNvSpPr/>
      </dsp:nvSpPr>
      <dsp:spPr>
        <a:xfrm>
          <a:off x="4235954" y="1437763"/>
          <a:ext cx="3100489" cy="23003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cap="small" baseline="0" dirty="0"/>
            <a:t>zajištění věcné dostupnosti</a:t>
          </a:r>
          <a:r>
            <a:rPr lang="cs-CZ" sz="1300" kern="1200" dirty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(garance sítě poskytovatelů služeb - tj. stát /správní celek zajišťuje sám potřebné služby, resp. sjednává potřebné kapacity a formy </a:t>
          </a:r>
          <a:r>
            <a:rPr lang="cs-CZ" sz="1300" kern="1200" dirty="0" err="1"/>
            <a:t>dodavatelsky</a:t>
          </a:r>
          <a:r>
            <a:rPr lang="cs-CZ" sz="1300" kern="1200" dirty="0"/>
            <a:t>, příp. se podílí na krytí nákladů poskytovatelů zapojených do garantované sítě)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Varianty uspořádání: IN-HOUSE x TENDR (soutěž)</a:t>
          </a:r>
        </a:p>
      </dsp:txBody>
      <dsp:txXfrm>
        <a:off x="4303328" y="1505137"/>
        <a:ext cx="2965741" cy="2165569"/>
      </dsp:txXfrm>
    </dsp:sp>
    <dsp:sp modelId="{3E38370A-FBF3-4597-894C-27A6D9E3281B}">
      <dsp:nvSpPr>
        <dsp:cNvPr id="0" name=""/>
        <dsp:cNvSpPr/>
      </dsp:nvSpPr>
      <dsp:spPr>
        <a:xfrm>
          <a:off x="4235954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i="0" kern="1200" cap="small" baseline="0" dirty="0"/>
            <a:t>věcné plnění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i="0" kern="1200" cap="small" baseline="0" dirty="0"/>
            <a:t>(</a:t>
          </a:r>
          <a:r>
            <a:rPr lang="cs-CZ" sz="1000" kern="1200" dirty="0"/>
            <a:t>stát/správní celek poskytuje služby, resp. hradí 100% nákladů, tj. bez úhrady ze strany uživatele)</a:t>
          </a:r>
        </a:p>
      </dsp:txBody>
      <dsp:txXfrm>
        <a:off x="4265400" y="3942245"/>
        <a:ext cx="946454" cy="2241425"/>
      </dsp:txXfrm>
    </dsp:sp>
    <dsp:sp modelId="{59929C51-37A4-4AED-BE83-097DC27E95D7}">
      <dsp:nvSpPr>
        <dsp:cNvPr id="0" name=""/>
        <dsp:cNvSpPr/>
      </dsp:nvSpPr>
      <dsp:spPr>
        <a:xfrm>
          <a:off x="5283525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i="0" kern="1200" cap="small" baseline="0" dirty="0"/>
            <a:t>vyrovnávací platba</a:t>
          </a:r>
          <a:r>
            <a:rPr lang="cs-CZ" sz="1000" kern="1200" dirty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(doplatek rozdílu mezi </a:t>
          </a:r>
          <a:r>
            <a:rPr lang="cs-CZ" sz="1000" kern="1200" dirty="0" err="1"/>
            <a:t>vysoutěženou</a:t>
          </a:r>
          <a:r>
            <a:rPr lang="cs-CZ" sz="1000" kern="1200" dirty="0"/>
            <a:t> /sjednanou/nákladovou cenou a skutečnými příjmy od uživatele)</a:t>
          </a:r>
        </a:p>
      </dsp:txBody>
      <dsp:txXfrm>
        <a:off x="5312971" y="3942245"/>
        <a:ext cx="946454" cy="2241425"/>
      </dsp:txXfrm>
    </dsp:sp>
    <dsp:sp modelId="{EF60A9F1-A5B2-4F8B-B734-CAD4684DCCBC}">
      <dsp:nvSpPr>
        <dsp:cNvPr id="0" name=""/>
        <dsp:cNvSpPr/>
      </dsp:nvSpPr>
      <dsp:spPr>
        <a:xfrm>
          <a:off x="6331097" y="3912799"/>
          <a:ext cx="1005346" cy="23003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i="0" kern="1200" cap="small" baseline="0" dirty="0"/>
            <a:t>nenároková resp. ad hoc podpora poskytovatelů</a:t>
          </a:r>
          <a:r>
            <a:rPr lang="cs-CZ" sz="1000" kern="1200" dirty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(granty, dotace)</a:t>
          </a:r>
        </a:p>
      </dsp:txBody>
      <dsp:txXfrm>
        <a:off x="6360543" y="3942245"/>
        <a:ext cx="946454" cy="2241425"/>
      </dsp:txXfrm>
    </dsp:sp>
    <dsp:sp modelId="{8CF343FE-85AF-4AB8-8A41-DAF1AC063376}">
      <dsp:nvSpPr>
        <dsp:cNvPr id="0" name=""/>
        <dsp:cNvSpPr/>
      </dsp:nvSpPr>
      <dsp:spPr>
        <a:xfrm>
          <a:off x="7420893" y="1437763"/>
          <a:ext cx="1005346" cy="230031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cap="small" baseline="0" dirty="0"/>
            <a:t>pojištění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/>
            <a:t> (možné spojení ze zdravotním, resp. penzijním)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i="1" kern="1200" dirty="0"/>
            <a:t>Pozn.: vzhledem k časové a finanční náročnosti vytvoření nyní nerozpracováno</a:t>
          </a:r>
        </a:p>
      </dsp:txBody>
      <dsp:txXfrm>
        <a:off x="7450339" y="1467209"/>
        <a:ext cx="946454" cy="2241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0.85625</cdr:x>
      <cdr:y>0.18692</cdr:y>
    </cdr:from>
    <cdr:to>
      <cdr:x>0.9375</cdr:x>
      <cdr:y>0.23598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3914774" y="762000"/>
          <a:ext cx="3714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TR</a:t>
          </a:r>
        </a:p>
      </cdr:txBody>
    </cdr:sp>
  </cdr:relSizeAnchor>
  <cdr:relSizeAnchor xmlns:cdr="http://schemas.openxmlformats.org/drawingml/2006/chartDrawing">
    <cdr:from>
      <cdr:x>0.75</cdr:x>
      <cdr:y>0.39252</cdr:y>
    </cdr:from>
    <cdr:to>
      <cdr:x>0.96458</cdr:x>
      <cdr:y>0.45093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428999" y="1600201"/>
          <a:ext cx="981076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TC = FC</a:t>
          </a:r>
          <a:r>
            <a:rPr lang="cs-CZ" sz="2000" baseline="0" dirty="0"/>
            <a:t> +VC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0.56383</cdr:x>
      <cdr:y>0.60274</cdr:y>
    </cdr:from>
    <cdr:to>
      <cdr:x>0.64508</cdr:x>
      <cdr:y>0.67123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3816424" y="3168352"/>
          <a:ext cx="54996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FC</a:t>
          </a:r>
        </a:p>
      </cdr:txBody>
    </cdr:sp>
  </cdr:relSizeAnchor>
  <cdr:relSizeAnchor xmlns:cdr="http://schemas.openxmlformats.org/drawingml/2006/chartDrawing">
    <cdr:from>
      <cdr:x>0.76596</cdr:x>
      <cdr:y>0.69863</cdr:y>
    </cdr:from>
    <cdr:to>
      <cdr:x>0.84721</cdr:x>
      <cdr:y>0.7798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5184576" y="3672408"/>
          <a:ext cx="549961" cy="426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VC</a:t>
          </a:r>
        </a:p>
      </cdr:txBody>
    </cdr:sp>
  </cdr:relSizeAnchor>
  <cdr:relSizeAnchor xmlns:cdr="http://schemas.openxmlformats.org/drawingml/2006/chartDrawing">
    <cdr:from>
      <cdr:x>0.53191</cdr:x>
      <cdr:y>0.86301</cdr:y>
    </cdr:from>
    <cdr:to>
      <cdr:x>1</cdr:x>
      <cdr:y>0.93151</cdr:y>
    </cdr:to>
    <cdr:sp macro="" textlink="">
      <cdr:nvSpPr>
        <cdr:cNvPr id="8" name="TextovéPole 7"/>
        <cdr:cNvSpPr txBox="1"/>
      </cdr:nvSpPr>
      <cdr:spPr>
        <a:xfrm xmlns:a="http://schemas.openxmlformats.org/drawingml/2006/main">
          <a:off x="3672408" y="4536504"/>
          <a:ext cx="31683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/>
            <a:t>Q* - hodnota bodu zvratu</a:t>
          </a:r>
        </a:p>
      </cdr:txBody>
    </cdr:sp>
  </cdr:relSizeAnchor>
  <cdr:relSizeAnchor xmlns:cdr="http://schemas.openxmlformats.org/drawingml/2006/chartDrawing">
    <cdr:from>
      <cdr:x>0.52292</cdr:x>
      <cdr:y>0.51209</cdr:y>
    </cdr:from>
    <cdr:to>
      <cdr:x>0.525</cdr:x>
      <cdr:y>0.92967</cdr:y>
    </cdr:to>
    <cdr:sp macro="" textlink="">
      <cdr:nvSpPr>
        <cdr:cNvPr id="10" name="Přímá spojovací šipka 9"/>
        <cdr:cNvSpPr/>
      </cdr:nvSpPr>
      <cdr:spPr>
        <a:xfrm xmlns:a="http://schemas.openxmlformats.org/drawingml/2006/main" flipH="1" flipV="1">
          <a:off x="2390775" y="2219325"/>
          <a:ext cx="9525" cy="180975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0.26596</cdr:x>
      <cdr:y>0.92405</cdr:y>
    </cdr:from>
    <cdr:to>
      <cdr:x>0.34043</cdr:x>
      <cdr:y>1</cdr:y>
    </cdr:to>
    <cdr:sp macro="" textlink="">
      <cdr:nvSpPr>
        <cdr:cNvPr id="6" name="Ovál 5"/>
        <cdr:cNvSpPr/>
      </cdr:nvSpPr>
      <cdr:spPr>
        <a:xfrm xmlns:a="http://schemas.openxmlformats.org/drawingml/2006/main">
          <a:off x="1800200" y="5256584"/>
          <a:ext cx="504056" cy="432048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0.2766</cdr:x>
      <cdr:y>0.6962</cdr:y>
    </cdr:from>
    <cdr:to>
      <cdr:x>0.32979</cdr:x>
      <cdr:y>0.74684</cdr:y>
    </cdr:to>
    <cdr:sp macro="" textlink="">
      <cdr:nvSpPr>
        <cdr:cNvPr id="7" name="Ovál 6"/>
        <cdr:cNvSpPr/>
      </cdr:nvSpPr>
      <cdr:spPr>
        <a:xfrm xmlns:a="http://schemas.openxmlformats.org/drawingml/2006/main">
          <a:off x="1872208" y="3960440"/>
          <a:ext cx="360040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dirty="0" smtClean="0"/>
            <a:t>R</a:t>
          </a:r>
          <a:endParaRPr lang="cs-CZ" dirty="0"/>
        </a:p>
      </cdr:txBody>
    </cdr:sp>
  </cdr:relSizeAnchor>
  <cdr:relSizeAnchor xmlns:cdr="http://schemas.openxmlformats.org/drawingml/2006/chartDrawing">
    <cdr:from>
      <cdr:x>0.2766</cdr:x>
      <cdr:y>0.55696</cdr:y>
    </cdr:from>
    <cdr:to>
      <cdr:x>0.32979</cdr:x>
      <cdr:y>0.60759</cdr:y>
    </cdr:to>
    <cdr:sp macro="" textlink="">
      <cdr:nvSpPr>
        <cdr:cNvPr id="11" name="Ovál 10"/>
        <cdr:cNvSpPr/>
      </cdr:nvSpPr>
      <cdr:spPr>
        <a:xfrm xmlns:a="http://schemas.openxmlformats.org/drawingml/2006/main">
          <a:off x="1872208" y="3168352"/>
          <a:ext cx="360040" cy="28803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dirty="0"/>
            <a:t>C</a:t>
          </a:r>
        </a:p>
      </cdr:txBody>
    </cdr:sp>
  </cdr:relSizeAnchor>
  <cdr:relSizeAnchor xmlns:cdr="http://schemas.openxmlformats.org/drawingml/2006/chartDrawing">
    <cdr:from>
      <cdr:x>0.30319</cdr:x>
      <cdr:y>0.60759</cdr:y>
    </cdr:from>
    <cdr:to>
      <cdr:x>0.30319</cdr:x>
      <cdr:y>0.92405</cdr:y>
    </cdr:to>
    <cdr:cxnSp macro="">
      <cdr:nvCxnSpPr>
        <cdr:cNvPr id="12" name="Přímá spojnice 11"/>
        <cdr:cNvCxnSpPr>
          <a:stCxn xmlns:a="http://schemas.openxmlformats.org/drawingml/2006/main" id="6" idx="0"/>
          <a:endCxn xmlns:a="http://schemas.openxmlformats.org/drawingml/2006/main" id="11" idx="4"/>
        </cdr:cNvCxnSpPr>
      </cdr:nvCxnSpPr>
      <cdr:spPr>
        <a:xfrm xmlns:a="http://schemas.openxmlformats.org/drawingml/2006/main" flipV="1">
          <a:off x="2052228" y="3456384"/>
          <a:ext cx="0" cy="1800200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0.28611</cdr:x>
      <cdr:y>0.56962</cdr:y>
    </cdr:from>
    <cdr:to>
      <cdr:x>0.31915</cdr:x>
      <cdr:y>0.73418</cdr:y>
    </cdr:to>
    <cdr:sp macro="" textlink="">
      <cdr:nvSpPr>
        <cdr:cNvPr id="14" name="Ovál 13"/>
        <cdr:cNvSpPr/>
      </cdr:nvSpPr>
      <cdr:spPr>
        <a:xfrm xmlns:a="http://schemas.openxmlformats.org/drawingml/2006/main">
          <a:off x="1936576" y="3240360"/>
          <a:ext cx="223664" cy="936104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0.74468</cdr:x>
      <cdr:y>0.29114</cdr:y>
    </cdr:from>
    <cdr:to>
      <cdr:x>0.74468</cdr:x>
      <cdr:y>0.93671</cdr:y>
    </cdr:to>
    <cdr:cxnSp macro="">
      <cdr:nvCxnSpPr>
        <cdr:cNvPr id="16" name="Přímá spojnice 15"/>
        <cdr:cNvCxnSpPr/>
      </cdr:nvCxnSpPr>
      <cdr:spPr>
        <a:xfrm xmlns:a="http://schemas.openxmlformats.org/drawingml/2006/main" flipV="1">
          <a:off x="5040560" y="1656184"/>
          <a:ext cx="0" cy="3672408"/>
        </a:xfrm>
        <a:prstGeom xmlns:a="http://schemas.openxmlformats.org/drawingml/2006/main" prst="line">
          <a:avLst/>
        </a:prstGeom>
        <a:ln xmlns:a="http://schemas.openxmlformats.org/drawingml/2006/main" w="85725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0.71879</cdr:x>
      <cdr:y>0.27848</cdr:y>
    </cdr:from>
    <cdr:to>
      <cdr:x>0.7766</cdr:x>
      <cdr:y>0.44304</cdr:y>
    </cdr:to>
    <cdr:sp macro="" textlink="">
      <cdr:nvSpPr>
        <cdr:cNvPr id="17" name="Ovál 16"/>
        <cdr:cNvSpPr/>
      </cdr:nvSpPr>
      <cdr:spPr>
        <a:xfrm xmlns:a="http://schemas.openxmlformats.org/drawingml/2006/main">
          <a:off x="4865340" y="1584176"/>
          <a:ext cx="391244" cy="936104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0.7766</cdr:x>
      <cdr:y>0.29114</cdr:y>
    </cdr:from>
    <cdr:to>
      <cdr:x>0.90426</cdr:x>
      <cdr:y>0.35443</cdr:y>
    </cdr:to>
    <cdr:sp macro="" textlink="">
      <cdr:nvSpPr>
        <cdr:cNvPr id="18" name="TextovéPole 17"/>
        <cdr:cNvSpPr txBox="1"/>
      </cdr:nvSpPr>
      <cdr:spPr>
        <a:xfrm xmlns:a="http://schemas.openxmlformats.org/drawingml/2006/main">
          <a:off x="5256584" y="165618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 smtClean="0"/>
            <a:t>ZISK</a:t>
          </a:r>
          <a:endParaRPr lang="cs-CZ" sz="1100" dirty="0"/>
        </a:p>
      </cdr:txBody>
    </cdr:sp>
  </cdr:relSizeAnchor>
  <cdr:relSizeAnchor xmlns:cdr="http://schemas.openxmlformats.org/drawingml/2006/chartDrawing">
    <cdr:from>
      <cdr:x>0.20213</cdr:x>
      <cdr:y>0.62025</cdr:y>
    </cdr:from>
    <cdr:to>
      <cdr:x>0.32979</cdr:x>
      <cdr:y>0.68354</cdr:y>
    </cdr:to>
    <cdr:sp macro="" textlink="">
      <cdr:nvSpPr>
        <cdr:cNvPr id="19" name="TextovéPole 18"/>
        <cdr:cNvSpPr txBox="1"/>
      </cdr:nvSpPr>
      <cdr:spPr>
        <a:xfrm xmlns:a="http://schemas.openxmlformats.org/drawingml/2006/main">
          <a:off x="1368152" y="352839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 smtClean="0"/>
            <a:t>ZTRÁTA</a:t>
          </a:r>
          <a:endParaRPr lang="cs-CZ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4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36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93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62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7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9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89F84-F587-4289-93E5-8DC800CBC0DD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1879-AB4D-4055-BD37-20D82D2C8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8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ANALÝZA BODU ZVRATU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Budu se tím živit…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Rozhodl jsem se živit prodejem párků v rohlíku. Založím si s.r.o. </a:t>
            </a:r>
            <a:r>
              <a:rPr lang="cs-CZ" dirty="0"/>
              <a:t>O</a:t>
            </a:r>
            <a:r>
              <a:rPr lang="cs-CZ" dirty="0" smtClean="0"/>
              <a:t>čekávám, že si zajistím důstojný příjem – </a:t>
            </a:r>
            <a:r>
              <a:rPr lang="cs-CZ" b="1" dirty="0" smtClean="0"/>
              <a:t>hrubou mzdu</a:t>
            </a:r>
            <a:r>
              <a:rPr lang="cs-CZ" dirty="0" smtClean="0"/>
              <a:t> ve výši </a:t>
            </a:r>
            <a:r>
              <a:rPr lang="cs-CZ" dirty="0" smtClean="0"/>
              <a:t>65 tis</a:t>
            </a:r>
            <a:r>
              <a:rPr lang="cs-CZ" dirty="0" smtClean="0"/>
              <a:t>. Kč měsíčně.</a:t>
            </a:r>
          </a:p>
          <a:p>
            <a:r>
              <a:rPr lang="cs-CZ" dirty="0" smtClean="0"/>
              <a:t>Jak se změní podmínky?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6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472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Modely financování sociálních služeb v ekonomickém kontextu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8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Nefinanční intervence (regulace)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2071679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garance </a:t>
            </a:r>
            <a:r>
              <a:rPr lang="cs-CZ" dirty="0"/>
              <a:t>min. kvality služeb </a:t>
            </a:r>
          </a:p>
          <a:p>
            <a:r>
              <a:rPr lang="cs-CZ" dirty="0" smtClean="0"/>
              <a:t>ochrana </a:t>
            </a:r>
            <a:r>
              <a:rPr lang="cs-CZ" dirty="0"/>
              <a:t>práv uživatelů </a:t>
            </a:r>
          </a:p>
          <a:p>
            <a:r>
              <a:rPr lang="cs-CZ" dirty="0" smtClean="0"/>
              <a:t>ochrana </a:t>
            </a:r>
            <a:r>
              <a:rPr lang="cs-CZ" dirty="0"/>
              <a:t>ostatních subjektů systému (akcent na participaci uživatelů) </a:t>
            </a:r>
          </a:p>
          <a:p>
            <a:r>
              <a:rPr lang="cs-CZ" dirty="0" smtClean="0"/>
              <a:t>garance </a:t>
            </a:r>
            <a:r>
              <a:rPr lang="cs-CZ" dirty="0"/>
              <a:t>zákl. principů </a:t>
            </a:r>
            <a:r>
              <a:rPr lang="cs-CZ" dirty="0" err="1"/>
              <a:t>evr</a:t>
            </a:r>
            <a:r>
              <a:rPr lang="cs-CZ" dirty="0"/>
              <a:t>. </a:t>
            </a:r>
            <a:r>
              <a:rPr lang="cs-CZ" dirty="0" err="1"/>
              <a:t>soc</a:t>
            </a:r>
            <a:r>
              <a:rPr lang="cs-CZ" dirty="0"/>
              <a:t>. modelu </a:t>
            </a:r>
          </a:p>
          <a:p>
            <a:r>
              <a:rPr lang="cs-CZ" dirty="0" smtClean="0"/>
              <a:t>stanovení </a:t>
            </a:r>
            <a:r>
              <a:rPr lang="cs-CZ" dirty="0"/>
              <a:t>očekávané míry solidarity (stanovení garantované "kvality života")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7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881158" y="357166"/>
          <a:ext cx="842968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4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357314"/>
            <a:ext cx="6934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57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krytí vlastních nákladů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295800" y="206084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151784" y="5445224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4295800" y="3861049"/>
            <a:ext cx="4104456" cy="1584177"/>
          </a:xfrm>
          <a:prstGeom prst="line">
            <a:avLst/>
          </a:prstGeom>
          <a:ln w="158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256239" y="38403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VR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4295800" y="4725144"/>
            <a:ext cx="3816424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7590048" y="503556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FC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4309505" y="3022962"/>
            <a:ext cx="4180878" cy="1702184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8406897" y="29710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TR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4295800" y="5085184"/>
            <a:ext cx="38164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4329914" y="2462558"/>
            <a:ext cx="4406758" cy="2962504"/>
          </a:xfrm>
          <a:prstGeom prst="line">
            <a:avLst/>
          </a:prstGeom>
          <a:ln w="158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473639" y="44215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F</a:t>
            </a:r>
            <a:r>
              <a:rPr lang="cs-CZ" dirty="0">
                <a:solidFill>
                  <a:srgbClr val="00B050"/>
                </a:solidFill>
              </a:rPr>
              <a:t>R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494809" y="24069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</a:t>
            </a:r>
            <a:r>
              <a:rPr lang="cs-CZ" b="1" dirty="0">
                <a:solidFill>
                  <a:srgbClr val="FF0000"/>
                </a:solidFill>
              </a:rPr>
              <a:t>C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4323140" y="2495507"/>
            <a:ext cx="3912621" cy="2580956"/>
          </a:xfrm>
          <a:prstGeom prst="line">
            <a:avLst/>
          </a:prstGeom>
          <a:ln w="539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571785" y="246478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VC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39" name="Přímá spojnice 38"/>
          <p:cNvCxnSpPr/>
          <p:nvPr/>
        </p:nvCxnSpPr>
        <p:spPr>
          <a:xfrm>
            <a:off x="5735960" y="414908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5531371" y="54870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Q*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8406898" y="5487076"/>
            <a:ext cx="28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q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899756" y="209322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3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Doporučená studijní literatura: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TOMEŠ, I. Obory sociální politiky. Praha: Portál, 2011. ISBN 978-80-7367-868-5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dirty="0"/>
              <a:t>MÁTL, O. a kol, Sociální politika a Česká republika: Sborník textů. Fakulta humanitních studií UK ČR, 2006.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SEDLÁČEK</a:t>
            </a:r>
            <a:r>
              <a:rPr lang="cs-CZ" dirty="0"/>
              <a:t>, T. Ekonomie dobra a zla. Praha: Nakladatelství 65. pole, 2009. ISBN 9788090394438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472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i="1" dirty="0"/>
              <a:t>Děkuji za pozornost! 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2332038"/>
            <a:ext cx="8229600" cy="4525963"/>
          </a:xfrm>
        </p:spPr>
        <p:txBody>
          <a:bodyPr/>
          <a:lstStyle/>
          <a:p>
            <a:endParaRPr lang="cs-CZ" dirty="0"/>
          </a:p>
          <a:p>
            <a:pPr algn="ctr">
              <a:buNone/>
            </a:pPr>
            <a:r>
              <a:rPr lang="cs-CZ" i="1" dirty="0" smtClean="0"/>
              <a:t>Matěj </a:t>
            </a:r>
            <a:r>
              <a:rPr lang="cs-CZ" i="1" dirty="0" err="1"/>
              <a:t>Lejsal</a:t>
            </a:r>
            <a:r>
              <a:rPr lang="cs-CZ" i="1" dirty="0"/>
              <a:t> </a:t>
            </a:r>
          </a:p>
          <a:p>
            <a:pPr algn="ctr">
              <a:buNone/>
            </a:pPr>
            <a:r>
              <a:rPr lang="cs-CZ" i="1" dirty="0" smtClean="0"/>
              <a:t>matej.lejsal@fhs.cuni.cz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TR = TC</a:t>
            </a:r>
          </a:p>
          <a:p>
            <a:pPr marL="0" indent="0" algn="ctr">
              <a:buNone/>
            </a:pPr>
            <a:r>
              <a:rPr lang="cs-CZ" i="1" dirty="0" err="1" smtClean="0"/>
              <a:t>Total</a:t>
            </a:r>
            <a:r>
              <a:rPr lang="cs-CZ" i="1" dirty="0" smtClean="0"/>
              <a:t> </a:t>
            </a:r>
            <a:r>
              <a:rPr lang="cs-CZ" i="1" dirty="0" err="1" smtClean="0"/>
              <a:t>Revenues</a:t>
            </a:r>
            <a:r>
              <a:rPr lang="cs-CZ" i="1" dirty="0" smtClean="0"/>
              <a:t> = </a:t>
            </a:r>
            <a:r>
              <a:rPr lang="cs-CZ" i="1" dirty="0" err="1" smtClean="0"/>
              <a:t>Total</a:t>
            </a:r>
            <a:r>
              <a:rPr lang="cs-CZ" i="1" dirty="0" smtClean="0"/>
              <a:t> </a:t>
            </a:r>
            <a:r>
              <a:rPr lang="cs-CZ" i="1" dirty="0" err="1" smtClean="0"/>
              <a:t>Cost</a:t>
            </a:r>
            <a:endParaRPr lang="cs-CZ" i="1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(Celkové Výnosy = Celkové Náklady)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 x Q = FC + VC</a:t>
            </a:r>
          </a:p>
          <a:p>
            <a:pPr marL="0" indent="0" algn="ctr">
              <a:buNone/>
            </a:pPr>
            <a:r>
              <a:rPr lang="cs-CZ" i="1" dirty="0" err="1" smtClean="0"/>
              <a:t>Price</a:t>
            </a:r>
            <a:r>
              <a:rPr lang="cs-CZ" i="1" dirty="0" smtClean="0"/>
              <a:t> x </a:t>
            </a:r>
            <a:r>
              <a:rPr lang="cs-CZ" i="1" dirty="0" err="1" smtClean="0"/>
              <a:t>Quantity</a:t>
            </a:r>
            <a:r>
              <a:rPr lang="cs-CZ" i="1" dirty="0" smtClean="0"/>
              <a:t> = Fix </a:t>
            </a:r>
            <a:r>
              <a:rPr lang="cs-CZ" i="1" dirty="0" err="1" smtClean="0"/>
              <a:t>Cost</a:t>
            </a:r>
            <a:r>
              <a:rPr lang="cs-CZ" i="1" dirty="0" smtClean="0"/>
              <a:t> + </a:t>
            </a:r>
            <a:r>
              <a:rPr lang="cs-CZ" i="1" dirty="0" err="1" smtClean="0"/>
              <a:t>Variable</a:t>
            </a:r>
            <a:r>
              <a:rPr lang="cs-CZ" i="1" dirty="0" smtClean="0"/>
              <a:t> </a:t>
            </a:r>
            <a:r>
              <a:rPr lang="cs-CZ" i="1" dirty="0" err="1" smtClean="0"/>
              <a:t>Cost</a:t>
            </a:r>
            <a:endParaRPr lang="cs-CZ" i="1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(Cena x Množství = Fixní náklady + Variabilní N.)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783632" y="1600200"/>
            <a:ext cx="7128792" cy="2332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98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/>
              <a:t>P x Q = FC + </a:t>
            </a:r>
            <a:r>
              <a:rPr lang="cs-CZ" dirty="0" smtClean="0"/>
              <a:t>AVC x Q</a:t>
            </a:r>
            <a:endParaRPr lang="cs-CZ" dirty="0"/>
          </a:p>
          <a:p>
            <a:pPr marL="0" indent="0" algn="ctr">
              <a:buNone/>
            </a:pPr>
            <a:r>
              <a:rPr lang="cs-CZ" i="1" dirty="0" err="1"/>
              <a:t>Price</a:t>
            </a:r>
            <a:r>
              <a:rPr lang="cs-CZ" i="1" dirty="0"/>
              <a:t> x </a:t>
            </a:r>
            <a:r>
              <a:rPr lang="cs-CZ" i="1" dirty="0" err="1"/>
              <a:t>Quantity</a:t>
            </a:r>
            <a:r>
              <a:rPr lang="cs-CZ" i="1" dirty="0"/>
              <a:t> = Fix </a:t>
            </a:r>
            <a:r>
              <a:rPr lang="cs-CZ" i="1" dirty="0" err="1"/>
              <a:t>Cost</a:t>
            </a:r>
            <a:r>
              <a:rPr lang="cs-CZ" i="1" dirty="0"/>
              <a:t> + </a:t>
            </a:r>
            <a:r>
              <a:rPr lang="cs-CZ" i="1" dirty="0" smtClean="0"/>
              <a:t>Var. </a:t>
            </a:r>
            <a:r>
              <a:rPr lang="cs-CZ" i="1" dirty="0" err="1" smtClean="0"/>
              <a:t>Cost</a:t>
            </a:r>
            <a:r>
              <a:rPr lang="cs-CZ" i="1" dirty="0" smtClean="0"/>
              <a:t> x </a:t>
            </a:r>
            <a:r>
              <a:rPr lang="cs-CZ" i="1" dirty="0" err="1" smtClean="0"/>
              <a:t>Quantity</a:t>
            </a:r>
            <a:endParaRPr lang="cs-CZ" i="1" dirty="0"/>
          </a:p>
          <a:p>
            <a:pPr marL="0" indent="0" algn="ctr">
              <a:buNone/>
            </a:pP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(Cena x Množství = Fixní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 +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Prům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. Var.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N.x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Množství) 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(P x Q) – (AVC x Q)  = </a:t>
            </a:r>
            <a:r>
              <a:rPr lang="cs-CZ" dirty="0" smtClean="0"/>
              <a:t>FC </a:t>
            </a:r>
            <a:r>
              <a:rPr lang="cs-CZ" dirty="0"/>
              <a:t>+ AVC x </a:t>
            </a:r>
            <a:r>
              <a:rPr lang="cs-CZ" dirty="0" smtClean="0"/>
              <a:t>Q</a:t>
            </a:r>
            <a:r>
              <a:rPr lang="cs-CZ" dirty="0"/>
              <a:t> – (AVC x Q)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(P x Q) – (AVC x Q)  = FC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5Q – 3Q = FC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(5-3)Q = FC</a:t>
            </a:r>
          </a:p>
          <a:p>
            <a:pPr marL="0" indent="0" algn="ctr">
              <a:buNone/>
            </a:pPr>
            <a:r>
              <a:rPr lang="cs-CZ" dirty="0" smtClean="0"/>
              <a:t>P</a:t>
            </a:r>
            <a:r>
              <a:rPr lang="cs-CZ" b="1" dirty="0" smtClean="0"/>
              <a:t>Q</a:t>
            </a:r>
            <a:r>
              <a:rPr lang="cs-CZ" dirty="0" smtClean="0"/>
              <a:t> – AVC</a:t>
            </a:r>
            <a:r>
              <a:rPr lang="cs-CZ" b="1" dirty="0" smtClean="0"/>
              <a:t>Q </a:t>
            </a:r>
            <a:r>
              <a:rPr lang="cs-CZ" dirty="0" smtClean="0"/>
              <a:t>= FC</a:t>
            </a:r>
          </a:p>
          <a:p>
            <a:pPr marL="0" indent="0" algn="ctr">
              <a:buNone/>
            </a:pPr>
            <a:r>
              <a:rPr lang="cs-CZ" dirty="0" smtClean="0"/>
              <a:t>(P – AVC)</a:t>
            </a:r>
            <a:r>
              <a:rPr lang="cs-CZ" b="1" dirty="0" smtClean="0"/>
              <a:t>Q </a:t>
            </a:r>
            <a:r>
              <a:rPr lang="cs-CZ" dirty="0" smtClean="0"/>
              <a:t>= FC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6096000" y="1600200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7968208" y="1600200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8400256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- (AVC x Q)</a:t>
            </a:r>
            <a:endParaRPr lang="cs-CZ" i="1" dirty="0"/>
          </a:p>
        </p:txBody>
      </p:sp>
      <p:sp>
        <p:nvSpPr>
          <p:cNvPr id="10" name="Ovál 9"/>
          <p:cNvSpPr/>
          <p:nvPr/>
        </p:nvSpPr>
        <p:spPr>
          <a:xfrm>
            <a:off x="3503712" y="3863181"/>
            <a:ext cx="1872208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968208" y="3882127"/>
            <a:ext cx="1872208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12224" y="1700808"/>
            <a:ext cx="1872208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096000" y="3882127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6240016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7864041" y="3645024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9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P</a:t>
            </a:r>
            <a:r>
              <a:rPr lang="cs-CZ" b="1" dirty="0" smtClean="0"/>
              <a:t>Q</a:t>
            </a:r>
            <a:r>
              <a:rPr lang="cs-CZ" dirty="0" smtClean="0"/>
              <a:t> – AVC</a:t>
            </a:r>
            <a:r>
              <a:rPr lang="cs-CZ" b="1" dirty="0" smtClean="0"/>
              <a:t>Q </a:t>
            </a:r>
            <a:r>
              <a:rPr lang="cs-CZ" dirty="0" smtClean="0"/>
              <a:t>= FC</a:t>
            </a:r>
          </a:p>
          <a:p>
            <a:pPr marL="0" indent="0" algn="ctr">
              <a:buNone/>
            </a:pPr>
            <a:r>
              <a:rPr lang="cs-CZ" dirty="0" smtClean="0"/>
              <a:t>(P – AVC)</a:t>
            </a:r>
            <a:r>
              <a:rPr lang="cs-CZ" b="1" dirty="0" smtClean="0"/>
              <a:t>Q </a:t>
            </a:r>
            <a:r>
              <a:rPr lang="cs-CZ" dirty="0" smtClean="0"/>
              <a:t>= FC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(P-AVC) x Q : (P-AVC) = FC / (P-AVC)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(5-3=2) x Q : (5-3 =2) = FC/ (5-3 =2)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2Q:2 = FC/2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Q = FC/2</a:t>
            </a:r>
          </a:p>
          <a:p>
            <a:pPr marL="0" indent="0" algn="ctr">
              <a:buNone/>
            </a:pPr>
            <a:r>
              <a:rPr lang="cs-CZ" dirty="0" smtClean="0"/>
              <a:t>Q = FC / (P-AVC)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7176120" y="2060848"/>
            <a:ext cx="79208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824192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: (P – AVC)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3287688" y="3284984"/>
            <a:ext cx="100811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5807968" y="3356992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6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 x Q = FC + </a:t>
            </a:r>
            <a:r>
              <a:rPr lang="cs-CZ" dirty="0" smtClean="0"/>
              <a:t>AVC x Q</a:t>
            </a:r>
            <a:endParaRPr lang="cs-CZ" dirty="0"/>
          </a:p>
          <a:p>
            <a:pPr marL="0" indent="0" algn="ctr">
              <a:buNone/>
            </a:pPr>
            <a:r>
              <a:rPr lang="cs-CZ" i="1" dirty="0" err="1"/>
              <a:t>Price</a:t>
            </a:r>
            <a:r>
              <a:rPr lang="cs-CZ" i="1" dirty="0"/>
              <a:t> x </a:t>
            </a:r>
            <a:r>
              <a:rPr lang="cs-CZ" i="1" dirty="0" err="1"/>
              <a:t>Quantity</a:t>
            </a:r>
            <a:r>
              <a:rPr lang="cs-CZ" i="1" dirty="0"/>
              <a:t> = Fix </a:t>
            </a:r>
            <a:r>
              <a:rPr lang="cs-CZ" i="1" dirty="0" err="1"/>
              <a:t>Cost</a:t>
            </a:r>
            <a:r>
              <a:rPr lang="cs-CZ" i="1" dirty="0"/>
              <a:t> + </a:t>
            </a:r>
            <a:r>
              <a:rPr lang="cs-CZ" i="1" dirty="0" smtClean="0"/>
              <a:t>Var. </a:t>
            </a:r>
            <a:r>
              <a:rPr lang="cs-CZ" i="1" dirty="0" err="1" smtClean="0"/>
              <a:t>Cost</a:t>
            </a:r>
            <a:r>
              <a:rPr lang="cs-CZ" i="1" dirty="0" smtClean="0"/>
              <a:t> x </a:t>
            </a:r>
            <a:r>
              <a:rPr lang="cs-CZ" i="1" dirty="0" err="1" smtClean="0"/>
              <a:t>Quantity</a:t>
            </a:r>
            <a:endParaRPr lang="cs-CZ" i="1" dirty="0"/>
          </a:p>
          <a:p>
            <a:pPr marL="0" indent="0" algn="ctr">
              <a:buNone/>
            </a:pP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(Cena x Množství = Fixní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 +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Prům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. Var.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</a:rPr>
              <a:t>N.x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Množství) 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(P </a:t>
            </a:r>
            <a:r>
              <a:rPr lang="cs-CZ" dirty="0"/>
              <a:t>x </a:t>
            </a:r>
            <a:r>
              <a:rPr lang="cs-CZ" dirty="0" smtClean="0"/>
              <a:t>Q) – (AVC x Q)  </a:t>
            </a:r>
            <a:r>
              <a:rPr lang="cs-CZ" dirty="0"/>
              <a:t>= </a:t>
            </a:r>
            <a:r>
              <a:rPr lang="cs-CZ" dirty="0" smtClean="0"/>
              <a:t>FC</a:t>
            </a:r>
          </a:p>
          <a:p>
            <a:pPr marL="0" indent="0" algn="ctr">
              <a:buNone/>
            </a:pPr>
            <a:r>
              <a:rPr lang="cs-CZ" dirty="0" smtClean="0"/>
              <a:t>(P-AVC) x Q = FC</a:t>
            </a:r>
          </a:p>
          <a:p>
            <a:pPr marL="0" indent="0" algn="ctr">
              <a:buNone/>
            </a:pPr>
            <a:r>
              <a:rPr lang="cs-CZ" u="sng" dirty="0" smtClean="0"/>
              <a:t>Q = FC/(P-AVC)</a:t>
            </a:r>
          </a:p>
          <a:p>
            <a:pPr marL="0" indent="0" algn="ctr">
              <a:buNone/>
            </a:pPr>
            <a:endParaRPr lang="cs-CZ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6096000" y="1600200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303912" y="3863181"/>
            <a:ext cx="187220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1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97153"/>
            <a:ext cx="8229600" cy="1329011"/>
          </a:xfrm>
        </p:spPr>
        <p:txBody>
          <a:bodyPr/>
          <a:lstStyle/>
          <a:p>
            <a:endParaRPr lang="cs-CZ" b="1" dirty="0" smtClean="0"/>
          </a:p>
          <a:p>
            <a:r>
              <a:rPr lang="cs-CZ" dirty="0" smtClean="0"/>
              <a:t>P-AVC = příspěvek na úhradu fixních nákladů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0389" y="1419225"/>
            <a:ext cx="59912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67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Ekonomické souvislosti poskytování sociální služby</a:t>
            </a:r>
            <a:endParaRPr lang="cs-CZ"/>
          </a:p>
        </p:txBody>
      </p:sp>
      <p:graphicFrame>
        <p:nvGraphicFramePr>
          <p:cNvPr id="5" name="Graf 4"/>
          <p:cNvGraphicFramePr/>
          <p:nvPr>
            <p:extLst/>
          </p:nvPr>
        </p:nvGraphicFramePr>
        <p:xfrm>
          <a:off x="2711624" y="260648"/>
          <a:ext cx="67687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9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 – párek v rohlíku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se rozhodla za zábor veřejného prostranství vybírat nájem 10tis. Kč/měsíc.</a:t>
            </a:r>
          </a:p>
          <a:p>
            <a:r>
              <a:rPr lang="cs-CZ" dirty="0" smtClean="0"/>
              <a:t>Uzenář zvýšil cenu párků o 10%.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5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4" ma:contentTypeDescription="Vytvoří nový dokument" ma:contentTypeScope="" ma:versionID="1af0b5e5b9f3de1fea2a2cbd29c28b43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d2aa40a0ac81814a388624279725c08a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713061-c717-463f-9340-803d56690eae" xsi:nil="true"/>
  </documentManagement>
</p:properties>
</file>

<file path=customXml/itemProps1.xml><?xml version="1.0" encoding="utf-8"?>
<ds:datastoreItem xmlns:ds="http://schemas.openxmlformats.org/officeDocument/2006/customXml" ds:itemID="{17009AA6-30A5-4ABE-9A84-F93554367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AE6C79-97BA-4D02-BCCA-B3D99C0112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5309BA-04F7-47B7-93A9-4E9A1464E8F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0713061-c717-463f-9340-803d56690eae"/>
    <ds:schemaRef ds:uri="86070141-36e0-4b89-aa46-632b57d7f41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ANALÝZA BODU ZVRATU</vt:lpstr>
      <vt:lpstr>BOD ZVRATU</vt:lpstr>
      <vt:lpstr>BOD ZVRATU II.</vt:lpstr>
      <vt:lpstr>BOD ZVRATU II.</vt:lpstr>
      <vt:lpstr>BOD ZVRATU II.</vt:lpstr>
      <vt:lpstr>BOD ZVRATU</vt:lpstr>
      <vt:lpstr>Prezentace aplikace PowerPoint</vt:lpstr>
      <vt:lpstr>Cvičení – párek v rohlíku</vt:lpstr>
      <vt:lpstr>ZMĚNA PODMÍNEK</vt:lpstr>
      <vt:lpstr>Budu se tím živit…</vt:lpstr>
      <vt:lpstr> Modely financování sociálních služeb v ekonomickém kontextu </vt:lpstr>
      <vt:lpstr> Nefinanční intervence (regulace) </vt:lpstr>
      <vt:lpstr>Prezentace aplikace PowerPoint</vt:lpstr>
      <vt:lpstr>BOD ZVRATU</vt:lpstr>
      <vt:lpstr>Bod krytí vlastních nákladů</vt:lpstr>
      <vt:lpstr> Doporučená studijní literatura: </vt:lpstr>
      <vt:lpstr> Děkuji za pozornost!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BODU ZVRATU</dc:title>
  <dc:creator>Matěj Lejsal</dc:creator>
  <cp:lastModifiedBy>Matěj Lejsal</cp:lastModifiedBy>
  <cp:revision>1</cp:revision>
  <dcterms:created xsi:type="dcterms:W3CDTF">2023-03-13T07:19:16Z</dcterms:created>
  <dcterms:modified xsi:type="dcterms:W3CDTF">2023-03-13T07:19:33Z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