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2" r:id="rId5"/>
    <p:sldId id="261" r:id="rId6"/>
    <p:sldId id="264" r:id="rId7"/>
    <p:sldId id="258" r:id="rId8"/>
    <p:sldId id="259" r:id="rId9"/>
    <p:sldId id="260" r:id="rId10"/>
    <p:sldId id="263" r:id="rId11"/>
    <p:sldId id="265" r:id="rId12"/>
    <p:sldId id="267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04FFCF-8E91-7217-F6C5-6104A7567D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571A479-BBF5-216B-418B-668F4C85F5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0B74879-4F08-7740-D7F2-4B03A2D2C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E59-30B9-469E-B1DD-D57E801AFFC2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AF5EE39-8E01-647F-7FAA-F0A7B4EBE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697DA06-7198-5A82-1699-10983FB21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970F-BDAA-454B-AF8E-63A29BC24E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8200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D07EB9-F055-3261-54F7-BA73D0BC2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3D1452C-CF4E-098B-635E-C05DBDDE62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774408F-D6F8-87AF-73A1-393164DCC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E59-30B9-469E-B1DD-D57E801AFFC2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541EB01-0527-2334-909E-C3632D303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56EC4B-2D10-3E0C-4EC8-348097820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970F-BDAA-454B-AF8E-63A29BC24E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7905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DA380C5-051B-2797-12D9-D1B4D05EAE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C1F572B-3A80-071B-07D6-66D9E3ADE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6E95F44-0632-D1CB-8D66-0691CE566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E59-30B9-469E-B1DD-D57E801AFFC2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486013-BDEE-137B-6E0A-9F98EABDC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5B708E-B9A6-7B98-F77C-DFA4EC34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970F-BDAA-454B-AF8E-63A29BC24E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609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DBC82E-39F8-8277-9007-AFDBBB6DF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BC4B72-6271-CB7C-C567-493A77D2B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3E2B671-6EB3-F0DD-4BB3-52012E816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E59-30B9-469E-B1DD-D57E801AFFC2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BDE339B-38DE-ED91-D6CA-497FDB293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F546648-4638-5C5A-E322-8C1EDEE9C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970F-BDAA-454B-AF8E-63A29BC24E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8158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445A37-EDD1-B224-E0A8-ECE63059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00429C3-0B7B-2390-F036-C1684A3E8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F31F483-3631-60F8-7B5D-B7758C02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E59-30B9-469E-B1DD-D57E801AFFC2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8110B63-B32E-C4E2-6FB9-E04BBEC83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3A89C6C-C747-7169-7C98-DDD8403B4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970F-BDAA-454B-AF8E-63A29BC24E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5769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31AE08-8861-5AF3-0A6F-810E6D56E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C963EF-6D65-585A-584E-4ADC3756FE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7537444-6FB3-0FD3-F0CA-E326A8A116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394BE26-D1F4-3DBE-AB9C-F71ADE4E0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E59-30B9-469E-B1DD-D57E801AFFC2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111ACCE-4F18-29A7-FC77-B5037A1EB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8E07BF2-919D-3554-7FD9-7D847AE74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970F-BDAA-454B-AF8E-63A29BC24E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6567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C25561-812D-BCF8-3D4B-04671BB0D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9AB3EE0-A88B-F88D-93F1-3CE1E39874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FFE27AA-CDDF-D1B7-B4FB-0D647E6F92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C5F41E5-221A-3BE5-CB9F-1CC846BB0E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61A543F-DC58-50CF-6634-6A6F3440E6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59020A7-DEE6-F05E-B094-64B29CC9F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E59-30B9-469E-B1DD-D57E801AFFC2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2840B9C-3B42-7D9C-F332-AC6D7F01F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18390DF-71A1-7DA7-B495-99C1EBDF2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970F-BDAA-454B-AF8E-63A29BC24E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3636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9CD9E9-62E6-C5B4-A264-2057E3009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5D1F544-3BCB-2A0A-9534-D42657B25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E59-30B9-469E-B1DD-D57E801AFFC2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7616B08-CEAF-A908-C06F-6DE79E330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1A81A25-4B52-5599-CDAA-DEADDB4EF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970F-BDAA-454B-AF8E-63A29BC24E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7025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646F366-4716-684E-2973-47CFF344B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E59-30B9-469E-B1DD-D57E801AFFC2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34F2707-660F-909E-2F83-335E4A29B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7BE5031-ABD7-EF9B-E77F-3B267A8B5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970F-BDAA-454B-AF8E-63A29BC24E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7610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EC45D4-D62C-8F74-82A5-0F0D4255D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A06B06-9AF0-D734-1DE5-B0E8CDA12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3A67AB7-2FB0-1E74-1BD9-019FA40819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66290C1-01BE-C84B-B5EE-FF17DFE91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E59-30B9-469E-B1DD-D57E801AFFC2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D79FB1B-DC3C-2C30-E29A-F69C4F415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4C8428F-7FC6-86E7-5582-1E12A50C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970F-BDAA-454B-AF8E-63A29BC24E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5029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8B2A43-FD53-EF5B-7150-92BEDCEE5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674EA08-4AB1-B108-E53A-4C436DB7E5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0114BF2-C4C7-FFCC-282A-4F3ED52251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A41471A-A57D-A1A3-0854-7E12712AF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16E59-30B9-469E-B1DD-D57E801AFFC2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2E5F067-3353-1D18-B225-AB51576A8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173CBF2-AD33-34E4-3777-21D306AD1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C970F-BDAA-454B-AF8E-63A29BC24E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8765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DE94056-DF94-9507-027D-718E51309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3C8B641-06BA-B5E9-60B4-342578B93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9A2C32-20C4-BF33-E074-E62A86F47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16E59-30B9-469E-B1DD-D57E801AFFC2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B8FEFCB-9B04-6576-F7DE-83E2A06ABC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FA006B-861A-0456-D038-28CD30CDD5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C970F-BDAA-454B-AF8E-63A29BC24E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41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757656-64E6-71B4-CADF-BC42615FE5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087306" cy="2889114"/>
          </a:xfrm>
        </p:spPr>
        <p:txBody>
          <a:bodyPr anchor="b">
            <a:normAutofit/>
          </a:bodyPr>
          <a:lstStyle/>
          <a:p>
            <a:pPr algn="l"/>
            <a:r>
              <a:rPr lang="cs-CZ" sz="5000"/>
              <a:t>Local government in the Czech Republic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4FFF77-42CA-4D9E-4B9C-9F94D91D44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4612" y="4750893"/>
            <a:ext cx="4087305" cy="1147863"/>
          </a:xfrm>
        </p:spPr>
        <p:txBody>
          <a:bodyPr anchor="t">
            <a:normAutofit/>
          </a:bodyPr>
          <a:lstStyle/>
          <a:p>
            <a:pPr algn="l"/>
            <a:r>
              <a:rPr lang="en-GB" sz="2000" dirty="0"/>
              <a:t>April 16</a:t>
            </a:r>
            <a:endParaRPr lang="cs-CZ" sz="200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A973BB-CAD8-8B73-81CF-64B010FDBA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2425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447771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9BDF783-2B23-1AD6-83D3-86FFB13CC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Executive model at local level 2/2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8BAA1D0-34E3-1397-7A9B-1BC4E295B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169" y="1675227"/>
            <a:ext cx="9965661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018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B457F5C-3608-95EA-02D0-B2DCAC226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Executive model at the local level in detail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B3A7B07-6A90-44CC-70A0-920BC4CF9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2584" y="1675227"/>
            <a:ext cx="6266832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946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3031E31-1FD8-AC1C-F2D2-F87587610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Electoral system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10A6742-C9FE-9E03-4B80-11FA19988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167" y="1675227"/>
            <a:ext cx="7323665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9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C6C8FF0-C174-302E-EB7D-BB8E6146D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783959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Changes in the number of municipalities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3606363-5817-14A6-075F-319B62855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292" y="489204"/>
            <a:ext cx="3616023" cy="451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710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83BF7C3-CDCF-A163-1B83-2818E3ED1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Size of municipalities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AA235AC-3D1D-8C68-66CF-5CC0719F2C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1423" y="1675227"/>
            <a:ext cx="10269154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45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EEF5D7-B20B-7492-89A6-1AF1CC47D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3794" y="1396289"/>
            <a:ext cx="4399093" cy="1325563"/>
          </a:xfrm>
        </p:spPr>
        <p:txBody>
          <a:bodyPr>
            <a:normAutofit/>
          </a:bodyPr>
          <a:lstStyle/>
          <a:p>
            <a:r>
              <a:rPr lang="cs-CZ" dirty="0" err="1"/>
              <a:t>Different</a:t>
            </a:r>
            <a:r>
              <a:rPr lang="cs-CZ" dirty="0"/>
              <a:t> </a:t>
            </a:r>
            <a:r>
              <a:rPr lang="cs-CZ" dirty="0" err="1"/>
              <a:t>size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munipalities</a:t>
            </a:r>
            <a:endParaRPr lang="cs-CZ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62225A2-D3F0-45D1-9C47-B10375316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B9FBFA8-6AF4-4091-9C8B-DEC6D8933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0AF588A-4F33-D90E-9474-A3034A32C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696" y="705833"/>
            <a:ext cx="4614138" cy="234398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5357573-E629-A79A-71BA-6AD3FD008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695" y="4067100"/>
            <a:ext cx="4614138" cy="1771727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B0C774-D921-021E-9D99-C7967E53A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8239" y="2871982"/>
            <a:ext cx="4399094" cy="3181684"/>
          </a:xfrm>
        </p:spPr>
        <p:txBody>
          <a:bodyPr anchor="t">
            <a:normAutofit/>
          </a:bodyPr>
          <a:lstStyle/>
          <a:p>
            <a:r>
              <a:rPr lang="cs-CZ" sz="1800"/>
              <a:t>two main association of municipalities</a:t>
            </a:r>
            <a:br>
              <a:rPr lang="cs-CZ" sz="1800"/>
            </a:br>
            <a:endParaRPr lang="cs-CZ" sz="1800"/>
          </a:p>
          <a:p>
            <a:r>
              <a:rPr lang="cs-CZ" sz="1800"/>
              <a:t>dual mandates, mayoral initiatives</a:t>
            </a:r>
          </a:p>
        </p:txBody>
      </p:sp>
    </p:spTree>
    <p:extLst>
      <p:ext uri="{BB962C8B-B14F-4D97-AF65-F5344CB8AC3E}">
        <p14:creationId xmlns:p14="http://schemas.microsoft.com/office/powerpoint/2010/main" val="33256785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539D79-92CF-A708-81AA-AFD642D24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4614" y="1783959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Failed municipalities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5F22FE3-FDA9-3976-05CB-2891F9C80B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35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87673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614131-7E15-7EC2-5691-D5DFF740A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4732" y="514199"/>
            <a:ext cx="4399106" cy="1325563"/>
          </a:xfrm>
        </p:spPr>
        <p:txBody>
          <a:bodyPr>
            <a:normAutofit/>
          </a:bodyPr>
          <a:lstStyle/>
          <a:p>
            <a:r>
              <a:rPr lang="cs-CZ" dirty="0"/>
              <a:t>Party </a:t>
            </a:r>
            <a:r>
              <a:rPr lang="cs-CZ" dirty="0" err="1"/>
              <a:t>system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local</a:t>
            </a:r>
            <a:r>
              <a:rPr lang="cs-CZ" dirty="0"/>
              <a:t> level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EEE8F11-3582-44B7-9869-F2D26D7DD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141F1CC-6A53-4BCF-9127-AABB52E2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842188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20C2C41-D9A8-45BE-9E21-91268EC18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07251"/>
            <a:ext cx="3155071" cy="2850749"/>
          </a:xfrm>
          <a:custGeom>
            <a:avLst/>
            <a:gdLst>
              <a:gd name="connsiteX0" fmla="*/ 1358746 w 3155071"/>
              <a:gd name="connsiteY0" fmla="*/ 0 h 2850749"/>
              <a:gd name="connsiteX1" fmla="*/ 3155071 w 3155071"/>
              <a:gd name="connsiteY1" fmla="*/ 1796325 h 2850749"/>
              <a:gd name="connsiteX2" fmla="*/ 2848287 w 3155071"/>
              <a:gd name="connsiteY2" fmla="*/ 2800668 h 2850749"/>
              <a:gd name="connsiteX3" fmla="*/ 2810837 w 3155071"/>
              <a:gd name="connsiteY3" fmla="*/ 2850749 h 2850749"/>
              <a:gd name="connsiteX4" fmla="*/ 0 w 3155071"/>
              <a:gd name="connsiteY4" fmla="*/ 2850749 h 2850749"/>
              <a:gd name="connsiteX5" fmla="*/ 0 w 3155071"/>
              <a:gd name="connsiteY5" fmla="*/ 623564 h 2850749"/>
              <a:gd name="connsiteX6" fmla="*/ 88552 w 3155071"/>
              <a:gd name="connsiteY6" fmla="*/ 526132 h 2850749"/>
              <a:gd name="connsiteX7" fmla="*/ 1358746 w 3155071"/>
              <a:gd name="connsiteY7" fmla="*/ 0 h 2850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61B2B49-7142-4CA8-A929-4671548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36095" y="2496668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38B1FC8-38BF-4066-8F4A-12EEC1C1A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1748" y="2662321"/>
            <a:ext cx="2788920" cy="27889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78B4B56-5CC4-4608-A9A9-996108D35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67973" cy="3383280"/>
          </a:xfrm>
          <a:custGeom>
            <a:avLst/>
            <a:gdLst>
              <a:gd name="connsiteX0" fmla="*/ 0 w 3967973"/>
              <a:gd name="connsiteY0" fmla="*/ 0 h 3383280"/>
              <a:gd name="connsiteX1" fmla="*/ 3605273 w 3967973"/>
              <a:gd name="connsiteY1" fmla="*/ 0 h 3383280"/>
              <a:gd name="connsiteX2" fmla="*/ 3704836 w 3967973"/>
              <a:gd name="connsiteY2" fmla="*/ 163887 h 3383280"/>
              <a:gd name="connsiteX3" fmla="*/ 3967973 w 3967973"/>
              <a:gd name="connsiteY3" fmla="*/ 1203093 h 3383280"/>
              <a:gd name="connsiteX4" fmla="*/ 1787786 w 3967973"/>
              <a:gd name="connsiteY4" fmla="*/ 3383280 h 3383280"/>
              <a:gd name="connsiteX5" fmla="*/ 105448 w 3967973"/>
              <a:gd name="connsiteY5" fmla="*/ 2589894 h 3383280"/>
              <a:gd name="connsiteX6" fmla="*/ 0 w 3967973"/>
              <a:gd name="connsiteY6" fmla="*/ 2448881 h 3383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7A1A162-CD3D-EABD-E9E4-A43E8E7BC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" y="952815"/>
            <a:ext cx="3112094" cy="88694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7528A0F-65A1-6DBB-2303-D5D28C689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" y="4959574"/>
            <a:ext cx="2346459" cy="131988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C6DF324-4675-6887-34BC-02FB760666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4569" y="1930615"/>
            <a:ext cx="4868587" cy="476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5767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82C2EC9-E276-9C41-D900-491665D2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0153" y="2983085"/>
            <a:ext cx="4431767" cy="288911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System of multilevel government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1AB2A50-5E20-4BC3-954F-034B0BDCD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41AEA765-5054-4EF9-AF8D-D199F2893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EC56AE9-E4CE-7BBE-EAB3-BB1BEFAF8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957" y="783771"/>
            <a:ext cx="4678014" cy="524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217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CA037BF-1689-25FD-02D1-6842D824D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System of public administration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8026E87-6902-CC13-0116-247BDB609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795477"/>
            <a:ext cx="10905066" cy="415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286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777884E-E239-A4BD-0605-15C06D50D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Executive model at the local level 1/2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6DDF520-EE63-56DA-735D-9DF9CA698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880" y="1675227"/>
            <a:ext cx="9070240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44287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71</Words>
  <Application>Microsoft Office PowerPoint</Application>
  <PresentationFormat>Widescreen</PresentationFormat>
  <Paragraphs>15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Local government in the Czech Republic</vt:lpstr>
      <vt:lpstr>Changes in the number of municipalities</vt:lpstr>
      <vt:lpstr>Size of municipalities</vt:lpstr>
      <vt:lpstr>Different size of munipalities</vt:lpstr>
      <vt:lpstr>Failed municipalities</vt:lpstr>
      <vt:lpstr>Party system at the local level</vt:lpstr>
      <vt:lpstr>System of multilevel government</vt:lpstr>
      <vt:lpstr>System of public administration</vt:lpstr>
      <vt:lpstr>Executive model at the local level 1/2</vt:lpstr>
      <vt:lpstr>Executive model at local level 2/2</vt:lpstr>
      <vt:lpstr>Executive model at the local level in detail</vt:lpstr>
      <vt:lpstr>Electoral system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Local government in the Czech Republic</dc:title>
  <dc:creator>Petr Jüptner</dc:creator>
  <cp:lastModifiedBy>Petr Jüptner</cp:lastModifiedBy>
  <cp:revision>5</cp:revision>
  <dcterms:created xsi:type="dcterms:W3CDTF">2023-03-02T05:02:43Z</dcterms:created>
  <dcterms:modified xsi:type="dcterms:W3CDTF">2026-04-16T05:23:01Z</dcterms:modified>
</cp:coreProperties>
</file>