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99" r:id="rId3"/>
    <p:sldId id="400" r:id="rId4"/>
    <p:sldId id="401" r:id="rId5"/>
    <p:sldId id="404" r:id="rId6"/>
    <p:sldId id="405" r:id="rId7"/>
    <p:sldId id="270" r:id="rId8"/>
    <p:sldId id="259" r:id="rId9"/>
    <p:sldId id="261" r:id="rId10"/>
    <p:sldId id="263" r:id="rId11"/>
    <p:sldId id="264" r:id="rId12"/>
    <p:sldId id="265" r:id="rId13"/>
    <p:sldId id="411" r:id="rId14"/>
    <p:sldId id="266" r:id="rId15"/>
    <p:sldId id="267" r:id="rId16"/>
    <p:sldId id="268" r:id="rId17"/>
    <p:sldId id="269" r:id="rId18"/>
    <p:sldId id="406" r:id="rId19"/>
    <p:sldId id="407" r:id="rId20"/>
    <p:sldId id="408" r:id="rId21"/>
    <p:sldId id="409" r:id="rId22"/>
    <p:sldId id="410" r:id="rId23"/>
    <p:sldId id="412" r:id="rId24"/>
    <p:sldId id="413" r:id="rId25"/>
    <p:sldId id="414" r:id="rId26"/>
    <p:sldId id="415" r:id="rId27"/>
    <p:sldId id="417" r:id="rId28"/>
    <p:sldId id="418" r:id="rId29"/>
    <p:sldId id="416" r:id="rId30"/>
    <p:sldId id="420" r:id="rId31"/>
    <p:sldId id="421" r:id="rId32"/>
    <p:sldId id="422" r:id="rId33"/>
    <p:sldId id="423" r:id="rId34"/>
    <p:sldId id="425" r:id="rId35"/>
    <p:sldId id="419" r:id="rId36"/>
    <p:sldId id="426" r:id="rId37"/>
    <p:sldId id="427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92" y="63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A9B028-C127-1D1A-4AA1-B80AD2369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D827A34-4AE3-1136-732E-7CE26933D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A73B01-141C-65F7-6817-7201AB09E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F68A42-90D7-C10E-676B-D7EFA34B8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39E9E5-F3AD-C9BE-06D6-5118596F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809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790DF0-07BC-610D-3E97-91E9F3D88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E0AB11B-887A-84C9-04AB-6A6DC1A887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DD5804-1531-BDDC-39A9-E71E0329C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34B320-821B-042A-BF40-3FD468DA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71A348-5E95-674D-462E-960E27071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774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DC2678A-D0C8-33C7-2170-CB9D18A5CD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02D190C-027C-4CFA-7AA6-2D97223DE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366B5A9-A7BF-2361-BEAA-8C85DD3A4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5E63314-0D4E-E299-7A35-C52BAB7FF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D7BC41-646A-1305-BAFD-14B60ECC1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943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63296B-549F-1FEC-4B6B-623DC8FA2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621704-7247-7B95-AE02-D79CA8119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729565-8C65-7835-3437-FCCF6BC1F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FA7588-EB40-E494-91B2-13C730E30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C426CDE-5666-A97F-A6EB-4AC38E100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3319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491A4-142F-74FF-D547-A152D2C22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775E95-423B-9CE9-B789-432B8213F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6CA3A2A-E0F5-AA7E-8B26-7FF8A3C18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667B2C-F06D-C3A6-1899-3C007250C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217F45-F925-0A33-CD40-573FBCE9A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963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BFF77-BCF5-6BC1-51A9-01D1353D0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1F230F-11E2-480B-64C7-B773F0718C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6429303-320E-56CD-C4EF-94C40922E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67DF01-7CE3-B2D7-2A99-578643818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D7DF35E-F041-9388-57FE-6ABA19E78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9B504EF-549A-9C63-4D0C-268C2E384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713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A2A51-E169-124B-5350-8A52FF34B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38ED7E-7CEB-B627-C8E5-119995496E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FC2C83-6909-2EF9-6EC3-16DE1346A4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AA1ED13-6F04-6EC2-F66C-D7187EB3C8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9C1E9E4-D25D-CDB5-D0E6-C5FF823F7B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AFEBCCC-699A-678F-A581-8E74D44E2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E3A7CA2-8B44-E25E-D723-0FB115B6C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7F4562-8DA5-2A16-8C24-559490587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2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B53A53-D44C-F366-48E3-36B87D1F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B3B1A4D-6A70-51F1-B6B0-F58553E5C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4C72DDC-0942-D5BD-174D-7E5EF4825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8289410-E5F8-6954-DD66-3054B8A01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761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3796BAC-79D6-7599-9DD4-55B650EB7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D47884BC-6F36-9990-E6BC-DE0E8EEF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EDAC33-8E01-DFC6-0591-B260DACC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85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A4D32-CB71-726D-C270-7FE26AB84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CEAC71-F5BD-6849-F1AD-F8AB30D1D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037B63C-91A6-E71B-0DE5-3A68ABB97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699BC2-1FD0-DC16-4323-7FAB38D3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76D28D5-3706-5FCA-B5E8-A87F897A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3396C2C-0D6D-4562-6E63-6D4A1EA9A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916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CD1C6F-422B-4710-9F0A-925872DA3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EE23C44-BA9E-3EA5-CE13-4F2B748D6B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4F51566-3590-CD0A-DE20-BA86E0E405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55726EA-A842-EE7A-A248-069610CFD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F53C39-7279-4F04-0F83-4436C2F06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9B4C99-6F6D-2E24-C3E0-D5853708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155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8EE5F32-567A-E4BE-7EBE-3342A6197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B23DECA-6B8B-1503-F81E-36D0BEC4A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B260E9-B98F-9A2C-27A8-D26E4F3CE6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B904A-17C0-492E-9F04-FDA2550CD30C}" type="datetimeFigureOut">
              <a:rPr lang="cs-CZ" smtClean="0"/>
              <a:t>13.05.2026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A75C61-BDC4-04C9-2A00-939F27F40D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1777E78-0B3B-89E0-B3BA-0BE2A2E5A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6328F-10D3-47D9-9CB5-B15FD51BF26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9400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2E5FAC-5092-0609-05C8-2C594649FB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Measuring</a:t>
            </a:r>
            <a:r>
              <a:rPr lang="cs-CZ" dirty="0"/>
              <a:t> </a:t>
            </a:r>
            <a:r>
              <a:rPr lang="cs-CZ" dirty="0" err="1"/>
              <a:t>similarity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67A1EDE-813D-2B36-F75C-A2884510C0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096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02E6B-356E-CB9D-52BA-463EAC56C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58243"/>
            <a:ext cx="10515600" cy="1818719"/>
          </a:xfrm>
        </p:spPr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subjective</a:t>
            </a:r>
            <a:r>
              <a:rPr lang="cs-CZ" dirty="0"/>
              <a:t>“ – </a:t>
            </a:r>
            <a:r>
              <a:rPr lang="cs-CZ" dirty="0" err="1"/>
              <a:t>ask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similarity</a:t>
            </a:r>
            <a:endParaRPr lang="cs-CZ" dirty="0"/>
          </a:p>
          <a:p>
            <a:r>
              <a:rPr lang="cs-CZ" dirty="0"/>
              <a:t>„</a:t>
            </a:r>
            <a:r>
              <a:rPr lang="cs-CZ" dirty="0" err="1"/>
              <a:t>objective</a:t>
            </a:r>
            <a:r>
              <a:rPr lang="cs-CZ" dirty="0"/>
              <a:t>“ – </a:t>
            </a:r>
            <a:r>
              <a:rPr lang="cs-CZ" dirty="0" err="1"/>
              <a:t>quantify</a:t>
            </a:r>
            <a:r>
              <a:rPr lang="cs-CZ" dirty="0"/>
              <a:t> </a:t>
            </a:r>
            <a:r>
              <a:rPr lang="cs-CZ" dirty="0" err="1"/>
              <a:t>somehow</a:t>
            </a:r>
            <a:r>
              <a:rPr lang="cs-CZ" dirty="0"/>
              <a:t> </a:t>
            </a:r>
            <a:r>
              <a:rPr lang="cs-CZ" dirty="0" err="1"/>
              <a:t>each</a:t>
            </a:r>
            <a:r>
              <a:rPr lang="cs-CZ" dirty="0"/>
              <a:t> </a:t>
            </a:r>
            <a:r>
              <a:rPr lang="cs-CZ" dirty="0" err="1"/>
              <a:t>stimuli</a:t>
            </a:r>
            <a:r>
              <a:rPr lang="cs-CZ" dirty="0"/>
              <a:t> and </a:t>
            </a:r>
            <a:r>
              <a:rPr lang="cs-CZ" dirty="0" err="1"/>
              <a:t>compute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them</a:t>
            </a:r>
            <a:endParaRPr lang="cs-CZ" dirty="0"/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5F2348E9-7DB0-D10F-CBE2-E0F7E832D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672" y="1506321"/>
            <a:ext cx="3422231" cy="228148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296ABD6-C3E8-6F1D-751C-C3630CD77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39" y="1506322"/>
            <a:ext cx="3041982" cy="22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71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02E6B-356E-CB9D-52BA-463EAC56C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7000" y="4166774"/>
            <a:ext cx="6536377" cy="558141"/>
          </a:xfrm>
        </p:spPr>
        <p:txBody>
          <a:bodyPr/>
          <a:lstStyle/>
          <a:p>
            <a:pPr marL="0" indent="0">
              <a:buNone/>
            </a:pP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similar</a:t>
            </a:r>
            <a:r>
              <a:rPr lang="cs-CZ" dirty="0"/>
              <a:t> are these </a:t>
            </a:r>
            <a:r>
              <a:rPr lang="cs-CZ" dirty="0" err="1"/>
              <a:t>images</a:t>
            </a:r>
            <a:r>
              <a:rPr lang="cs-CZ" dirty="0"/>
              <a:t>? (these </a:t>
            </a:r>
            <a:r>
              <a:rPr lang="cs-CZ" dirty="0" err="1"/>
              <a:t>dogs</a:t>
            </a:r>
            <a:r>
              <a:rPr lang="cs-CZ" dirty="0"/>
              <a:t>)</a:t>
            </a:r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5F2348E9-7DB0-D10F-CBE2-E0F7E832D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672" y="1506321"/>
            <a:ext cx="3422231" cy="228148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296ABD6-C3E8-6F1D-751C-C3630CD77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39" y="1506322"/>
            <a:ext cx="3041982" cy="22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16B8F171-F336-C73A-0891-523FA6B79852}"/>
              </a:ext>
            </a:extLst>
          </p:cNvPr>
          <p:cNvSpPr txBox="1">
            <a:spLocks/>
          </p:cNvSpPr>
          <p:nvPr/>
        </p:nvSpPr>
        <p:spPr>
          <a:xfrm>
            <a:off x="1434440" y="4905999"/>
            <a:ext cx="2757550" cy="55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1 - very </a:t>
            </a:r>
            <a:r>
              <a:rPr lang="cs-CZ" dirty="0" err="1"/>
              <a:t>disimilar</a:t>
            </a:r>
            <a:r>
              <a:rPr lang="cs-CZ" dirty="0"/>
              <a:t> </a:t>
            </a:r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A80B8CBF-2488-72BE-4DC0-5A8E99F962B7}"/>
              </a:ext>
            </a:extLst>
          </p:cNvPr>
          <p:cNvCxnSpPr/>
          <p:nvPr/>
        </p:nvCxnSpPr>
        <p:spPr>
          <a:xfrm>
            <a:off x="2667000" y="5771408"/>
            <a:ext cx="55388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58B1FFC-1454-CE9F-B60B-8E657863861C}"/>
              </a:ext>
            </a:extLst>
          </p:cNvPr>
          <p:cNvSpPr txBox="1">
            <a:spLocks/>
          </p:cNvSpPr>
          <p:nvPr/>
        </p:nvSpPr>
        <p:spPr>
          <a:xfrm>
            <a:off x="7405750" y="4905998"/>
            <a:ext cx="2465120" cy="55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dirty="0"/>
              <a:t>7 - very </a:t>
            </a:r>
            <a:r>
              <a:rPr lang="cs-CZ" dirty="0" err="1"/>
              <a:t>similar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4761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5F2348E9-7DB0-D10F-CBE2-E0F7E832D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672" y="1506321"/>
            <a:ext cx="3422231" cy="228148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296ABD6-C3E8-6F1D-751C-C3630CD77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39" y="1506322"/>
            <a:ext cx="3041982" cy="22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AA42724-AEA6-B889-5AA7-4FDC2D549C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079544"/>
            <a:ext cx="10572130" cy="217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3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3199E4-5C6D-AD8C-DC53-F98B51758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Sidenote - MDS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01C88B-F076-6197-5B68-E63402939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assume that similarity is multidimensional, but it is difficult to visualize</a:t>
            </a:r>
          </a:p>
          <a:p>
            <a:r>
              <a:rPr lang="en-US" dirty="0"/>
              <a:t>We can reduce the complexity for visualization and multidimensional scaling technique</a:t>
            </a:r>
            <a:endParaRPr lang="cs-CZ" dirty="0"/>
          </a:p>
        </p:txBody>
      </p:sp>
      <p:pic>
        <p:nvPicPr>
          <p:cNvPr id="4" name="Picture 2" descr="3-D MDS Plot">
            <a:extLst>
              <a:ext uri="{FF2B5EF4-FFF2-40B4-BE49-F238E27FC236}">
                <a16:creationId xmlns:a16="http://schemas.microsoft.com/office/drawing/2014/main" id="{04AA9A54-30CA-3605-9740-1A9D9E851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975" y="3530598"/>
            <a:ext cx="333375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2-D MDS Plot">
            <a:extLst>
              <a:ext uri="{FF2B5EF4-FFF2-40B4-BE49-F238E27FC236}">
                <a16:creationId xmlns:a16="http://schemas.microsoft.com/office/drawing/2014/main" id="{AFB67DAC-9669-FDE4-F505-6C500143D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75" y="3454398"/>
            <a:ext cx="3238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701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FD9EF8F1-C75A-53AD-CCE4-0367AE98AAB4}"/>
              </a:ext>
            </a:extLst>
          </p:cNvPr>
          <p:cNvSpPr/>
          <p:nvPr/>
        </p:nvSpPr>
        <p:spPr>
          <a:xfrm>
            <a:off x="2588821" y="2648198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B96BF80F-1530-94BE-70BF-F4F7EA4B160C}"/>
              </a:ext>
            </a:extLst>
          </p:cNvPr>
          <p:cNvSpPr/>
          <p:nvPr/>
        </p:nvSpPr>
        <p:spPr>
          <a:xfrm>
            <a:off x="5460670" y="2416629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D9AE0F0-F85E-2C5C-38AD-98EEA9BE0E22}"/>
              </a:ext>
            </a:extLst>
          </p:cNvPr>
          <p:cNvCxnSpPr/>
          <p:nvPr/>
        </p:nvCxnSpPr>
        <p:spPr>
          <a:xfrm flipV="1">
            <a:off x="3230088" y="2648198"/>
            <a:ext cx="2054431" cy="231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4FBC434D-DB51-BF63-F4B8-FAD8EBD5CA99}"/>
              </a:ext>
            </a:extLst>
          </p:cNvPr>
          <p:cNvSpPr txBox="1"/>
          <p:nvPr/>
        </p:nvSpPr>
        <p:spPr>
          <a:xfrm>
            <a:off x="5196043" y="5569528"/>
            <a:ext cx="1455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 </a:t>
            </a:r>
            <a:r>
              <a:rPr lang="cs-CZ" dirty="0" err="1"/>
              <a:t>comparison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539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FD9EF8F1-C75A-53AD-CCE4-0367AE98AAB4}"/>
              </a:ext>
            </a:extLst>
          </p:cNvPr>
          <p:cNvSpPr/>
          <p:nvPr/>
        </p:nvSpPr>
        <p:spPr>
          <a:xfrm>
            <a:off x="2588821" y="2648198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B96BF80F-1530-94BE-70BF-F4F7EA4B160C}"/>
              </a:ext>
            </a:extLst>
          </p:cNvPr>
          <p:cNvSpPr/>
          <p:nvPr/>
        </p:nvSpPr>
        <p:spPr>
          <a:xfrm>
            <a:off x="5460670" y="2416629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D9AE0F0-F85E-2C5C-38AD-98EEA9BE0E22}"/>
              </a:ext>
            </a:extLst>
          </p:cNvPr>
          <p:cNvCxnSpPr/>
          <p:nvPr/>
        </p:nvCxnSpPr>
        <p:spPr>
          <a:xfrm flipV="1">
            <a:off x="3230088" y="2648198"/>
            <a:ext cx="2054431" cy="231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4FBC434D-DB51-BF63-F4B8-FAD8EBD5CA99}"/>
              </a:ext>
            </a:extLst>
          </p:cNvPr>
          <p:cNvSpPr txBox="1"/>
          <p:nvPr/>
        </p:nvSpPr>
        <p:spPr>
          <a:xfrm>
            <a:off x="5196043" y="5569528"/>
            <a:ext cx="154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3 </a:t>
            </a:r>
            <a:r>
              <a:rPr lang="cs-CZ" dirty="0" err="1"/>
              <a:t>comparisons</a:t>
            </a:r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4F78225E-6835-EB3B-EE6C-64B5180D9DDE}"/>
              </a:ext>
            </a:extLst>
          </p:cNvPr>
          <p:cNvSpPr/>
          <p:nvPr/>
        </p:nvSpPr>
        <p:spPr>
          <a:xfrm>
            <a:off x="5632863" y="4148881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63D9FC12-37C2-4FCE-DA13-F7DCEFBE50CC}"/>
              </a:ext>
            </a:extLst>
          </p:cNvPr>
          <p:cNvCxnSpPr>
            <a:cxnSpLocks/>
          </p:cNvCxnSpPr>
          <p:nvPr/>
        </p:nvCxnSpPr>
        <p:spPr>
          <a:xfrm flipH="1" flipV="1">
            <a:off x="5727862" y="2941557"/>
            <a:ext cx="136569" cy="103667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358EBF1A-6F49-E32B-5D74-3EF38EE64C7B}"/>
              </a:ext>
            </a:extLst>
          </p:cNvPr>
          <p:cNvCxnSpPr>
            <a:cxnSpLocks/>
          </p:cNvCxnSpPr>
          <p:nvPr/>
        </p:nvCxnSpPr>
        <p:spPr>
          <a:xfrm flipH="1" flipV="1">
            <a:off x="3161803" y="3112203"/>
            <a:ext cx="2298867" cy="11391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722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FD9EF8F1-C75A-53AD-CCE4-0367AE98AAB4}"/>
              </a:ext>
            </a:extLst>
          </p:cNvPr>
          <p:cNvSpPr/>
          <p:nvPr/>
        </p:nvSpPr>
        <p:spPr>
          <a:xfrm>
            <a:off x="2588821" y="2648198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B96BF80F-1530-94BE-70BF-F4F7EA4B160C}"/>
              </a:ext>
            </a:extLst>
          </p:cNvPr>
          <p:cNvSpPr/>
          <p:nvPr/>
        </p:nvSpPr>
        <p:spPr>
          <a:xfrm>
            <a:off x="5460670" y="2416629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1D9AE0F0-F85E-2C5C-38AD-98EEA9BE0E22}"/>
              </a:ext>
            </a:extLst>
          </p:cNvPr>
          <p:cNvCxnSpPr/>
          <p:nvPr/>
        </p:nvCxnSpPr>
        <p:spPr>
          <a:xfrm flipV="1">
            <a:off x="3230088" y="2648198"/>
            <a:ext cx="2054431" cy="2315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4FBC434D-DB51-BF63-F4B8-FAD8EBD5CA99}"/>
              </a:ext>
            </a:extLst>
          </p:cNvPr>
          <p:cNvSpPr txBox="1"/>
          <p:nvPr/>
        </p:nvSpPr>
        <p:spPr>
          <a:xfrm>
            <a:off x="5196043" y="5569528"/>
            <a:ext cx="1545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6 </a:t>
            </a:r>
            <a:r>
              <a:rPr lang="cs-CZ" dirty="0" err="1"/>
              <a:t>comparisons</a:t>
            </a:r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4F78225E-6835-EB3B-EE6C-64B5180D9DDE}"/>
              </a:ext>
            </a:extLst>
          </p:cNvPr>
          <p:cNvSpPr/>
          <p:nvPr/>
        </p:nvSpPr>
        <p:spPr>
          <a:xfrm>
            <a:off x="5632863" y="4148881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63D9FC12-37C2-4FCE-DA13-F7DCEFBE50CC}"/>
              </a:ext>
            </a:extLst>
          </p:cNvPr>
          <p:cNvCxnSpPr>
            <a:cxnSpLocks/>
          </p:cNvCxnSpPr>
          <p:nvPr/>
        </p:nvCxnSpPr>
        <p:spPr>
          <a:xfrm flipH="1" flipV="1">
            <a:off x="5727862" y="2941557"/>
            <a:ext cx="136569" cy="103667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358EBF1A-6F49-E32B-5D74-3EF38EE64C7B}"/>
              </a:ext>
            </a:extLst>
          </p:cNvPr>
          <p:cNvCxnSpPr>
            <a:cxnSpLocks/>
          </p:cNvCxnSpPr>
          <p:nvPr/>
        </p:nvCxnSpPr>
        <p:spPr>
          <a:xfrm flipH="1" flipV="1">
            <a:off x="3161803" y="3112203"/>
            <a:ext cx="2298867" cy="11391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vál 6">
            <a:extLst>
              <a:ext uri="{FF2B5EF4-FFF2-40B4-BE49-F238E27FC236}">
                <a16:creationId xmlns:a16="http://schemas.microsoft.com/office/drawing/2014/main" id="{A93F610A-4186-DBAA-0E2C-A606EF6BF38C}"/>
              </a:ext>
            </a:extLst>
          </p:cNvPr>
          <p:cNvSpPr/>
          <p:nvPr/>
        </p:nvSpPr>
        <p:spPr>
          <a:xfrm>
            <a:off x="2891641" y="4568476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1B0640C9-0C0B-7DC8-3246-F62D24D7451D}"/>
              </a:ext>
            </a:extLst>
          </p:cNvPr>
          <p:cNvCxnSpPr>
            <a:cxnSpLocks/>
          </p:cNvCxnSpPr>
          <p:nvPr/>
        </p:nvCxnSpPr>
        <p:spPr>
          <a:xfrm>
            <a:off x="2871848" y="3250097"/>
            <a:ext cx="156359" cy="12192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4A1A01C3-6A4F-AEC6-67E0-303E68D2D8B5}"/>
              </a:ext>
            </a:extLst>
          </p:cNvPr>
          <p:cNvCxnSpPr>
            <a:cxnSpLocks/>
          </p:cNvCxnSpPr>
          <p:nvPr/>
        </p:nvCxnSpPr>
        <p:spPr>
          <a:xfrm flipH="1">
            <a:off x="3526971" y="4469297"/>
            <a:ext cx="1933699" cy="2189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C3AB8343-5446-71BA-E1E1-32881207E341}"/>
              </a:ext>
            </a:extLst>
          </p:cNvPr>
          <p:cNvCxnSpPr>
            <a:cxnSpLocks/>
          </p:cNvCxnSpPr>
          <p:nvPr/>
        </p:nvCxnSpPr>
        <p:spPr>
          <a:xfrm flipH="1">
            <a:off x="3363685" y="2928860"/>
            <a:ext cx="1920834" cy="14810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462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sp>
        <p:nvSpPr>
          <p:cNvPr id="3" name="Ovál 2">
            <a:extLst>
              <a:ext uri="{FF2B5EF4-FFF2-40B4-BE49-F238E27FC236}">
                <a16:creationId xmlns:a16="http://schemas.microsoft.com/office/drawing/2014/main" id="{FD9EF8F1-C75A-53AD-CCE4-0367AE98AAB4}"/>
              </a:ext>
            </a:extLst>
          </p:cNvPr>
          <p:cNvSpPr/>
          <p:nvPr/>
        </p:nvSpPr>
        <p:spPr>
          <a:xfrm>
            <a:off x="2588821" y="2648198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B96BF80F-1530-94BE-70BF-F4F7EA4B160C}"/>
              </a:ext>
            </a:extLst>
          </p:cNvPr>
          <p:cNvSpPr/>
          <p:nvPr/>
        </p:nvSpPr>
        <p:spPr>
          <a:xfrm>
            <a:off x="5460670" y="2416629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4FBC434D-DB51-BF63-F4B8-FAD8EBD5CA99}"/>
              </a:ext>
            </a:extLst>
          </p:cNvPr>
          <p:cNvSpPr txBox="1"/>
          <p:nvPr/>
        </p:nvSpPr>
        <p:spPr>
          <a:xfrm>
            <a:off x="8200499" y="3069322"/>
            <a:ext cx="30383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10 </a:t>
            </a:r>
            <a:r>
              <a:rPr lang="cs-CZ" dirty="0" err="1"/>
              <a:t>items</a:t>
            </a:r>
            <a:r>
              <a:rPr lang="cs-CZ" dirty="0"/>
              <a:t> - 45 </a:t>
            </a:r>
            <a:r>
              <a:rPr lang="cs-CZ" dirty="0" err="1"/>
              <a:t>comparisons</a:t>
            </a:r>
            <a:endParaRPr lang="cs-CZ" dirty="0"/>
          </a:p>
          <a:p>
            <a:r>
              <a:rPr lang="cs-CZ" dirty="0"/>
              <a:t>100 </a:t>
            </a:r>
            <a:r>
              <a:rPr lang="cs-CZ" dirty="0" err="1"/>
              <a:t>items</a:t>
            </a:r>
            <a:r>
              <a:rPr lang="cs-CZ" dirty="0"/>
              <a:t> – 4950 </a:t>
            </a:r>
            <a:r>
              <a:rPr lang="cs-CZ" dirty="0" err="1"/>
              <a:t>comparisons</a:t>
            </a:r>
            <a:endParaRPr lang="cs-CZ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4F78225E-6835-EB3B-EE6C-64B5180D9DDE}"/>
              </a:ext>
            </a:extLst>
          </p:cNvPr>
          <p:cNvSpPr/>
          <p:nvPr/>
        </p:nvSpPr>
        <p:spPr>
          <a:xfrm>
            <a:off x="5632863" y="4148881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A93F610A-4186-DBAA-0E2C-A606EF6BF38C}"/>
              </a:ext>
            </a:extLst>
          </p:cNvPr>
          <p:cNvSpPr/>
          <p:nvPr/>
        </p:nvSpPr>
        <p:spPr>
          <a:xfrm>
            <a:off x="2891641" y="4568476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EFA11F4A-221F-EAF2-4414-41409E1B2BF9}"/>
              </a:ext>
            </a:extLst>
          </p:cNvPr>
          <p:cNvSpPr/>
          <p:nvPr/>
        </p:nvSpPr>
        <p:spPr>
          <a:xfrm>
            <a:off x="3414154" y="2289524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DE094AB9-2050-F787-4755-F80E2AD67CD5}"/>
              </a:ext>
            </a:extLst>
          </p:cNvPr>
          <p:cNvSpPr/>
          <p:nvPr/>
        </p:nvSpPr>
        <p:spPr>
          <a:xfrm>
            <a:off x="4308764" y="3299362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3895A6C8-AF5E-0AD0-552E-123A8E338F78}"/>
              </a:ext>
            </a:extLst>
          </p:cNvPr>
          <p:cNvSpPr/>
          <p:nvPr/>
        </p:nvSpPr>
        <p:spPr>
          <a:xfrm>
            <a:off x="3354778" y="3606358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AA5F782A-0CB0-8489-B499-AEAC87B5C6AC}"/>
              </a:ext>
            </a:extLst>
          </p:cNvPr>
          <p:cNvSpPr/>
          <p:nvPr/>
        </p:nvSpPr>
        <p:spPr>
          <a:xfrm>
            <a:off x="4540332" y="1997252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Ovál 17">
            <a:extLst>
              <a:ext uri="{FF2B5EF4-FFF2-40B4-BE49-F238E27FC236}">
                <a16:creationId xmlns:a16="http://schemas.microsoft.com/office/drawing/2014/main" id="{3B0D4DBB-DE20-FF06-7A4F-C8C3D691CEC4}"/>
              </a:ext>
            </a:extLst>
          </p:cNvPr>
          <p:cNvSpPr/>
          <p:nvPr/>
        </p:nvSpPr>
        <p:spPr>
          <a:xfrm>
            <a:off x="5401294" y="3299361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>
            <a:extLst>
              <a:ext uri="{FF2B5EF4-FFF2-40B4-BE49-F238E27FC236}">
                <a16:creationId xmlns:a16="http://schemas.microsoft.com/office/drawing/2014/main" id="{27B14B25-8396-BBDE-4344-EF61C1F38F7A}"/>
              </a:ext>
            </a:extLst>
          </p:cNvPr>
          <p:cNvSpPr/>
          <p:nvPr/>
        </p:nvSpPr>
        <p:spPr>
          <a:xfrm>
            <a:off x="4695300" y="4192641"/>
            <a:ext cx="463137" cy="463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7830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527B2-1D47-0506-B800-41A462B9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methods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9EBA9-516C-0A7F-798F-F14E2A08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Subjects sort stimuli into piles based on given criteria</a:t>
            </a:r>
          </a:p>
          <a:p>
            <a:pPr lvl="1"/>
            <a:r>
              <a:rPr lang="en-US" dirty="0"/>
              <a:t>Q sorting</a:t>
            </a:r>
          </a:p>
          <a:p>
            <a:pPr lvl="1"/>
            <a:r>
              <a:rPr lang="en-US" dirty="0"/>
              <a:t>Similar/dissimilar piles</a:t>
            </a:r>
          </a:p>
          <a:p>
            <a:pPr lvl="1"/>
            <a:r>
              <a:rPr lang="en-US" dirty="0"/>
              <a:t>Hierarchical ranking</a:t>
            </a:r>
            <a:endParaRPr lang="cs-CZ" dirty="0"/>
          </a:p>
        </p:txBody>
      </p:sp>
      <p:pic>
        <p:nvPicPr>
          <p:cNvPr id="2050" name="Picture 2" descr="Frontiers | Applying Q-Methodology to Investigate People' Preferences for  Multivariate Stimuli">
            <a:extLst>
              <a:ext uri="{FF2B5EF4-FFF2-40B4-BE49-F238E27FC236}">
                <a16:creationId xmlns:a16="http://schemas.microsoft.com/office/drawing/2014/main" id="{CEED0CCC-68E1-8BF5-CB56-B55515AD0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196" y="2498196"/>
            <a:ext cx="4045604" cy="178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163C512B-C8EF-CDB0-9E9B-292BDA0EAE48}"/>
              </a:ext>
            </a:extLst>
          </p:cNvPr>
          <p:cNvSpPr/>
          <p:nvPr/>
        </p:nvSpPr>
        <p:spPr>
          <a:xfrm>
            <a:off x="1981200" y="3429000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4ADCB2DC-EF98-DC86-ECC9-4E9E4EAB5E7C}"/>
              </a:ext>
            </a:extLst>
          </p:cNvPr>
          <p:cNvSpPr/>
          <p:nvPr/>
        </p:nvSpPr>
        <p:spPr>
          <a:xfrm>
            <a:off x="3276600" y="3428999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631C1B5B-56CF-BD35-2952-36B4C04081B6}"/>
              </a:ext>
            </a:extLst>
          </p:cNvPr>
          <p:cNvSpPr/>
          <p:nvPr/>
        </p:nvSpPr>
        <p:spPr>
          <a:xfrm>
            <a:off x="2379133" y="4604014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ABA8BEC-0F15-03AB-C0CA-38CD28BCDEAC}"/>
              </a:ext>
            </a:extLst>
          </p:cNvPr>
          <p:cNvSpPr/>
          <p:nvPr/>
        </p:nvSpPr>
        <p:spPr>
          <a:xfrm>
            <a:off x="3674533" y="4604013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052" name="Picture 4" descr="Sorting Data | Sage Publications Inc">
            <a:extLst>
              <a:ext uri="{FF2B5EF4-FFF2-40B4-BE49-F238E27FC236}">
                <a16:creationId xmlns:a16="http://schemas.microsoft.com/office/drawing/2014/main" id="{71F1DF31-AEE8-FB2A-652E-924A61507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425" y="220928"/>
            <a:ext cx="1428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700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527B2-1D47-0506-B800-41A462B9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methods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9EBA9-516C-0A7F-798F-F14E2A08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Subjects sort stimuli into piles based on given criteria</a:t>
            </a:r>
          </a:p>
          <a:p>
            <a:pPr lvl="1"/>
            <a:r>
              <a:rPr lang="en-US" dirty="0"/>
              <a:t>Q sorting</a:t>
            </a:r>
          </a:p>
          <a:p>
            <a:pPr lvl="1"/>
            <a:r>
              <a:rPr lang="en-US" dirty="0"/>
              <a:t>Similar/dissimilar piles</a:t>
            </a:r>
          </a:p>
          <a:p>
            <a:pPr lvl="1"/>
            <a:r>
              <a:rPr lang="en-US" dirty="0"/>
              <a:t>Hierarchical ranking</a:t>
            </a:r>
            <a:endParaRPr lang="cs-CZ" dirty="0"/>
          </a:p>
        </p:txBody>
      </p:sp>
      <p:pic>
        <p:nvPicPr>
          <p:cNvPr id="2050" name="Picture 2" descr="Frontiers | Applying Q-Methodology to Investigate People' Preferences for  Multivariate Stimuli">
            <a:extLst>
              <a:ext uri="{FF2B5EF4-FFF2-40B4-BE49-F238E27FC236}">
                <a16:creationId xmlns:a16="http://schemas.microsoft.com/office/drawing/2014/main" id="{CEED0CCC-68E1-8BF5-CB56-B55515AD0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196" y="2498196"/>
            <a:ext cx="4045604" cy="178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163C512B-C8EF-CDB0-9E9B-292BDA0EAE48}"/>
              </a:ext>
            </a:extLst>
          </p:cNvPr>
          <p:cNvSpPr/>
          <p:nvPr/>
        </p:nvSpPr>
        <p:spPr>
          <a:xfrm>
            <a:off x="1981200" y="3429000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4ADCB2DC-EF98-DC86-ECC9-4E9E4EAB5E7C}"/>
              </a:ext>
            </a:extLst>
          </p:cNvPr>
          <p:cNvSpPr/>
          <p:nvPr/>
        </p:nvSpPr>
        <p:spPr>
          <a:xfrm>
            <a:off x="3276600" y="3428999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631C1B5B-56CF-BD35-2952-36B4C04081B6}"/>
              </a:ext>
            </a:extLst>
          </p:cNvPr>
          <p:cNvSpPr/>
          <p:nvPr/>
        </p:nvSpPr>
        <p:spPr>
          <a:xfrm>
            <a:off x="2379133" y="4604014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ABA8BEC-0F15-03AB-C0CA-38CD28BCDEAC}"/>
              </a:ext>
            </a:extLst>
          </p:cNvPr>
          <p:cNvSpPr/>
          <p:nvPr/>
        </p:nvSpPr>
        <p:spPr>
          <a:xfrm>
            <a:off x="3674533" y="4604013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FE8745F0-5C6E-9F86-EDE8-EE44787C0A10}"/>
              </a:ext>
            </a:extLst>
          </p:cNvPr>
          <p:cNvCxnSpPr/>
          <p:nvPr/>
        </p:nvCxnSpPr>
        <p:spPr>
          <a:xfrm>
            <a:off x="1981200" y="4286779"/>
            <a:ext cx="2091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4FF5BDDB-C6DC-E98A-778D-4005D229E8EA}"/>
              </a:ext>
            </a:extLst>
          </p:cNvPr>
          <p:cNvSpPr txBox="1"/>
          <p:nvPr/>
        </p:nvSpPr>
        <p:spPr>
          <a:xfrm>
            <a:off x="4587745" y="3555761"/>
            <a:ext cx="764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better</a:t>
            </a:r>
            <a:endParaRPr lang="cs-CZ" dirty="0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AE8F894-A209-502E-3C17-B6CF1EAB4068}"/>
              </a:ext>
            </a:extLst>
          </p:cNvPr>
          <p:cNvSpPr txBox="1"/>
          <p:nvPr/>
        </p:nvSpPr>
        <p:spPr>
          <a:xfrm>
            <a:off x="4587745" y="4535246"/>
            <a:ext cx="750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worse</a:t>
            </a:r>
            <a:endParaRPr lang="cs-CZ" dirty="0"/>
          </a:p>
        </p:txBody>
      </p:sp>
      <p:pic>
        <p:nvPicPr>
          <p:cNvPr id="12" name="Picture 4" descr="Sorting Data | Sage Publications Inc">
            <a:extLst>
              <a:ext uri="{FF2B5EF4-FFF2-40B4-BE49-F238E27FC236}">
                <a16:creationId xmlns:a16="http://schemas.microsoft.com/office/drawing/2014/main" id="{7BA15825-CD79-C69C-1C7B-A3A61CC6DC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425" y="220928"/>
            <a:ext cx="1428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34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Scaling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we wonder how we can scale the intensity of a stimulus to the perceptual level. For one particular threshold level, we can do this with PF</a:t>
            </a:r>
            <a:endParaRPr lang="cs-CZ" dirty="0"/>
          </a:p>
          <a:p>
            <a:r>
              <a:rPr lang="cs-CZ" dirty="0"/>
              <a:t>Steven</a:t>
            </a:r>
            <a:r>
              <a:rPr lang="en-US" dirty="0"/>
              <a:t>’</a:t>
            </a:r>
            <a:r>
              <a:rPr lang="cs-CZ" dirty="0"/>
              <a:t>s </a:t>
            </a:r>
            <a:r>
              <a:rPr lang="cs-CZ" dirty="0" err="1"/>
              <a:t>law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694" y="3005552"/>
            <a:ext cx="1338471" cy="59952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3321" y="3462817"/>
            <a:ext cx="6745357" cy="330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610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527B2-1D47-0506-B800-41A462B9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methods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9EBA9-516C-0A7F-798F-F14E2A08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Subjects sort stimuli into piles based on given criteria</a:t>
            </a:r>
          </a:p>
          <a:p>
            <a:pPr lvl="1"/>
            <a:r>
              <a:rPr lang="en-US" dirty="0"/>
              <a:t>Q sorting</a:t>
            </a:r>
          </a:p>
          <a:p>
            <a:pPr lvl="1"/>
            <a:r>
              <a:rPr lang="en-US" dirty="0"/>
              <a:t>Similar/dissimilar piles</a:t>
            </a:r>
          </a:p>
          <a:p>
            <a:pPr lvl="1"/>
            <a:r>
              <a:rPr lang="en-US" dirty="0"/>
              <a:t>Hierarchical ranking</a:t>
            </a:r>
            <a:endParaRPr lang="cs-CZ" dirty="0"/>
          </a:p>
        </p:txBody>
      </p:sp>
      <p:pic>
        <p:nvPicPr>
          <p:cNvPr id="2050" name="Picture 2" descr="Frontiers | Applying Q-Methodology to Investigate People' Preferences for  Multivariate Stimuli">
            <a:extLst>
              <a:ext uri="{FF2B5EF4-FFF2-40B4-BE49-F238E27FC236}">
                <a16:creationId xmlns:a16="http://schemas.microsoft.com/office/drawing/2014/main" id="{CEED0CCC-68E1-8BF5-CB56-B55515AD04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196" y="2498196"/>
            <a:ext cx="4045604" cy="178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163C512B-C8EF-CDB0-9E9B-292BDA0EAE48}"/>
              </a:ext>
            </a:extLst>
          </p:cNvPr>
          <p:cNvSpPr/>
          <p:nvPr/>
        </p:nvSpPr>
        <p:spPr>
          <a:xfrm>
            <a:off x="1981200" y="3429000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4ADCB2DC-EF98-DC86-ECC9-4E9E4EAB5E7C}"/>
              </a:ext>
            </a:extLst>
          </p:cNvPr>
          <p:cNvSpPr/>
          <p:nvPr/>
        </p:nvSpPr>
        <p:spPr>
          <a:xfrm>
            <a:off x="3276600" y="3428999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631C1B5B-56CF-BD35-2952-36B4C04081B6}"/>
              </a:ext>
            </a:extLst>
          </p:cNvPr>
          <p:cNvSpPr/>
          <p:nvPr/>
        </p:nvSpPr>
        <p:spPr>
          <a:xfrm>
            <a:off x="2379133" y="4604014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id="{0ABA8BEC-0F15-03AB-C0CA-38CD28BCDEAC}"/>
              </a:ext>
            </a:extLst>
          </p:cNvPr>
          <p:cNvSpPr/>
          <p:nvPr/>
        </p:nvSpPr>
        <p:spPr>
          <a:xfrm>
            <a:off x="3674533" y="4604013"/>
            <a:ext cx="397933" cy="3979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FE8745F0-5C6E-9F86-EDE8-EE44787C0A10}"/>
              </a:ext>
            </a:extLst>
          </p:cNvPr>
          <p:cNvCxnSpPr/>
          <p:nvPr/>
        </p:nvCxnSpPr>
        <p:spPr>
          <a:xfrm>
            <a:off x="1981200" y="4286779"/>
            <a:ext cx="20912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5175A61A-67E5-A2F3-DCBB-716D2547EE9D}"/>
              </a:ext>
            </a:extLst>
          </p:cNvPr>
          <p:cNvCxnSpPr>
            <a:cxnSpLocks/>
          </p:cNvCxnSpPr>
          <p:nvPr/>
        </p:nvCxnSpPr>
        <p:spPr>
          <a:xfrm>
            <a:off x="3082461" y="3446859"/>
            <a:ext cx="12243" cy="17347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9533D4C-ED76-38C3-6558-DDBFDA3C53C9}"/>
              </a:ext>
            </a:extLst>
          </p:cNvPr>
          <p:cNvSpPr txBox="1"/>
          <p:nvPr/>
        </p:nvSpPr>
        <p:spPr>
          <a:xfrm>
            <a:off x="1404306" y="345760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D0B61940-2490-8F38-F6B3-FBB116FEC84C}"/>
              </a:ext>
            </a:extLst>
          </p:cNvPr>
          <p:cNvSpPr txBox="1"/>
          <p:nvPr/>
        </p:nvSpPr>
        <p:spPr>
          <a:xfrm>
            <a:off x="4054071" y="3457600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  <a:endParaRPr lang="cs-CZ" dirty="0"/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A4BA5005-9EDA-01E3-3E46-5792D473E33E}"/>
              </a:ext>
            </a:extLst>
          </p:cNvPr>
          <p:cNvSpPr txBox="1"/>
          <p:nvPr/>
        </p:nvSpPr>
        <p:spPr>
          <a:xfrm>
            <a:off x="1401371" y="4604013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</a:t>
            </a:r>
            <a:endParaRPr lang="cs-CZ" dirty="0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F7E6A99E-EB52-4D26-AB02-40F07C16BDCC}"/>
              </a:ext>
            </a:extLst>
          </p:cNvPr>
          <p:cNvSpPr txBox="1"/>
          <p:nvPr/>
        </p:nvSpPr>
        <p:spPr>
          <a:xfrm>
            <a:off x="4356118" y="4598958"/>
            <a:ext cx="359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</a:t>
            </a:r>
            <a:endParaRPr lang="cs-CZ" dirty="0"/>
          </a:p>
        </p:txBody>
      </p:sp>
      <p:pic>
        <p:nvPicPr>
          <p:cNvPr id="18" name="Picture 4" descr="Sorting Data | Sage Publications Inc">
            <a:extLst>
              <a:ext uri="{FF2B5EF4-FFF2-40B4-BE49-F238E27FC236}">
                <a16:creationId xmlns:a16="http://schemas.microsoft.com/office/drawing/2014/main" id="{D6699071-B1EE-7F5F-056C-6B529CDE1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425" y="220928"/>
            <a:ext cx="1428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915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4527B2-1D47-0506-B800-41A462B9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methods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89EBA9-516C-0A7F-798F-F14E2A085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Subjects sort stimuli into piles based on given criteria</a:t>
            </a:r>
          </a:p>
          <a:p>
            <a:pPr lvl="1"/>
            <a:r>
              <a:rPr lang="en-US" dirty="0"/>
              <a:t>Q sorting</a:t>
            </a:r>
          </a:p>
          <a:p>
            <a:pPr lvl="1"/>
            <a:r>
              <a:rPr lang="en-US" dirty="0"/>
              <a:t>Similar/dissimilar piles</a:t>
            </a:r>
          </a:p>
          <a:p>
            <a:pPr lvl="1"/>
            <a:r>
              <a:rPr lang="en-US" dirty="0"/>
              <a:t>Hierarchical ranking</a:t>
            </a:r>
            <a:endParaRPr lang="cs-CZ" dirty="0"/>
          </a:p>
        </p:txBody>
      </p:sp>
      <p:pic>
        <p:nvPicPr>
          <p:cNvPr id="18" name="Picture 4" descr="Sorting Data | Sage Publications Inc">
            <a:extLst>
              <a:ext uri="{FF2B5EF4-FFF2-40B4-BE49-F238E27FC236}">
                <a16:creationId xmlns:a16="http://schemas.microsoft.com/office/drawing/2014/main" id="{D6699071-B1EE-7F5F-056C-6B529CDE1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9425" y="220928"/>
            <a:ext cx="14287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DEF14E2-CBD8-1D25-4A36-317E6F05C6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7554"/>
          <a:stretch/>
        </p:blipFill>
        <p:spPr>
          <a:xfrm>
            <a:off x="838200" y="3778162"/>
            <a:ext cx="10572130" cy="48903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58E2642-FBAF-8A9D-E5BE-33FC6906A0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0306"/>
          <a:stretch/>
        </p:blipFill>
        <p:spPr>
          <a:xfrm>
            <a:off x="781670" y="4279702"/>
            <a:ext cx="10714463" cy="173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8184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62CB74-D336-D655-AFB0-C492F8FC4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arrangement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6DE8E2-6015-BF98-2EA1-B100CB03B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Spatial Arrangement Method (</a:t>
            </a:r>
            <a:r>
              <a:rPr lang="en-US" dirty="0" err="1"/>
              <a:t>SpAM</a:t>
            </a:r>
            <a:r>
              <a:rPr lang="en-US" dirty="0"/>
              <a:t>)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4AE73A-7815-0F6C-A64C-35AEC79F9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350" y="1690688"/>
            <a:ext cx="4652433" cy="4371242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90A6E45-37B5-36ED-C48D-85AA66FA9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67" y="2651125"/>
            <a:ext cx="47244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208C84D-DDAC-DE99-83DE-C92F50BBB69D}"/>
              </a:ext>
            </a:extLst>
          </p:cNvPr>
          <p:cNvSpPr txBox="1"/>
          <p:nvPr/>
        </p:nvSpPr>
        <p:spPr>
          <a:xfrm>
            <a:off x="232833" y="6215831"/>
            <a:ext cx="609600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Alves, H., Koch, A., &amp; </a:t>
            </a:r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Unkelbach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C. (2016). My friends are all alike—the relation between liking and perceived similarity in person perception.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 of Experimental Social Psychology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62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103-117.</a:t>
            </a:r>
            <a:endParaRPr lang="cs-CZ" sz="1050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D4E23BB-5069-7EBE-208E-765F943AA9E7}"/>
              </a:ext>
            </a:extLst>
          </p:cNvPr>
          <p:cNvSpPr txBox="1"/>
          <p:nvPr/>
        </p:nvSpPr>
        <p:spPr>
          <a:xfrm>
            <a:off x="6485466" y="6204334"/>
            <a:ext cx="6096000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Richie, R., White, B., Bhatia, S., &amp; </a:t>
            </a:r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Hout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 C. (2020). The spatial arrangement method of measuring similarity can capture high-dimensional semantic structures.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Behavior research methods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52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1906-1928.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3767890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62CB74-D336-D655-AFB0-C492F8FC4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Single arrangement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6DE8E2-6015-BF98-2EA1-B100CB03B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Spatial Arrangement Method (</a:t>
            </a:r>
            <a:r>
              <a:rPr lang="en-US" dirty="0" err="1"/>
              <a:t>SpAM</a:t>
            </a:r>
            <a:r>
              <a:rPr lang="en-US" dirty="0"/>
              <a:t>)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67418C4-7EDD-654B-B904-A25AA8288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70" y="3508375"/>
            <a:ext cx="10784760" cy="150389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681B4D5-E9DE-BC3A-116D-031CED72FA8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7554"/>
          <a:stretch/>
        </p:blipFill>
        <p:spPr>
          <a:xfrm>
            <a:off x="838200" y="2884402"/>
            <a:ext cx="10572130" cy="48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59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D98BE3-2356-E4B6-9EB5-21C506EAE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arrangement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0B9904-0F11-FCDD-5E0D-D8EE686A6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67005BB-3DA4-71C5-15A9-D8EA83113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291" y="1601733"/>
            <a:ext cx="7138384" cy="457523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44EA6AC-849D-8AFF-DF5F-173FCF2CB792}"/>
              </a:ext>
            </a:extLst>
          </p:cNvPr>
          <p:cNvSpPr txBox="1"/>
          <p:nvPr/>
        </p:nvSpPr>
        <p:spPr>
          <a:xfrm>
            <a:off x="321733" y="6386257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Kriegeskorte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N., &amp; Mur, M. (2012). Inverse MDS: Inferring dissimilarity structure from multiple item arrangements.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Frontiers in psychology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245.</a:t>
            </a:r>
            <a:endParaRPr lang="cs-CZ" sz="1050" dirty="0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A054589-2A5A-2842-3EBD-DFD9D30C1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190" y="2336800"/>
            <a:ext cx="4146519" cy="277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39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6D8832-78C2-5777-9E78-D0F46ABB1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Representational dissimilarity matrix (RDM)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B4D14E-BD2B-C839-583A-9F379DBF2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Commonly used to compare behavior and neural response</a:t>
            </a:r>
            <a:endParaRPr lang="cs-CZ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66ADD441-6B34-4E7D-E513-29F0BE224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7" y="2482850"/>
            <a:ext cx="7591425" cy="401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66CD439-54CD-6C5A-2EF1-DCB4AFCEA3FF}"/>
              </a:ext>
            </a:extLst>
          </p:cNvPr>
          <p:cNvSpPr txBox="1"/>
          <p:nvPr/>
        </p:nvSpPr>
        <p:spPr>
          <a:xfrm>
            <a:off x="321734" y="6311900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Kriegeskorte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N., &amp; </a:t>
            </a:r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Kievit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R. A. (2013). Representational geometry: integrating cognition, computation, and the brain.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Trends in cognitive sciences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17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(8), 401-412.</a:t>
            </a:r>
            <a:endParaRPr lang="cs-CZ" sz="1050" dirty="0"/>
          </a:p>
        </p:txBody>
      </p:sp>
    </p:spTree>
    <p:extLst>
      <p:ext uri="{BB962C8B-B14F-4D97-AF65-F5344CB8AC3E}">
        <p14:creationId xmlns:p14="http://schemas.microsoft.com/office/powerpoint/2010/main" val="2303656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3B6F77-5359-D76D-549E-C0A0EA9EA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arrangement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B96850-7003-D19B-050C-8DC129D18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9E5D5FF-B206-4219-C9F7-2055674AB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84563"/>
            <a:ext cx="9727714" cy="244210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091D9BD-C397-D371-6FC6-9333F9E739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7554"/>
          <a:stretch/>
        </p:blipFill>
        <p:spPr>
          <a:xfrm>
            <a:off x="838200" y="2884402"/>
            <a:ext cx="10572130" cy="489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2153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C16482-7E50-E916-F3B2-0FC4BC0BF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Stimuli in similarity space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75A218-0C9B-2E5D-0287-1DDACFD50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953000" cy="4351338"/>
          </a:xfrm>
        </p:spPr>
        <p:txBody>
          <a:bodyPr/>
          <a:lstStyle/>
          <a:p>
            <a:r>
              <a:rPr lang="en-US" dirty="0"/>
              <a:t>Although we have measured similarity, there are some features that could describe each stimulus</a:t>
            </a:r>
          </a:p>
          <a:p>
            <a:endParaRPr lang="en-US" dirty="0"/>
          </a:p>
          <a:p>
            <a:r>
              <a:rPr lang="en-US" dirty="0"/>
              <a:t>E.g.: number of sides, </a:t>
            </a:r>
            <a:r>
              <a:rPr lang="en-US" dirty="0" err="1"/>
              <a:t>colour</a:t>
            </a:r>
            <a:endParaRPr lang="en-US" dirty="0"/>
          </a:p>
          <a:p>
            <a:endParaRPr lang="en-US" dirty="0"/>
          </a:p>
          <a:p>
            <a:r>
              <a:rPr lang="en-US" dirty="0"/>
              <a:t>But what should we use for complex stimuli?</a:t>
            </a:r>
          </a:p>
          <a:p>
            <a:endParaRPr lang="cs-CZ" dirty="0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838355ED-4202-245F-C22E-E9F1CA204E37}"/>
              </a:ext>
            </a:extLst>
          </p:cNvPr>
          <p:cNvSpPr/>
          <p:nvPr/>
        </p:nvSpPr>
        <p:spPr>
          <a:xfrm>
            <a:off x="8856133" y="2404533"/>
            <a:ext cx="1286934" cy="79586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Rovnoramenný trojúhelník 5">
            <a:extLst>
              <a:ext uri="{FF2B5EF4-FFF2-40B4-BE49-F238E27FC236}">
                <a16:creationId xmlns:a16="http://schemas.microsoft.com/office/drawing/2014/main" id="{163A0D71-699B-49FA-524F-80DECF777BAC}"/>
              </a:ext>
            </a:extLst>
          </p:cNvPr>
          <p:cNvSpPr/>
          <p:nvPr/>
        </p:nvSpPr>
        <p:spPr>
          <a:xfrm>
            <a:off x="8856133" y="4910667"/>
            <a:ext cx="1286934" cy="126629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Pravoúhlý trojúhelník 6">
            <a:extLst>
              <a:ext uri="{FF2B5EF4-FFF2-40B4-BE49-F238E27FC236}">
                <a16:creationId xmlns:a16="http://schemas.microsoft.com/office/drawing/2014/main" id="{52A2721A-A363-DCCE-E9FE-2A9C16152249}"/>
              </a:ext>
            </a:extLst>
          </p:cNvPr>
          <p:cNvSpPr/>
          <p:nvPr/>
        </p:nvSpPr>
        <p:spPr>
          <a:xfrm>
            <a:off x="7535333" y="4724400"/>
            <a:ext cx="1286934" cy="1083733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768DEF9-DAB7-982E-12C6-E084B03EAAD5}"/>
              </a:ext>
            </a:extLst>
          </p:cNvPr>
          <p:cNvSpPr/>
          <p:nvPr/>
        </p:nvSpPr>
        <p:spPr>
          <a:xfrm>
            <a:off x="7721599" y="1445154"/>
            <a:ext cx="812801" cy="795867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Rovnoramenný trojúhelník 8">
            <a:extLst>
              <a:ext uri="{FF2B5EF4-FFF2-40B4-BE49-F238E27FC236}">
                <a16:creationId xmlns:a16="http://schemas.microsoft.com/office/drawing/2014/main" id="{DA301300-F763-3328-86AD-07BED50A84E2}"/>
              </a:ext>
            </a:extLst>
          </p:cNvPr>
          <p:cNvSpPr/>
          <p:nvPr/>
        </p:nvSpPr>
        <p:spPr>
          <a:xfrm>
            <a:off x="8127999" y="3422385"/>
            <a:ext cx="1286934" cy="1266296"/>
          </a:xfrm>
          <a:prstGeom prst="triangl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A9E9984-A947-C357-D4C2-6D36D5F3A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67" y="5418262"/>
            <a:ext cx="1938865" cy="145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936F2986-D744-29B7-B74C-C7F86817BCF7}"/>
              </a:ext>
            </a:extLst>
          </p:cNvPr>
          <p:cNvCxnSpPr/>
          <p:nvPr/>
        </p:nvCxnSpPr>
        <p:spPr>
          <a:xfrm flipV="1">
            <a:off x="5554133" y="3200400"/>
            <a:ext cx="2573866" cy="1083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AFDB5450-1FDA-FC41-8CEC-F9A9750A5614}"/>
              </a:ext>
            </a:extLst>
          </p:cNvPr>
          <p:cNvCxnSpPr>
            <a:cxnSpLocks/>
          </p:cNvCxnSpPr>
          <p:nvPr/>
        </p:nvCxnSpPr>
        <p:spPr>
          <a:xfrm>
            <a:off x="2946400" y="5994400"/>
            <a:ext cx="1947333" cy="317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969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66DF31-AAE1-AB7C-DD51-8E3AA2189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Representational embeddings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8BF43C-2DFF-3C61-9A9C-43B7D93CC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Reduce</a:t>
            </a:r>
            <a:r>
              <a:rPr lang="cs-CZ" dirty="0"/>
              <a:t> </a:t>
            </a:r>
            <a:r>
              <a:rPr lang="cs-CZ" dirty="0" err="1"/>
              <a:t>complex</a:t>
            </a:r>
            <a:r>
              <a:rPr lang="cs-CZ" dirty="0"/>
              <a:t> </a:t>
            </a:r>
            <a:r>
              <a:rPr lang="cs-CZ" dirty="0" err="1"/>
              <a:t>stimuli</a:t>
            </a:r>
            <a:r>
              <a:rPr lang="cs-CZ" dirty="0"/>
              <a:t> </a:t>
            </a:r>
            <a:r>
              <a:rPr lang="cs-CZ" dirty="0" err="1"/>
              <a:t>into</a:t>
            </a:r>
            <a:r>
              <a:rPr lang="cs-CZ" dirty="0"/>
              <a:t> </a:t>
            </a:r>
            <a:r>
              <a:rPr lang="cs-CZ" dirty="0" err="1"/>
              <a:t>several</a:t>
            </a:r>
            <a:r>
              <a:rPr lang="cs-CZ" dirty="0"/>
              <a:t> </a:t>
            </a:r>
            <a:r>
              <a:rPr lang="cs-CZ" dirty="0" err="1"/>
              <a:t>continuous</a:t>
            </a:r>
            <a:r>
              <a:rPr lang="cs-CZ" dirty="0"/>
              <a:t> </a:t>
            </a:r>
            <a:r>
              <a:rPr lang="cs-CZ" dirty="0" err="1"/>
              <a:t>variables</a:t>
            </a: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726CDE3-049A-66F5-E179-FBB5A282B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600" y="2630311"/>
            <a:ext cx="10220476" cy="2822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625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93FCFF-BBC0-000A-9178-A601A5857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Embeddings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 </a:t>
            </a:r>
            <a:r>
              <a:rPr lang="cs-CZ" dirty="0" err="1"/>
              <a:t>space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A82EBD-9345-5E13-F10D-05CC409A1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91000" cy="4351338"/>
          </a:xfrm>
        </p:spPr>
        <p:txBody>
          <a:bodyPr/>
          <a:lstStyle/>
          <a:p>
            <a:r>
              <a:rPr lang="en-US" dirty="0"/>
              <a:t>Pairwise comparisons are “expensive”</a:t>
            </a:r>
          </a:p>
          <a:p>
            <a:r>
              <a:rPr lang="en-US" dirty="0"/>
              <a:t>Idea: measure subset of data and fill the missing values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623D7AF-0D95-C0CA-7776-D31088475D26}"/>
              </a:ext>
            </a:extLst>
          </p:cNvPr>
          <p:cNvSpPr txBox="1"/>
          <p:nvPr/>
        </p:nvSpPr>
        <p:spPr>
          <a:xfrm>
            <a:off x="169334" y="6176963"/>
            <a:ext cx="826346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Hebart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 N., Zheng, C. Y., Pereira, F., &amp; Baker, C. I. (2020). Revealing the multidimensional mental representations of natural objects underlying human similarity judgements.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Nature human </a:t>
            </a:r>
            <a:r>
              <a:rPr lang="en-US" sz="105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behaviour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sz="105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sz="105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(11), 1173-1185.</a:t>
            </a:r>
            <a:endParaRPr lang="cs-CZ" sz="105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4911C78-E371-EAEF-45A8-10638DB61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7867" y="1336097"/>
            <a:ext cx="5384799" cy="4921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36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Discrimination</a:t>
            </a:r>
            <a:r>
              <a:rPr lang="cs-CZ" dirty="0"/>
              <a:t> </a:t>
            </a:r>
            <a:r>
              <a:rPr lang="cs-CZ" dirty="0" err="1"/>
              <a:t>scaling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start at some baseline S1, find the JND at level S2, and this is how we get the whole relationship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328" y="2790825"/>
            <a:ext cx="7858125" cy="4067175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F11E6101-552B-C050-C3A2-AAA050981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2113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006AD6-2B4C-9DE2-4416-E769920A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17CA61-4F1B-5807-B2EB-EE4E36E6D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A022826-2CC5-764B-E674-E14F089E0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150" y="0"/>
            <a:ext cx="7759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7076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35844-4125-0EE3-CF3E-BB32D9344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9E5AE7-EB6B-278C-BCB0-AA27CDAC0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21435C5-F92E-95F3-1642-9881DD03F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5" y="0"/>
            <a:ext cx="7815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5289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097091-98F8-E9FB-923D-E893C271C2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19E854-86B9-629D-EB79-0ECE6BC61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D687429-3771-8D71-83F3-CA7189EEF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0"/>
            <a:ext cx="4838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9568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D6DC6D-6295-AA03-7DF5-65C519162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Pairwise</a:t>
            </a:r>
            <a:r>
              <a:rPr lang="cs-CZ" dirty="0"/>
              <a:t> </a:t>
            </a:r>
            <a:r>
              <a:rPr lang="cs-CZ" dirty="0" err="1"/>
              <a:t>similarity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76F9B3-6234-9A26-D114-846064C1F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14266" y="1825625"/>
            <a:ext cx="3505201" cy="4351338"/>
          </a:xfrm>
        </p:spPr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compare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individual</a:t>
            </a:r>
            <a:r>
              <a:rPr lang="cs-CZ" dirty="0"/>
              <a:t> </a:t>
            </a:r>
            <a:r>
              <a:rPr lang="cs-CZ" dirty="0" err="1"/>
              <a:t>items</a:t>
            </a:r>
            <a:r>
              <a:rPr lang="cs-CZ" dirty="0"/>
              <a:t>?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1E7DEFEF-DE62-CF1A-3E50-DFD682A87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33" y="1766888"/>
            <a:ext cx="7806267" cy="492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1774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5DCE5-7968-8C63-D5DF-73686223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measure pairwise similarity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15185D-35A3-47DE-2A77-813C803A1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446" y="4998127"/>
            <a:ext cx="2201663" cy="1178835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/>
              <a:t>Any </a:t>
            </a:r>
            <a:r>
              <a:rPr lang="cs-CZ" dirty="0" err="1"/>
              <a:t>ideas</a:t>
            </a:r>
            <a:r>
              <a:rPr lang="cs-CZ" dirty="0"/>
              <a:t>?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A8E6631-12F2-A292-CDE2-E869DCF060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3"/>
          <a:stretch/>
        </p:blipFill>
        <p:spPr>
          <a:xfrm>
            <a:off x="2707688" y="1983443"/>
            <a:ext cx="6282145" cy="101375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9714D4-9287-E804-F04E-A285FF5BE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836" t="37355" r="4163" b="37795"/>
          <a:stretch/>
        </p:blipFill>
        <p:spPr>
          <a:xfrm>
            <a:off x="2707688" y="3388737"/>
            <a:ext cx="6178860" cy="1087149"/>
          </a:xfrm>
          <a:prstGeom prst="rect">
            <a:avLst/>
          </a:prstGeom>
        </p:spPr>
      </p:pic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40BDB6CB-0CF4-86A2-4A4E-276108FF15C7}"/>
              </a:ext>
            </a:extLst>
          </p:cNvPr>
          <p:cNvSpPr txBox="1">
            <a:spLocks/>
          </p:cNvSpPr>
          <p:nvPr/>
        </p:nvSpPr>
        <p:spPr>
          <a:xfrm>
            <a:off x="303320" y="2184461"/>
            <a:ext cx="2201663" cy="61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dirty="0" err="1"/>
              <a:t>Stimuli</a:t>
            </a:r>
            <a:r>
              <a:rPr lang="cs-CZ" dirty="0"/>
              <a:t> 1</a:t>
            </a:r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AEE3D863-3644-6407-44FE-E6B37D7B4ABE}"/>
              </a:ext>
            </a:extLst>
          </p:cNvPr>
          <p:cNvSpPr txBox="1">
            <a:spLocks/>
          </p:cNvSpPr>
          <p:nvPr/>
        </p:nvSpPr>
        <p:spPr>
          <a:xfrm>
            <a:off x="303319" y="3626451"/>
            <a:ext cx="2201663" cy="611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dirty="0" err="1"/>
              <a:t>Stimuli</a:t>
            </a:r>
            <a:r>
              <a:rPr lang="cs-CZ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903493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5DCE5-7968-8C63-D5DF-73686223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Pairwise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 </a:t>
            </a:r>
            <a:r>
              <a:rPr lang="cs-CZ" dirty="0" err="1"/>
              <a:t>metrics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15185D-35A3-47DE-2A77-813C803A1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2814" cy="43513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AB0DF79-B479-86CB-CA57-BD837AA21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52" y="1611969"/>
            <a:ext cx="4419496" cy="456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352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5DCE5-7968-8C63-D5DF-73686223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Pairwise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 </a:t>
            </a:r>
            <a:r>
              <a:rPr lang="cs-CZ" dirty="0" err="1"/>
              <a:t>metrics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15185D-35A3-47DE-2A77-813C803A1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72814" cy="4351338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AB0DF79-B479-86CB-CA57-BD837AA21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075" y="1611969"/>
            <a:ext cx="4419496" cy="4564994"/>
          </a:xfrm>
          <a:prstGeom prst="rect">
            <a:avLst/>
          </a:prstGeom>
        </p:spPr>
      </p:pic>
      <p:pic>
        <p:nvPicPr>
          <p:cNvPr id="5122" name="Picture 2" descr="Euclidean distance - Wikipedia">
            <a:extLst>
              <a:ext uri="{FF2B5EF4-FFF2-40B4-BE49-F238E27FC236}">
                <a16:creationId xmlns:a16="http://schemas.microsoft.com/office/drawing/2014/main" id="{06D36B59-BAA6-30FF-E1AD-77C8D3113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434" y="2704128"/>
            <a:ext cx="3454184" cy="238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736AD30F-7197-3703-40A5-B0DA07AC4364}"/>
              </a:ext>
            </a:extLst>
          </p:cNvPr>
          <p:cNvSpPr/>
          <p:nvPr/>
        </p:nvSpPr>
        <p:spPr>
          <a:xfrm>
            <a:off x="7554896" y="1708444"/>
            <a:ext cx="1367161" cy="13898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4426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85DCE5-7968-8C63-D5DF-73686223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Pairwise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 </a:t>
            </a:r>
            <a:r>
              <a:rPr lang="cs-CZ" dirty="0" err="1"/>
              <a:t>metrics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15185D-35A3-47DE-2A77-813C803A1A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26099"/>
            <a:ext cx="6272814" cy="513010"/>
          </a:xfrm>
        </p:spPr>
        <p:txBody>
          <a:bodyPr/>
          <a:lstStyle/>
          <a:p>
            <a:r>
              <a:rPr lang="cs-CZ" dirty="0" err="1"/>
              <a:t>Often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text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AB0DF79-B479-86CB-CA57-BD837AA214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075" y="1611969"/>
            <a:ext cx="4419496" cy="4564994"/>
          </a:xfrm>
          <a:prstGeom prst="rect">
            <a:avLst/>
          </a:prstGeom>
        </p:spPr>
      </p:pic>
      <p:sp>
        <p:nvSpPr>
          <p:cNvPr id="4" name="Obdélník 3">
            <a:extLst>
              <a:ext uri="{FF2B5EF4-FFF2-40B4-BE49-F238E27FC236}">
                <a16:creationId xmlns:a16="http://schemas.microsoft.com/office/drawing/2014/main" id="{736AD30F-7197-3703-40A5-B0DA07AC4364}"/>
              </a:ext>
            </a:extLst>
          </p:cNvPr>
          <p:cNvSpPr/>
          <p:nvPr/>
        </p:nvSpPr>
        <p:spPr>
          <a:xfrm>
            <a:off x="8957569" y="1708444"/>
            <a:ext cx="1367161" cy="1389863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146" name="Picture 2" descr="How Cosine Similarity Can Improve Your Machine Learning Models - AITechTrend">
            <a:extLst>
              <a:ext uri="{FF2B5EF4-FFF2-40B4-BE49-F238E27FC236}">
                <a16:creationId xmlns:a16="http://schemas.microsoft.com/office/drawing/2014/main" id="{3BB5EF62-F9B0-97BB-D2D6-80994CE12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42" y="1611969"/>
            <a:ext cx="5276388" cy="419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6F710931-2288-F81E-493D-41162DE34292}"/>
              </a:ext>
            </a:extLst>
          </p:cNvPr>
          <p:cNvSpPr txBox="1"/>
          <p:nvPr/>
        </p:nvSpPr>
        <p:spPr>
          <a:xfrm>
            <a:off x="410546" y="6365917"/>
            <a:ext cx="609452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050" dirty="0"/>
              <a:t>https://aitechtrend.com/how-cosine-similarity-can-improve-your-machine-learning-models/</a:t>
            </a:r>
          </a:p>
        </p:txBody>
      </p:sp>
    </p:spTree>
    <p:extLst>
      <p:ext uri="{BB962C8B-B14F-4D97-AF65-F5344CB8AC3E}">
        <p14:creationId xmlns:p14="http://schemas.microsoft.com/office/powerpoint/2010/main" val="220852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Weber</a:t>
            </a:r>
            <a:r>
              <a:rPr lang="en-US" dirty="0"/>
              <a:t>’s</a:t>
            </a:r>
            <a:r>
              <a:rPr lang="cs-CZ" dirty="0"/>
              <a:t> </a:t>
            </a:r>
            <a:r>
              <a:rPr lang="en-US" dirty="0"/>
              <a:t>law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0228" y="1963392"/>
            <a:ext cx="7867650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48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644319-8A48-43F7-8968-A40405D22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Maximum Likelihood Difference Scaling</a:t>
            </a:r>
            <a:r>
              <a:rPr lang="cs-CZ" sz="4000" dirty="0"/>
              <a:t> (</a:t>
            </a:r>
            <a:r>
              <a:rPr lang="en-US" sz="4000" dirty="0"/>
              <a:t>MLDS</a:t>
            </a:r>
            <a:r>
              <a:rPr lang="cs-CZ" sz="4000" dirty="0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B420DE-A3AF-412A-A77C-8486779F1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62600" cy="4351338"/>
          </a:xfrm>
        </p:spPr>
        <p:txBody>
          <a:bodyPr/>
          <a:lstStyle/>
          <a:p>
            <a:r>
              <a:rPr lang="en-US" dirty="0"/>
              <a:t>Complex method for scaling</a:t>
            </a:r>
          </a:p>
          <a:p>
            <a:r>
              <a:rPr lang="en-US" dirty="0" err="1"/>
              <a:t>Eg</a:t>
            </a:r>
            <a:r>
              <a:rPr lang="en-US" dirty="0"/>
              <a:t> - how do we recognize correlation coefficients?</a:t>
            </a:r>
          </a:p>
          <a:p>
            <a:r>
              <a:rPr lang="en-US" dirty="0"/>
              <a:t>Always display two pairs of stimuli and compare which pair has the greater perceptual distance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8C6503-AB1F-406A-B5AC-584ED3BED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223" y="1543050"/>
            <a:ext cx="39624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88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32FD0A-5AB0-46CC-AFE5-8A28349BD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MLDS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8518DC-6FE3-46A0-8E18-C804871AA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799" cy="4351338"/>
          </a:xfrm>
        </p:spPr>
        <p:txBody>
          <a:bodyPr/>
          <a:lstStyle/>
          <a:p>
            <a:r>
              <a:rPr lang="en-US" dirty="0"/>
              <a:t>The number of pairwise comparisons increases rapidly (even if only non-overlapping pairs are used, in which case 330 comparisons need to be made - about 10-12 minutes)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32C39D7-B638-43EF-B444-B4DE86E15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476375"/>
            <a:ext cx="6007581" cy="470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10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AF1302-E488-D21B-8820-B8022E4F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Scaling for complex stimuli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F99149-8DC5-BF64-2750-7325758C71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3065" y="3771488"/>
            <a:ext cx="618067" cy="52123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vs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B171F08-2A21-A559-8829-6ECCE6DF9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19" y="3793978"/>
            <a:ext cx="476250" cy="47625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017B3AB-F2BB-6E0F-F591-6552D1295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347" y="3793978"/>
            <a:ext cx="476250" cy="4762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3373B1C-E254-98E1-30B1-B8FD49261C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975" y="3793978"/>
            <a:ext cx="476250" cy="47625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DBF9F18-26E4-7C4F-4321-BD62C7720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603" y="3793978"/>
            <a:ext cx="476250" cy="47625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9B9B3807-CA01-BC41-A303-6BB6E17018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816" y="1587477"/>
            <a:ext cx="3132984" cy="488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31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B27F93-9CC9-67AE-CD62-782278920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Which</a:t>
            </a:r>
            <a:r>
              <a:rPr lang="cs-CZ" dirty="0"/>
              <a:t> pair </a:t>
            </a:r>
            <a:r>
              <a:rPr lang="cs-CZ" dirty="0" err="1"/>
              <a:t>is</a:t>
            </a:r>
            <a:r>
              <a:rPr lang="cs-CZ" dirty="0"/>
              <a:t> more </a:t>
            </a:r>
            <a:r>
              <a:rPr lang="cs-CZ" dirty="0" err="1"/>
              <a:t>similar</a:t>
            </a:r>
            <a:r>
              <a:rPr lang="cs-CZ" dirty="0"/>
              <a:t>?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33108D0-FDB3-A0E9-907C-F12DC2010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672" y="1506321"/>
            <a:ext cx="3422231" cy="2281487"/>
          </a:xfr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6665FEC-674A-8E04-7888-D67667575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39" y="1506322"/>
            <a:ext cx="3041982" cy="22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B65E8FB2-4C53-16B7-5043-BFC3D9AB3C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398" y="4275989"/>
            <a:ext cx="4054777" cy="228148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CED7804-D7EC-7901-0E6A-EB8FC2AE40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549" y="4275989"/>
            <a:ext cx="3461162" cy="2307441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FBCB642F-8FF6-8DBE-7557-19C7C1697DF8}"/>
              </a:ext>
            </a:extLst>
          </p:cNvPr>
          <p:cNvCxnSpPr/>
          <p:nvPr/>
        </p:nvCxnSpPr>
        <p:spPr>
          <a:xfrm>
            <a:off x="700644" y="3978234"/>
            <a:ext cx="104027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7364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2A3AB3-0E1C-3DB1-D6A7-68A2F080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would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measure</a:t>
            </a:r>
            <a:r>
              <a:rPr lang="cs-CZ" dirty="0"/>
              <a:t> </a:t>
            </a:r>
            <a:r>
              <a:rPr lang="cs-CZ" dirty="0" err="1"/>
              <a:t>similarity</a:t>
            </a:r>
            <a:r>
              <a:rPr lang="cs-CZ" dirty="0"/>
              <a:t>?</a:t>
            </a:r>
          </a:p>
        </p:txBody>
      </p:sp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5F2348E9-7DB0-D10F-CBE2-E0F7E832D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672" y="1506321"/>
            <a:ext cx="3422231" cy="2281487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296ABD6-C3E8-6F1D-751C-C3630CD77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139" y="1506322"/>
            <a:ext cx="3041982" cy="2281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2904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699</Words>
  <Application>Microsoft Office PowerPoint</Application>
  <PresentationFormat>Širokoúhlá obrazovka</PresentationFormat>
  <Paragraphs>98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Motiv Office</vt:lpstr>
      <vt:lpstr>Measuring similarity</vt:lpstr>
      <vt:lpstr>Scaling</vt:lpstr>
      <vt:lpstr>Discrimination scaling</vt:lpstr>
      <vt:lpstr>Weber’s law</vt:lpstr>
      <vt:lpstr>Maximum Likelihood Difference Scaling (MLDS)</vt:lpstr>
      <vt:lpstr>MLDS</vt:lpstr>
      <vt:lpstr>Scaling for complex stimuli</vt:lpstr>
      <vt:lpstr>Which pair is more similar?</vt:lpstr>
      <vt:lpstr>How would you measure similarity?</vt:lpstr>
      <vt:lpstr>How would you measure similarity?</vt:lpstr>
      <vt:lpstr>How would you measure similarity?</vt:lpstr>
      <vt:lpstr>How would you measure similarity?</vt:lpstr>
      <vt:lpstr>Sidenote - MDS</vt:lpstr>
      <vt:lpstr>How would you measure similarity?</vt:lpstr>
      <vt:lpstr>How would you measure similarity?</vt:lpstr>
      <vt:lpstr>How would you measure similarity?</vt:lpstr>
      <vt:lpstr>How would you measure similarity?</vt:lpstr>
      <vt:lpstr>Sorting methods</vt:lpstr>
      <vt:lpstr>Sorting methods</vt:lpstr>
      <vt:lpstr>Sorting methods</vt:lpstr>
      <vt:lpstr>Sorting methods</vt:lpstr>
      <vt:lpstr>Single arrangement</vt:lpstr>
      <vt:lpstr>Single arrangement</vt:lpstr>
      <vt:lpstr>Multiple arrangement</vt:lpstr>
      <vt:lpstr>Representational dissimilarity matrix (RDM) </vt:lpstr>
      <vt:lpstr>Multiple arrangement</vt:lpstr>
      <vt:lpstr>Stimuli in similarity space</vt:lpstr>
      <vt:lpstr>Representational embeddings</vt:lpstr>
      <vt:lpstr>Embeddings of similarity space</vt:lpstr>
      <vt:lpstr>Prezentace aplikace PowerPoint</vt:lpstr>
      <vt:lpstr>Prezentace aplikace PowerPoint</vt:lpstr>
      <vt:lpstr>Prezentace aplikace PowerPoint</vt:lpstr>
      <vt:lpstr>Pairwise similarity</vt:lpstr>
      <vt:lpstr>How to measure pairwise similarity</vt:lpstr>
      <vt:lpstr>Pairwise similarity metrics</vt:lpstr>
      <vt:lpstr>Pairwise similarity metrics</vt:lpstr>
      <vt:lpstr>Pairwise similarity metrics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similarity</dc:title>
  <dc:creator>Filip Děchtěrenko</dc:creator>
  <cp:lastModifiedBy>Děchtěrenko Filip</cp:lastModifiedBy>
  <cp:revision>5</cp:revision>
  <dcterms:created xsi:type="dcterms:W3CDTF">2023-04-26T12:00:08Z</dcterms:created>
  <dcterms:modified xsi:type="dcterms:W3CDTF">2026-05-13T07:17:06Z</dcterms:modified>
</cp:coreProperties>
</file>