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6" r:id="rId2"/>
    <p:sldId id="286" r:id="rId3"/>
    <p:sldId id="299" r:id="rId4"/>
    <p:sldId id="302" r:id="rId5"/>
    <p:sldId id="301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68" r:id="rId22"/>
    <p:sldId id="273" r:id="rId23"/>
    <p:sldId id="274" r:id="rId24"/>
    <p:sldId id="287" r:id="rId25"/>
    <p:sldId id="310" r:id="rId26"/>
    <p:sldId id="317" r:id="rId27"/>
    <p:sldId id="320" r:id="rId28"/>
    <p:sldId id="321" r:id="rId29"/>
    <p:sldId id="308" r:id="rId30"/>
    <p:sldId id="290" r:id="rId31"/>
    <p:sldId id="289" r:id="rId32"/>
    <p:sldId id="288" r:id="rId33"/>
    <p:sldId id="303" r:id="rId34"/>
    <p:sldId id="307" r:id="rId35"/>
    <p:sldId id="306" r:id="rId36"/>
    <p:sldId id="304" r:id="rId37"/>
    <p:sldId id="305" r:id="rId38"/>
    <p:sldId id="318" r:id="rId39"/>
    <p:sldId id="312" r:id="rId40"/>
    <p:sldId id="313" r:id="rId41"/>
    <p:sldId id="316" r:id="rId42"/>
    <p:sldId id="314" r:id="rId43"/>
    <p:sldId id="315" r:id="rId44"/>
    <p:sldId id="319" r:id="rId45"/>
    <p:sldId id="311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78080" autoAdjust="0"/>
  </p:normalViewPr>
  <p:slideViewPr>
    <p:cSldViewPr snapToGrid="0">
      <p:cViewPr varScale="1">
        <p:scale>
          <a:sx n="49" d="100"/>
          <a:sy n="49" d="100"/>
        </p:scale>
        <p:origin x="1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5C4E-2A03-4A5D-9A57-03367E6E3512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CF383-7C49-46FF-8283-9C03F158B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2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7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7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65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30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14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42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05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72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135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40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04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30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130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5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96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73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30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69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33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25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4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3681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8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33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5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0360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59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98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2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44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63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58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C44370E-1D0E-48ED-8D03-699B98904057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3A109D-783F-459C-A2F1-E7119DBC60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84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nihovna.fsv.cuni.cz/katalogy-e-zdroje/e-zdroje-rozdelene-podle-oboru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8090" y="1788454"/>
            <a:ext cx="8298267" cy="3418028"/>
          </a:xfrm>
        </p:spPr>
        <p:txBody>
          <a:bodyPr/>
          <a:lstStyle/>
          <a:p>
            <a:r>
              <a:rPr lang="cs-CZ" dirty="0"/>
              <a:t>Základy vyhledávání v EIZ</a:t>
            </a:r>
            <a:br>
              <a:rPr lang="cs-CZ" dirty="0"/>
            </a:br>
            <a:r>
              <a:rPr lang="cs-CZ" dirty="0"/>
              <a:t>odborné databáze NA FSV UK</a:t>
            </a:r>
          </a:p>
        </p:txBody>
      </p:sp>
    </p:spTree>
    <p:extLst>
      <p:ext uri="{BB962C8B-B14F-4D97-AF65-F5344CB8AC3E}">
        <p14:creationId xmlns:p14="http://schemas.microsoft.com/office/powerpoint/2010/main" val="377089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Co bych měl/a vědět než začnu vyhledávat v EIZ? </a:t>
            </a:r>
            <a:br>
              <a:rPr lang="en-US" sz="4000"/>
            </a:br>
            <a:endParaRPr lang="en-US" sz="4000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981200" y="908051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None/>
            </a:pPr>
            <a:endParaRPr sz="2400" dirty="0"/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b="1" dirty="0" err="1"/>
              <a:t>Jak</a:t>
            </a:r>
            <a:r>
              <a:rPr lang="en-US" sz="2400" b="1" dirty="0"/>
              <a:t> </a:t>
            </a:r>
            <a:r>
              <a:rPr lang="en-US" sz="2400" b="1" dirty="0" err="1"/>
              <a:t>hledat</a:t>
            </a:r>
            <a:r>
              <a:rPr lang="en-US" sz="2400" b="1" dirty="0"/>
              <a:t>? </a:t>
            </a:r>
            <a:r>
              <a:rPr lang="en-US" sz="2400" dirty="0"/>
              <a:t>- </a:t>
            </a:r>
            <a:r>
              <a:rPr lang="en-US" sz="2400" dirty="0" err="1"/>
              <a:t>Chceme</a:t>
            </a:r>
            <a:r>
              <a:rPr lang="en-US" sz="2400" dirty="0"/>
              <a:t>-li </a:t>
            </a:r>
            <a:r>
              <a:rPr lang="en-US" sz="2400" dirty="0" err="1"/>
              <a:t>vyhledávat</a:t>
            </a:r>
            <a:r>
              <a:rPr lang="en-US" sz="2400" dirty="0"/>
              <a:t> </a:t>
            </a:r>
            <a:r>
              <a:rPr lang="en-US" sz="2400" dirty="0" err="1"/>
              <a:t>efektivně</a:t>
            </a:r>
            <a:r>
              <a:rPr lang="en-US" sz="2400" dirty="0"/>
              <a:t>,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vědět</a:t>
            </a:r>
            <a:r>
              <a:rPr lang="en-US" sz="2400" dirty="0"/>
              <a:t>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 err="1"/>
              <a:t>funguje</a:t>
            </a:r>
            <a:r>
              <a:rPr lang="en-US" sz="2400" dirty="0"/>
              <a:t> </a:t>
            </a:r>
            <a:r>
              <a:rPr lang="en-US" sz="2400" dirty="0" err="1"/>
              <a:t>vyhledávání</a:t>
            </a:r>
            <a:r>
              <a:rPr lang="en-US" sz="2400" dirty="0"/>
              <a:t> v </a:t>
            </a:r>
            <a:r>
              <a:rPr lang="en-US" sz="2400" dirty="0" err="1"/>
              <a:t>konkrétním</a:t>
            </a:r>
            <a:r>
              <a:rPr lang="en-US" sz="2400" dirty="0"/>
              <a:t> </a:t>
            </a:r>
            <a:r>
              <a:rPr lang="en-US" sz="2400" dirty="0" err="1"/>
              <a:t>rešeršním</a:t>
            </a:r>
            <a:r>
              <a:rPr lang="en-US" sz="2400" dirty="0"/>
              <a:t> </a:t>
            </a:r>
            <a:r>
              <a:rPr lang="en-US" sz="2400" dirty="0" err="1"/>
              <a:t>systému</a:t>
            </a:r>
            <a:r>
              <a:rPr lang="en-US" sz="2400" dirty="0"/>
              <a:t>.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umět</a:t>
            </a:r>
            <a:r>
              <a:rPr lang="en-US" sz="2400" dirty="0"/>
              <a:t> se </a:t>
            </a:r>
            <a:r>
              <a:rPr lang="en-US" sz="2400" dirty="0" err="1"/>
              <a:t>systémem</a:t>
            </a:r>
            <a:r>
              <a:rPr lang="en-US" sz="2400" dirty="0"/>
              <a:t> </a:t>
            </a:r>
            <a:r>
              <a:rPr lang="en-US" sz="2400" dirty="0" err="1"/>
              <a:t>komunikovat</a:t>
            </a:r>
            <a:r>
              <a:rPr lang="en-US" sz="2400" dirty="0"/>
              <a:t>, </a:t>
            </a:r>
            <a:r>
              <a:rPr lang="en-US" sz="2400" dirty="0" err="1"/>
              <a:t>sdělit</a:t>
            </a:r>
            <a:r>
              <a:rPr lang="en-US" sz="2400" dirty="0"/>
              <a:t> mu,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informace</a:t>
            </a:r>
            <a:r>
              <a:rPr lang="en-US" sz="2400" dirty="0"/>
              <a:t> </a:t>
            </a:r>
            <a:r>
              <a:rPr lang="en-US" sz="2400" dirty="0" err="1"/>
              <a:t>konkrétně</a:t>
            </a:r>
            <a:r>
              <a:rPr lang="en-US" sz="2400" dirty="0"/>
              <a:t> </a:t>
            </a:r>
            <a:r>
              <a:rPr lang="en-US" sz="2400" dirty="0" err="1"/>
              <a:t>hledáme</a:t>
            </a:r>
            <a:r>
              <a:rPr lang="en-US" sz="2400" dirty="0"/>
              <a:t>.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dirty="0"/>
              <a:t>V </a:t>
            </a:r>
            <a:r>
              <a:rPr lang="en-US" sz="2400" dirty="0" err="1"/>
              <a:t>běžných</a:t>
            </a:r>
            <a:r>
              <a:rPr lang="en-US" sz="2400" dirty="0"/>
              <a:t> </a:t>
            </a:r>
            <a:r>
              <a:rPr lang="en-US" sz="2400" dirty="0" err="1"/>
              <a:t>vyhledávačích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používáme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internetu</a:t>
            </a:r>
            <a:r>
              <a:rPr lang="en-US" sz="2400" dirty="0"/>
              <a:t>, </a:t>
            </a:r>
            <a:r>
              <a:rPr lang="en-US" sz="2400" dirty="0" err="1"/>
              <a:t>jsme</a:t>
            </a:r>
            <a:r>
              <a:rPr lang="en-US" sz="2400" dirty="0"/>
              <a:t> </a:t>
            </a:r>
            <a:r>
              <a:rPr lang="en-US" sz="2400" dirty="0" err="1"/>
              <a:t>zvyklí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jedno</a:t>
            </a:r>
            <a:r>
              <a:rPr lang="en-US" sz="2400" dirty="0"/>
              <a:t> </a:t>
            </a:r>
            <a:r>
              <a:rPr lang="en-US" sz="2400" dirty="0" err="1"/>
              <a:t>vyhledávací</a:t>
            </a:r>
            <a:r>
              <a:rPr lang="en-US" sz="2400" dirty="0"/>
              <a:t> </a:t>
            </a:r>
            <a:r>
              <a:rPr lang="en-US" sz="2400" dirty="0" err="1"/>
              <a:t>okno</a:t>
            </a:r>
            <a:r>
              <a:rPr lang="en-US" sz="2400" dirty="0"/>
              <a:t>, do </a:t>
            </a:r>
            <a:r>
              <a:rPr lang="en-US" sz="2400" dirty="0" err="1"/>
              <a:t>kterého</a:t>
            </a:r>
            <a:r>
              <a:rPr lang="en-US" sz="2400" dirty="0"/>
              <a:t> </a:t>
            </a:r>
            <a:r>
              <a:rPr lang="en-US" sz="2400" dirty="0" err="1"/>
              <a:t>položíme</a:t>
            </a:r>
            <a:r>
              <a:rPr lang="en-US" sz="2400" dirty="0"/>
              <a:t> </a:t>
            </a:r>
            <a:r>
              <a:rPr lang="en-US" sz="2400" dirty="0" err="1"/>
              <a:t>dotaz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 err="1"/>
              <a:t>nás</a:t>
            </a:r>
            <a:r>
              <a:rPr lang="en-US" sz="2400" dirty="0"/>
              <a:t> </a:t>
            </a:r>
            <a:r>
              <a:rPr lang="en-US" sz="2400" dirty="0" err="1"/>
              <a:t>zrovna</a:t>
            </a:r>
            <a:r>
              <a:rPr lang="en-US" sz="2400" dirty="0"/>
              <a:t> </a:t>
            </a:r>
            <a:r>
              <a:rPr lang="en-US" sz="2400" dirty="0" err="1"/>
              <a:t>napadl</a:t>
            </a:r>
            <a:r>
              <a:rPr lang="en-US" sz="2400" dirty="0"/>
              <a:t> a </a:t>
            </a:r>
            <a:r>
              <a:rPr lang="en-US" sz="2400" dirty="0" err="1"/>
              <a:t>systém</a:t>
            </a:r>
            <a:r>
              <a:rPr lang="en-US" sz="2400" dirty="0"/>
              <a:t> </a:t>
            </a:r>
            <a:r>
              <a:rPr lang="en-US" sz="2400" dirty="0" err="1"/>
              <a:t>nám</a:t>
            </a:r>
            <a:r>
              <a:rPr lang="en-US" sz="2400" dirty="0"/>
              <a:t> </a:t>
            </a:r>
            <a:r>
              <a:rPr lang="en-US" sz="2400" dirty="0" err="1"/>
              <a:t>nalezne</a:t>
            </a:r>
            <a:r>
              <a:rPr lang="en-US" sz="2400" dirty="0"/>
              <a:t> </a:t>
            </a:r>
            <a:r>
              <a:rPr lang="en-US" sz="2400" dirty="0" err="1"/>
              <a:t>určitý</a:t>
            </a:r>
            <a:r>
              <a:rPr lang="en-US" sz="2400" dirty="0"/>
              <a:t> </a:t>
            </a:r>
            <a:r>
              <a:rPr lang="en-US" sz="2400" dirty="0" err="1"/>
              <a:t>počet</a:t>
            </a:r>
            <a:r>
              <a:rPr lang="en-US" sz="2400" dirty="0"/>
              <a:t> </a:t>
            </a:r>
            <a:r>
              <a:rPr lang="en-US" sz="2400" dirty="0" err="1"/>
              <a:t>záznamů</a:t>
            </a:r>
            <a:r>
              <a:rPr lang="en-US" sz="2400" dirty="0"/>
              <a:t>.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dirty="0"/>
              <a:t>Je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třeba</a:t>
            </a:r>
            <a:r>
              <a:rPr lang="en-US" sz="2400" dirty="0"/>
              <a:t>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dotaz</a:t>
            </a:r>
            <a:r>
              <a:rPr lang="en-US" sz="2400" dirty="0"/>
              <a:t> </a:t>
            </a:r>
            <a:r>
              <a:rPr lang="en-US" sz="2400" dirty="0" err="1"/>
              <a:t>nějakým</a:t>
            </a:r>
            <a:r>
              <a:rPr lang="en-US" sz="2400" dirty="0"/>
              <a:t> </a:t>
            </a:r>
            <a:r>
              <a:rPr lang="en-US" sz="2400" dirty="0" err="1"/>
              <a:t>způsobem</a:t>
            </a:r>
            <a:r>
              <a:rPr lang="en-US" sz="2400" dirty="0"/>
              <a:t> </a:t>
            </a:r>
            <a:r>
              <a:rPr lang="en-US" sz="2400" dirty="0" err="1"/>
              <a:t>připravit</a:t>
            </a:r>
            <a:r>
              <a:rPr lang="en-US" sz="2400" dirty="0"/>
              <a:t>, </a:t>
            </a:r>
            <a:r>
              <a:rPr lang="en-US" sz="2400" dirty="0" err="1"/>
              <a:t>přemýšlet</a:t>
            </a:r>
            <a:r>
              <a:rPr lang="en-US" sz="2400" dirty="0"/>
              <a:t> o </a:t>
            </a:r>
            <a:r>
              <a:rPr lang="en-US" sz="2400" dirty="0" err="1"/>
              <a:t>tématu</a:t>
            </a:r>
            <a:r>
              <a:rPr lang="en-US" sz="2400" dirty="0"/>
              <a:t>,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schopni</a:t>
            </a:r>
            <a:r>
              <a:rPr lang="en-US" sz="2400" dirty="0"/>
              <a:t> </a:t>
            </a:r>
            <a:r>
              <a:rPr lang="en-US" sz="2400" dirty="0" err="1"/>
              <a:t>určit</a:t>
            </a:r>
            <a:r>
              <a:rPr lang="en-US" sz="2400" dirty="0"/>
              <a:t> </a:t>
            </a:r>
            <a:r>
              <a:rPr lang="en-US" sz="2400" dirty="0" err="1"/>
              <a:t>klíčové</a:t>
            </a:r>
            <a:r>
              <a:rPr lang="en-US" sz="2400" dirty="0"/>
              <a:t> </a:t>
            </a:r>
            <a:r>
              <a:rPr lang="en-US" sz="2400" dirty="0" err="1"/>
              <a:t>pojmy</a:t>
            </a:r>
            <a:r>
              <a:rPr lang="en-US" sz="2400" dirty="0"/>
              <a:t> </a:t>
            </a:r>
            <a:r>
              <a:rPr lang="en-US" sz="2400" dirty="0" err="1"/>
              <a:t>vztahující</a:t>
            </a:r>
            <a:r>
              <a:rPr lang="en-US" sz="2400" dirty="0"/>
              <a:t> se k </a:t>
            </a:r>
            <a:r>
              <a:rPr lang="en-US" sz="2400" dirty="0" err="1"/>
              <a:t>tématu</a:t>
            </a:r>
            <a:r>
              <a:rPr lang="en-US" sz="2400" dirty="0"/>
              <a:t> = </a:t>
            </a:r>
            <a:r>
              <a:rPr lang="en-US" sz="2400" b="1" dirty="0" err="1"/>
              <a:t>vytvořit</a:t>
            </a:r>
            <a:r>
              <a:rPr lang="en-US" sz="2400" b="1" dirty="0"/>
              <a:t> </a:t>
            </a:r>
            <a:r>
              <a:rPr lang="en-US" sz="2400" b="1" dirty="0" err="1"/>
              <a:t>množinu</a:t>
            </a:r>
            <a:r>
              <a:rPr lang="en-US" sz="2400" b="1" dirty="0"/>
              <a:t> </a:t>
            </a:r>
            <a:r>
              <a:rPr lang="en-US" sz="2400" b="1" dirty="0" err="1"/>
              <a:t>výrazů</a:t>
            </a:r>
            <a:r>
              <a:rPr lang="en-US" sz="2400" b="1" dirty="0"/>
              <a:t> </a:t>
            </a:r>
            <a:r>
              <a:rPr lang="en-US" sz="2400" b="1" dirty="0" err="1"/>
              <a:t>využitelných</a:t>
            </a:r>
            <a:r>
              <a:rPr lang="en-US" sz="2400" b="1" dirty="0"/>
              <a:t> pro </a:t>
            </a:r>
            <a:r>
              <a:rPr lang="en-US" sz="2400" b="1" dirty="0" err="1"/>
              <a:t>vyhledávání</a:t>
            </a:r>
            <a:r>
              <a:rPr lang="en-US" sz="2400" b="1" dirty="0"/>
              <a:t> </a:t>
            </a:r>
            <a:r>
              <a:rPr lang="en-US" sz="2400" b="1" dirty="0" err="1"/>
              <a:t>požadovaných</a:t>
            </a:r>
            <a:r>
              <a:rPr lang="en-US" sz="2400" b="1" dirty="0"/>
              <a:t> </a:t>
            </a:r>
            <a:r>
              <a:rPr lang="en-US" sz="2400" b="1" dirty="0" err="1"/>
              <a:t>dokumentů</a:t>
            </a:r>
            <a:r>
              <a:rPr lang="en-US" sz="2400" dirty="0"/>
              <a:t> = </a:t>
            </a:r>
            <a:r>
              <a:rPr lang="en-US" sz="2400" dirty="0" err="1"/>
              <a:t>porozumění</a:t>
            </a:r>
            <a:r>
              <a:rPr lang="en-US" sz="2400" dirty="0"/>
              <a:t> </a:t>
            </a:r>
            <a:r>
              <a:rPr lang="en-US" sz="2400" dirty="0" err="1"/>
              <a:t>předmětu</a:t>
            </a:r>
            <a:r>
              <a:rPr lang="en-US" sz="2400" dirty="0"/>
              <a:t> </a:t>
            </a:r>
            <a:r>
              <a:rPr lang="en-US" sz="2400" dirty="0" err="1"/>
              <a:t>vyhledávání</a:t>
            </a:r>
            <a:r>
              <a:rPr lang="en-US" sz="2400" dirty="0"/>
              <a:t> a </a:t>
            </a:r>
            <a:r>
              <a:rPr lang="en-US" sz="2400" dirty="0" err="1"/>
              <a:t>identifikaci</a:t>
            </a:r>
            <a:r>
              <a:rPr lang="en-US" sz="2400" dirty="0"/>
              <a:t> </a:t>
            </a:r>
            <a:r>
              <a:rPr lang="en-US" sz="2400" dirty="0" err="1"/>
              <a:t>klíčových</a:t>
            </a:r>
            <a:r>
              <a:rPr lang="en-US" sz="2400" dirty="0"/>
              <a:t> </a:t>
            </a:r>
            <a:r>
              <a:rPr lang="en-US" sz="2400" dirty="0" err="1"/>
              <a:t>pojmů</a:t>
            </a:r>
            <a:r>
              <a:rPr lang="en-US" sz="2400" dirty="0"/>
              <a:t>. </a:t>
            </a:r>
          </a:p>
          <a:p>
            <a:pPr indent="-342900">
              <a:spcBef>
                <a:spcPts val="48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3703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–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None/>
            </a:pPr>
            <a:endParaRPr sz="2400"/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b="1"/>
              <a:t>Průběh rešeršní činnosti lze rozdělit do několika fází</a:t>
            </a:r>
            <a:r>
              <a:rPr lang="en-US" sz="2400"/>
              <a:t>: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1) zadání dotazu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2) zvolení klíčových slov pro vyhledávání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3) výběr informačního zdroje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4) formulace dotazu (kombinace klíčových slov spojených booleovskými či proximitními operátory)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5) vyhledání záznamů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6) posouzení relevance záznamů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7) upřesnění nebo přeformulování dotazu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8) výběr relevantních záznamů </a:t>
            </a:r>
          </a:p>
        </p:txBody>
      </p:sp>
    </p:spTree>
    <p:extLst>
      <p:ext uri="{BB962C8B-B14F-4D97-AF65-F5344CB8AC3E}">
        <p14:creationId xmlns:p14="http://schemas.microsoft.com/office/powerpoint/2010/main" val="1238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Co bych měl/a vědět než začnu vyhledávat v EIZ?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800" dirty="0"/>
          </a:p>
          <a:p>
            <a:pPr indent="-342900">
              <a:lnSpc>
                <a:spcPct val="80000"/>
              </a:lnSpc>
              <a:spcBef>
                <a:spcPts val="560"/>
              </a:spcBef>
              <a:buNone/>
            </a:pPr>
            <a:endParaRPr sz="2800" dirty="0"/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b="1" dirty="0" err="1"/>
              <a:t>Proč</a:t>
            </a:r>
            <a:r>
              <a:rPr lang="en-US" sz="2800" b="1" dirty="0"/>
              <a:t> </a:t>
            </a:r>
            <a:r>
              <a:rPr lang="en-US" sz="2800" b="1" dirty="0" err="1"/>
              <a:t>hledám</a:t>
            </a:r>
            <a:r>
              <a:rPr lang="en-US" sz="2800" b="1" dirty="0"/>
              <a:t> a co </a:t>
            </a:r>
            <a:r>
              <a:rPr lang="en-US" sz="2800" b="1" dirty="0" err="1"/>
              <a:t>přesně</a:t>
            </a:r>
            <a:r>
              <a:rPr lang="en-US" sz="2800" b="1" dirty="0"/>
              <a:t> </a:t>
            </a:r>
            <a:r>
              <a:rPr lang="en-US" sz="2800" b="1" dirty="0" err="1"/>
              <a:t>hledám</a:t>
            </a:r>
            <a:r>
              <a:rPr lang="en-US" sz="2800" b="1" dirty="0"/>
              <a:t>??? </a:t>
            </a:r>
            <a:endParaRPr lang="cs-CZ" sz="2800" b="1" dirty="0"/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K </a:t>
            </a:r>
            <a:r>
              <a:rPr lang="en-US" sz="2800" dirty="0" err="1"/>
              <a:t>jakému</a:t>
            </a:r>
            <a:r>
              <a:rPr lang="en-US" sz="2800" dirty="0"/>
              <a:t> </a:t>
            </a:r>
            <a:r>
              <a:rPr lang="en-US" sz="2800" dirty="0" err="1"/>
              <a:t>účelu</a:t>
            </a:r>
            <a:r>
              <a:rPr lang="en-US" sz="2800" dirty="0"/>
              <a:t> </a:t>
            </a:r>
            <a:r>
              <a:rPr lang="en-US" sz="2800" dirty="0" err="1"/>
              <a:t>informace</a:t>
            </a:r>
            <a:r>
              <a:rPr lang="en-US" sz="2800" dirty="0"/>
              <a:t> </a:t>
            </a:r>
            <a:r>
              <a:rPr lang="en-US" sz="2800" dirty="0" err="1"/>
              <a:t>hledám</a:t>
            </a:r>
            <a:r>
              <a:rPr lang="en-US" sz="2800" dirty="0"/>
              <a:t>? </a:t>
            </a:r>
            <a:r>
              <a:rPr lang="en-US" sz="2800" dirty="0" err="1"/>
              <a:t>Píši</a:t>
            </a:r>
            <a:r>
              <a:rPr lang="en-US" sz="2800" dirty="0"/>
              <a:t> </a:t>
            </a:r>
            <a:r>
              <a:rPr lang="en-US" sz="2800" dirty="0" err="1"/>
              <a:t>seminární</a:t>
            </a:r>
            <a:r>
              <a:rPr lang="en-US" sz="2800" dirty="0"/>
              <a:t> </a:t>
            </a:r>
            <a:r>
              <a:rPr lang="en-US" sz="2800" dirty="0" err="1"/>
              <a:t>práci</a:t>
            </a:r>
            <a:r>
              <a:rPr lang="en-US" sz="2800" dirty="0"/>
              <a:t>, </a:t>
            </a:r>
            <a:r>
              <a:rPr lang="en-US" sz="2800" dirty="0" err="1"/>
              <a:t>diplomovou</a:t>
            </a:r>
            <a:r>
              <a:rPr lang="en-US" sz="2800" dirty="0"/>
              <a:t> </a:t>
            </a:r>
            <a:r>
              <a:rPr lang="en-US" sz="2800" dirty="0" err="1"/>
              <a:t>práci</a:t>
            </a:r>
            <a:r>
              <a:rPr lang="en-US" sz="2800" dirty="0"/>
              <a:t>?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Odbornost</a:t>
            </a:r>
            <a:r>
              <a:rPr lang="en-US" sz="2800" dirty="0"/>
              <a:t> - do </a:t>
            </a:r>
            <a:r>
              <a:rPr lang="en-US" sz="2800" dirty="0" err="1"/>
              <a:t>jaké</a:t>
            </a:r>
            <a:r>
              <a:rPr lang="en-US" sz="2800" dirty="0"/>
              <a:t> </a:t>
            </a:r>
            <a:r>
              <a:rPr lang="en-US" sz="2800" dirty="0" err="1"/>
              <a:t>hloubky</a:t>
            </a:r>
            <a:r>
              <a:rPr lang="en-US" sz="2800" dirty="0"/>
              <a:t> je </a:t>
            </a:r>
            <a:r>
              <a:rPr lang="en-US" sz="2800" dirty="0" err="1"/>
              <a:t>třeba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hledání</a:t>
            </a:r>
            <a:r>
              <a:rPr lang="en-US" sz="2800" dirty="0"/>
              <a:t> </a:t>
            </a:r>
            <a:r>
              <a:rPr lang="en-US" sz="2800" dirty="0" err="1"/>
              <a:t>jít</a:t>
            </a:r>
            <a:r>
              <a:rPr lang="en-US" sz="2800" dirty="0"/>
              <a:t>? Co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relevantní</a:t>
            </a:r>
            <a:r>
              <a:rPr lang="en-US" sz="2800" dirty="0"/>
              <a:t> </a:t>
            </a:r>
            <a:r>
              <a:rPr lang="en-US" sz="2800" dirty="0" err="1"/>
              <a:t>výsledky</a:t>
            </a:r>
            <a:r>
              <a:rPr lang="en-US" sz="2800" dirty="0"/>
              <a:t> - </a:t>
            </a:r>
            <a:r>
              <a:rPr lang="en-US" sz="2800" dirty="0" err="1"/>
              <a:t>citace</a:t>
            </a:r>
            <a:r>
              <a:rPr lang="en-US" sz="2800" dirty="0"/>
              <a:t> </a:t>
            </a:r>
            <a:r>
              <a:rPr lang="en-US" sz="2800" dirty="0" err="1"/>
              <a:t>zdroje</a:t>
            </a:r>
            <a:r>
              <a:rPr lang="en-US" sz="2800" dirty="0"/>
              <a:t>? </a:t>
            </a:r>
            <a:r>
              <a:rPr lang="en-US" sz="2800" dirty="0" err="1"/>
              <a:t>Plné</a:t>
            </a:r>
            <a:r>
              <a:rPr lang="en-US" sz="2800" dirty="0"/>
              <a:t> </a:t>
            </a:r>
            <a:r>
              <a:rPr lang="en-US" sz="2800" dirty="0" err="1"/>
              <a:t>texty</a:t>
            </a:r>
            <a:r>
              <a:rPr lang="en-US" sz="2800" dirty="0"/>
              <a:t> </a:t>
            </a:r>
            <a:r>
              <a:rPr lang="en-US" sz="2800" dirty="0" err="1"/>
              <a:t>článků</a:t>
            </a:r>
            <a:r>
              <a:rPr lang="en-US" sz="2800" dirty="0"/>
              <a:t>? </a:t>
            </a:r>
            <a:r>
              <a:rPr lang="en-US" sz="2800" dirty="0" err="1"/>
              <a:t>Disertace</a:t>
            </a:r>
            <a:r>
              <a:rPr lang="en-US" sz="2800" dirty="0"/>
              <a:t>? </a:t>
            </a:r>
            <a:r>
              <a:rPr lang="en-US" sz="2800" dirty="0" err="1"/>
              <a:t>Knihy</a:t>
            </a:r>
            <a:r>
              <a:rPr lang="en-US" sz="2800" dirty="0"/>
              <a:t>?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Téma</a:t>
            </a:r>
            <a:r>
              <a:rPr lang="en-US" sz="2800" dirty="0"/>
              <a:t>, </a:t>
            </a:r>
            <a:r>
              <a:rPr lang="en-US" sz="2800" dirty="0" err="1"/>
              <a:t>klíčová</a:t>
            </a:r>
            <a:r>
              <a:rPr lang="en-US" sz="2800" dirty="0"/>
              <a:t> </a:t>
            </a:r>
            <a:r>
              <a:rPr lang="en-US" sz="2800" dirty="0" err="1"/>
              <a:t>slova</a:t>
            </a:r>
            <a:r>
              <a:rPr lang="en-US" sz="2800" dirty="0"/>
              <a:t>, </a:t>
            </a:r>
            <a:r>
              <a:rPr lang="en-US" sz="2800" dirty="0" err="1"/>
              <a:t>časové</a:t>
            </a:r>
            <a:r>
              <a:rPr lang="en-US" sz="2800" dirty="0"/>
              <a:t> </a:t>
            </a:r>
            <a:r>
              <a:rPr lang="en-US" sz="2800" dirty="0" err="1"/>
              <a:t>vymezení</a:t>
            </a:r>
            <a:r>
              <a:rPr lang="en-US" sz="2800" dirty="0"/>
              <a:t>, </a:t>
            </a:r>
            <a:r>
              <a:rPr lang="en-US" sz="2800" dirty="0" err="1"/>
              <a:t>jazykové</a:t>
            </a:r>
            <a:r>
              <a:rPr lang="en-US" sz="2800" dirty="0"/>
              <a:t> </a:t>
            </a:r>
            <a:r>
              <a:rPr lang="en-US" sz="2800" dirty="0" err="1"/>
              <a:t>omezení</a:t>
            </a:r>
            <a:r>
              <a:rPr lang="en-US" sz="2800" dirty="0"/>
              <a:t>, </a:t>
            </a:r>
            <a:r>
              <a:rPr lang="en-US" sz="2800" dirty="0" err="1"/>
              <a:t>geografické</a:t>
            </a:r>
            <a:r>
              <a:rPr lang="en-US" sz="2800" dirty="0"/>
              <a:t> </a:t>
            </a:r>
            <a:r>
              <a:rPr lang="en-US" sz="2800" dirty="0" err="1"/>
              <a:t>omezení</a:t>
            </a:r>
            <a:r>
              <a:rPr lang="en-US" sz="2800" dirty="0"/>
              <a:t>, </a:t>
            </a:r>
            <a:r>
              <a:rPr lang="en-US" sz="2800" dirty="0" err="1"/>
              <a:t>omezení</a:t>
            </a:r>
            <a:r>
              <a:rPr lang="en-US" sz="2800" dirty="0"/>
              <a:t> </a:t>
            </a:r>
            <a:r>
              <a:rPr lang="en-US" sz="2800" dirty="0" err="1"/>
              <a:t>zdrojů</a:t>
            </a:r>
            <a:r>
              <a:rPr lang="en-US" sz="2800" dirty="0"/>
              <a:t>,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kterých</a:t>
            </a:r>
            <a:r>
              <a:rPr lang="en-US" sz="2800" dirty="0"/>
              <a:t> </a:t>
            </a:r>
            <a:r>
              <a:rPr lang="en-US" sz="2800" dirty="0" err="1"/>
              <a:t>chci</a:t>
            </a:r>
            <a:r>
              <a:rPr lang="en-US" sz="2800" dirty="0"/>
              <a:t> </a:t>
            </a:r>
            <a:r>
              <a:rPr lang="en-US" sz="2800" dirty="0" err="1"/>
              <a:t>hledat</a:t>
            </a:r>
            <a:r>
              <a:rPr lang="en-US" sz="2800" dirty="0"/>
              <a:t> </a:t>
            </a:r>
          </a:p>
          <a:p>
            <a:pPr indent="-342900">
              <a:spcBef>
                <a:spcPts val="56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12748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-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000"/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 b="1"/>
              <a:t>Vyhledávací pomůcky: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 b="1"/>
              <a:t>Booleovské operátory - </a:t>
            </a:r>
            <a:r>
              <a:rPr lang="en-US" sz="2000"/>
              <a:t>pomocí </a:t>
            </a:r>
            <a:r>
              <a:rPr lang="en-US" sz="2000" b="1"/>
              <a:t>BO </a:t>
            </a:r>
            <a:r>
              <a:rPr lang="en-US" sz="2000"/>
              <a:t>vymezujeme vztahy mezi hledanými termíny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operátor AND </a:t>
            </a:r>
            <a:r>
              <a:rPr lang="en-US" sz="2000"/>
              <a:t>- udává, že ve výsledcích vyhledávání musí být dokumenty obsahující oba vyhledávané pojmy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•Příklad: public journalism AND czech republic - po zadání dotazu nalezne systém veškeré dokumenty, které obsahují jak public journalism, tak czech republic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operátor OR </a:t>
            </a:r>
            <a:r>
              <a:rPr lang="en-US" sz="2000"/>
              <a:t>- udává, že ve výsledcích vyhledávání mají být dokumenty, které obsahují alespoň jeden z požadovaných termínů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•Příklad: public journalism OR citizen journalism OR street journalism - po zadání dotazu nalezne systém výsledky, které obsahují buď public journalism nebo citizen journalism apod. </a:t>
            </a:r>
          </a:p>
          <a:p>
            <a:pPr indent="-342900">
              <a:spcBef>
                <a:spcPts val="40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54080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-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None/>
            </a:pPr>
            <a:endParaRPr sz="2400"/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b="1"/>
              <a:t>Vyhledávací pomůcky: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•</a:t>
            </a:r>
            <a:r>
              <a:rPr lang="en-US" sz="2400" b="1"/>
              <a:t>Booleovské operátory - </a:t>
            </a:r>
            <a:r>
              <a:rPr lang="en-US" sz="2400"/>
              <a:t>Pomocí </a:t>
            </a:r>
            <a:r>
              <a:rPr lang="en-US" sz="2400" b="1"/>
              <a:t>BO </a:t>
            </a:r>
            <a:r>
              <a:rPr lang="en-US" sz="2400"/>
              <a:t>vymezujeme vztahy mezi hledanými termíny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–</a:t>
            </a:r>
            <a:r>
              <a:rPr lang="en-US" sz="2400" b="1"/>
              <a:t>operátor NOT </a:t>
            </a:r>
            <a:r>
              <a:rPr lang="en-US" sz="2400"/>
              <a:t>- udává, že se ve výsledcích vyhledávání musí objevit dokumenty obsahující první ze zadaných výrazů, avšak vyloučeny jsou dokumenty, které mají ve svém obsahu pojem druhý.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•Příklad: citizen journalism NOT czech republic - systém vyhledá dokumenty, které obsahují termín citizen journalism, ale neobsahují zároveň termín czech republic </a:t>
            </a:r>
          </a:p>
          <a:p>
            <a:pPr indent="-342900">
              <a:spcBef>
                <a:spcPts val="48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358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-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1800"/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Vyhledávací pomůcky: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•</a:t>
            </a:r>
            <a:r>
              <a:rPr lang="en-US" sz="1800" b="1"/>
              <a:t>Proximitní operátory - </a:t>
            </a:r>
            <a:r>
              <a:rPr lang="en-US" sz="1800"/>
              <a:t>vyjadřují vztahy mezi hledanými termíny na základě jejich postavení v textu. U některých z nich lze navíc číselně vyjádřit, v jakém rozptylu se v textu mohou hledané pojmy vyskytovat.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–</a:t>
            </a:r>
            <a:r>
              <a:rPr lang="en-US" sz="1800" b="1"/>
              <a:t>operátor „Near“ </a:t>
            </a:r>
            <a:r>
              <a:rPr lang="en-US" sz="1800"/>
              <a:t>- systém nalezne slovní spojení, v nichž se objevují požadovaná slova odděleně od sebe maximálně ve vzdálenosti určené číslem, a to bez ohledu na pořadí, ve kterém se vyskytují.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•Příklad: tištěné N2 médium - ve výsledcích se objeví jak spojení „tištěné papírové médium“, tak spojení „tištěné médium“.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–</a:t>
            </a:r>
            <a:r>
              <a:rPr lang="en-US" sz="1800" b="1"/>
              <a:t>operátor „Within“ </a:t>
            </a:r>
            <a:r>
              <a:rPr lang="en-US" sz="1800"/>
              <a:t>- systém nalezne slovní spojení, ve kterých se vyskytují požadovaná slova v pořadí, v jakém byla zapsána, a to v rozmezí, které je udáno číslem.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•Příklad: filmová W3 žurnalistika - ve výsledcích se objeví např. spojení „filmová a kulturní žurnalistika“, nikoliv však spojení „žurnalistika filmová a kulturní“. </a:t>
            </a:r>
          </a:p>
          <a:p>
            <a:pPr indent="-342900">
              <a:spcBef>
                <a:spcPts val="36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237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-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000"/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 b="1"/>
              <a:t>Vyhledávací pomůcky: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•</a:t>
            </a:r>
            <a:r>
              <a:rPr lang="en-US" sz="2000" b="1"/>
              <a:t>Proximitní operátory - </a:t>
            </a:r>
            <a:r>
              <a:rPr lang="en-US" sz="2000"/>
              <a:t>vyjadřují vztahy mezi hledanými termíny na základě jejich postavení v textu. U některých z nich lze navíc číselně vyjádřit, v jakém rozptylu se v textu mohou hledané pojmy vyskytovat.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operátor „Adjacent“ </a:t>
            </a:r>
            <a:r>
              <a:rPr lang="en-US" sz="2000"/>
              <a:t>- vyhledávané termíny musí stát v textu vedle sebe, a to v jakémkoliv pořadí. Příklad: žurnalistika ADJ filmová - ve výsledcích se objeví dokumenty obsahující sousloví „filmová žurnalistika“ i „žurnalistika filmová“.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operátor „Followed by“ </a:t>
            </a:r>
            <a:r>
              <a:rPr lang="en-US" sz="2000"/>
              <a:t>- druhý zadaný termín musí následovat termín první. Příklad: česká followed by žurnalistika - ve výsledcích se zobrazí dokumenty obsahující sousloví „česká žurnalistika“.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operátor „Pre“ </a:t>
            </a:r>
            <a:r>
              <a:rPr lang="en-US" sz="2000"/>
              <a:t>- druhý zadaný termín musí předcházet termín první. Příklad: žurnalistika pre1 česká - ve výsledcích budou obsaženy dokumenty obsahující sousloví „česká žurnalistika“. </a:t>
            </a:r>
          </a:p>
          <a:p>
            <a:pPr indent="-342900">
              <a:spcBef>
                <a:spcPts val="40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99571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Vyhledávání v databázích - rešerše </a:t>
            </a:r>
            <a:br>
              <a:rPr lang="en-US" sz="4000"/>
            </a:br>
            <a:endParaRPr lang="en-US" sz="4000"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981200" y="1125537"/>
            <a:ext cx="8229600" cy="57324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000"/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 b="1"/>
              <a:t>Vyhledávací pomůcky: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•</a:t>
            </a:r>
            <a:r>
              <a:rPr lang="en-US" sz="2000" b="1"/>
              <a:t>Další vyhledávací prostředky: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vymezení fráze </a:t>
            </a:r>
            <a:r>
              <a:rPr lang="en-US" sz="2000"/>
              <a:t>- chceme-li, aby informační systém vyhledával pouze přesně danou frázi, je nutno tuto vazbu uvést do uvozovek. Některé systémy používají na tomto místě i kulaté závorky. </a:t>
            </a:r>
            <a:r>
              <a:rPr lang="en-US" sz="2000" i="1"/>
              <a:t>Příklad: „citizen journalism“, popř. (citizen journalism)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pravostranné rozšíření </a:t>
            </a:r>
            <a:r>
              <a:rPr lang="en-US" sz="2000"/>
              <a:t>- chceme-li vyhledávaný termín najít v dokumentu ve všech modifikacích, je nutno použít pravostranného rozšíření za pomoci znaku *. </a:t>
            </a:r>
            <a:r>
              <a:rPr lang="en-US" sz="2000" i="1"/>
              <a:t>Příklad: publicist* V tomto případě nalezne systém veškeré modifikace daného termínu, např. publicistika, publicista, publicistiky apod.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–</a:t>
            </a:r>
            <a:r>
              <a:rPr lang="en-US" sz="2000" b="1"/>
              <a:t>vynechání neznámého znaku </a:t>
            </a:r>
            <a:r>
              <a:rPr lang="en-US" sz="2000"/>
              <a:t>- nejsme-li si jisti, jaké znaky jsou v námi vyhledávaném termínu obsaženy, můžeme je vynechat a na jejich místo dosadit znak ?. V takovém případě může znak ? nahradit jakékoliv písmeno. Pro tuto funkci slouží v některých databázích rovněž znak % nebo $. </a:t>
            </a:r>
            <a:r>
              <a:rPr lang="en-US" sz="2000" i="1"/>
              <a:t>Příklad: filo?ofie Systém vyhledá jak výraz filozofie, tak pojem filosofie </a:t>
            </a:r>
          </a:p>
          <a:p>
            <a:pPr indent="-342900">
              <a:spcBef>
                <a:spcPts val="40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412937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br>
              <a:rPr lang="en-US" sz="4000"/>
            </a:br>
            <a:r>
              <a:rPr lang="en-US" sz="4000"/>
              <a:t>Jak najít články na určité téma </a:t>
            </a:r>
            <a:br>
              <a:rPr lang="en-US" sz="4000"/>
            </a:br>
            <a:endParaRPr lang="en-US" sz="400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</a:pPr>
            <a:r>
              <a:rPr lang="en-US" sz="2400"/>
              <a:t>•</a:t>
            </a:r>
            <a:r>
              <a:rPr lang="en-US" sz="2400" b="1"/>
              <a:t>Krok 1 – stanovení tématu a klíčových slov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•Stěžejním bodem prvního kroku je definování klíčových slov, která vystihují obsah daného tématu a jejichž pomocí budeme v databázi vyhledávat.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•</a:t>
            </a:r>
            <a:r>
              <a:rPr lang="en-US" sz="2400" b="1"/>
              <a:t>Jak stanovit klíčová slova?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–nebudeme brát v potaz předložky, spojky a slovesa, pouze </a:t>
            </a:r>
            <a:r>
              <a:rPr lang="en-US" sz="2400" u="sng"/>
              <a:t>podstatná, přídavná jména a příslovce</a:t>
            </a:r>
            <a:r>
              <a:rPr lang="en-US" sz="2400"/>
              <a:t>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–ze zbylých slov odstraníme slova příliš obecná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/>
              <a:t>–zbudou nám základní klíčová slova, u kterých bude nutné vytvořit synonyma </a:t>
            </a:r>
          </a:p>
          <a:p>
            <a:pPr indent="-342900">
              <a:spcBef>
                <a:spcPts val="48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2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/>
              <a:t>Jak najít články na určité téma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1800"/>
          </a:p>
          <a:p>
            <a:pPr indent="-342900">
              <a:lnSpc>
                <a:spcPct val="80000"/>
              </a:lnSpc>
              <a:spcBef>
                <a:spcPts val="360"/>
              </a:spcBef>
              <a:buNone/>
            </a:pPr>
            <a:endParaRPr sz="1800"/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/>
              <a:t>•</a:t>
            </a:r>
            <a:r>
              <a:rPr lang="en-US" sz="1800" b="1"/>
              <a:t>Krok 1 – stanovení tématu a klíčových slov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  <a:buNone/>
            </a:pPr>
            <a:endParaRPr sz="1800"/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Naše téma: </a:t>
            </a:r>
            <a:r>
              <a:rPr lang="en-US" sz="1800" i="1"/>
              <a:t>Fenomén občanské žurnalistiky v kontextu USA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Naše téma anglicky: </a:t>
            </a:r>
            <a:r>
              <a:rPr lang="en-US" sz="1800" i="1"/>
              <a:t>Phenomenon known as Citizen Journalism in the context of the United States of America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Klíčová slova: </a:t>
            </a:r>
            <a:r>
              <a:rPr lang="en-US" sz="1800" i="1"/>
              <a:t>Občanská žurnalistika, USA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Synonyma: </a:t>
            </a:r>
            <a:r>
              <a:rPr lang="en-US" sz="1800" i="1"/>
              <a:t>občanský žurnalismus, participativní žurnalismus, účastnický žurnalismus, demokratický žurnalismus, amatérský žurnalismus; Spojené státy americké, Spojené státy, USA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Klíčová slova anglicky: </a:t>
            </a:r>
            <a:r>
              <a:rPr lang="en-US" sz="1800" i="1"/>
              <a:t>citizen journalism, United States of America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Synonyma anlgicky: </a:t>
            </a:r>
            <a:r>
              <a:rPr lang="en-US" sz="1800" i="1"/>
              <a:t>public journalism, participatory journalism, democratic journalism, guerrilla journalism, street journalism, USA, United States of America, United States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Nadřazené termíny: </a:t>
            </a:r>
            <a:r>
              <a:rPr lang="en-US" sz="1800" i="1"/>
              <a:t>žurnalistika, žurnalismus, Angloamerický okruh, svět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/>
              <a:t>Podřazené termíny: </a:t>
            </a:r>
            <a:r>
              <a:rPr lang="en-US" sz="1800" i="1"/>
              <a:t>internetový OŽ, televizní OŽ, stát Washington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13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Co jsou EIZ? </a:t>
            </a:r>
            <a:br>
              <a:rPr lang="en-US" sz="4000"/>
            </a:br>
            <a:endParaRPr lang="en-US" sz="400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/>
              <a:t>Pro vyhledávání můžeme použít celou řadu informačních zdrojů. Abychom vyhledávali efektivně, musíme vědět kde přesně, ve kterých konkrétních zdrojích informace vyhledávat. </a:t>
            </a:r>
          </a:p>
        </p:txBody>
      </p:sp>
    </p:spTree>
    <p:extLst>
      <p:ext uri="{BB962C8B-B14F-4D97-AF65-F5344CB8AC3E}">
        <p14:creationId xmlns:p14="http://schemas.microsoft.com/office/powerpoint/2010/main" val="105885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Jak najít články na určité téma </a:t>
            </a:r>
            <a:br>
              <a:rPr lang="en-US" sz="4000"/>
            </a:br>
            <a:endParaRPr lang="en-US" sz="400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919287" y="1341437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</a:pPr>
            <a:r>
              <a:rPr lang="en-US" sz="2000" b="1"/>
              <a:t>Krok 2 – tvorba dotazu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Máme-li stanovena klíčová slova včetně synonym, můžeme začít formulovat rešeršní dotaz, tedy dotaz, kterému bude databáze rozumět.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Zvolíme </a:t>
            </a:r>
            <a:r>
              <a:rPr lang="en-US" sz="2000" b="1"/>
              <a:t>rešeršní strategii</a:t>
            </a:r>
            <a:r>
              <a:rPr lang="en-US" sz="2000"/>
              <a:t>.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 V našem případě chceme na počátku vytvořit takový dotaz, který by pokryl všechny existující publikace k danému tématu. Dosáhneme toho použitím co největšího počtu klíčových slov. Pokud se nám nepodaří nic vyhledat, zkusíme vyhledávání pozměnit, což můžeme provést použitím nadřazených termínů či určité termíny úplně vypustit. </a:t>
            </a:r>
          </a:p>
          <a:p>
            <a:pPr indent="-342900">
              <a:lnSpc>
                <a:spcPct val="80000"/>
              </a:lnSpc>
              <a:spcBef>
                <a:spcPts val="400"/>
              </a:spcBef>
            </a:pPr>
            <a:r>
              <a:rPr lang="en-US" sz="2000"/>
              <a:t>Aby bylo vyhledávání efektivní musíme v našem dotazu databázi sdělit co nejvíce informací, reflektovat skutečnost, že klíčová slova mohou existovat v různých mluvnických tvarech či být vzájemně v různém vztahu. Pomocné nám mohou být </a:t>
            </a:r>
            <a:r>
              <a:rPr lang="en-US" sz="2000" b="1"/>
              <a:t>booleovské operátory, zástupné a pomocné znaky</a:t>
            </a:r>
            <a:r>
              <a:rPr lang="en-US" sz="2000"/>
              <a:t>. </a:t>
            </a:r>
          </a:p>
          <a:p>
            <a:pPr indent="-342900">
              <a:spcBef>
                <a:spcPts val="40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55302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Jak najít články na určité téma </a:t>
            </a:r>
            <a:br>
              <a:rPr lang="en-US" sz="4000"/>
            </a:br>
            <a:endParaRPr lang="en-US" sz="4000"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800" dirty="0"/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b="1" dirty="0" err="1"/>
              <a:t>Vyhledávání</a:t>
            </a:r>
            <a:r>
              <a:rPr lang="en-US" sz="2800" b="1" dirty="0"/>
              <a:t> – co </a:t>
            </a:r>
            <a:r>
              <a:rPr lang="en-US" sz="2800" b="1" dirty="0" err="1"/>
              <a:t>když</a:t>
            </a:r>
            <a:r>
              <a:rPr lang="en-US" sz="2800" b="1" dirty="0"/>
              <a:t>?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–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nalezení</a:t>
            </a:r>
            <a:r>
              <a:rPr lang="en-US" sz="2800" dirty="0"/>
              <a:t> </a:t>
            </a:r>
            <a:r>
              <a:rPr lang="en-US" sz="2800" dirty="0" err="1"/>
              <a:t>velkého</a:t>
            </a:r>
            <a:r>
              <a:rPr lang="en-US" sz="2800" dirty="0"/>
              <a:t> </a:t>
            </a:r>
            <a:r>
              <a:rPr lang="en-US" sz="2800" dirty="0" err="1"/>
              <a:t>množství</a:t>
            </a:r>
            <a:r>
              <a:rPr lang="en-US" sz="2800" dirty="0"/>
              <a:t> </a:t>
            </a:r>
            <a:r>
              <a:rPr lang="en-US" sz="2800" dirty="0" err="1"/>
              <a:t>záznamů</a:t>
            </a:r>
            <a:r>
              <a:rPr lang="en-US" sz="2800" dirty="0"/>
              <a:t>, to je </a:t>
            </a:r>
            <a:r>
              <a:rPr lang="en-US" sz="2800" dirty="0" err="1"/>
              <a:t>tehdy</a:t>
            </a:r>
            <a:r>
              <a:rPr lang="en-US" sz="2800" dirty="0"/>
              <a:t>, </a:t>
            </a:r>
            <a:r>
              <a:rPr lang="en-US" sz="2800" dirty="0" err="1"/>
              <a:t>když</a:t>
            </a:r>
            <a:r>
              <a:rPr lang="en-US" sz="2800" dirty="0"/>
              <a:t> </a:t>
            </a:r>
            <a:r>
              <a:rPr lang="en-US" sz="2800" dirty="0" err="1"/>
              <a:t>počet</a:t>
            </a:r>
            <a:r>
              <a:rPr lang="en-US" sz="2800" dirty="0"/>
              <a:t> </a:t>
            </a:r>
            <a:r>
              <a:rPr lang="en-US" sz="2800" dirty="0" err="1"/>
              <a:t>záznamů</a:t>
            </a:r>
            <a:r>
              <a:rPr lang="en-US" sz="2800" dirty="0"/>
              <a:t> </a:t>
            </a:r>
            <a:r>
              <a:rPr lang="en-US" sz="2800" dirty="0" err="1"/>
              <a:t>převyšuje</a:t>
            </a:r>
            <a:r>
              <a:rPr lang="en-US" sz="2800" dirty="0"/>
              <a:t> </a:t>
            </a:r>
            <a:r>
              <a:rPr lang="en-US" sz="2800" dirty="0" err="1"/>
              <a:t>naše</a:t>
            </a:r>
            <a:r>
              <a:rPr lang="en-US" sz="2800" dirty="0"/>
              <a:t> </a:t>
            </a:r>
            <a:r>
              <a:rPr lang="en-US" sz="2800" dirty="0" err="1"/>
              <a:t>možnosti</a:t>
            </a:r>
            <a:r>
              <a:rPr lang="en-US" sz="2800" dirty="0"/>
              <a:t> </a:t>
            </a:r>
            <a:r>
              <a:rPr lang="en-US" sz="2800" dirty="0" err="1"/>
              <a:t>jednotlivě</a:t>
            </a:r>
            <a:r>
              <a:rPr lang="en-US" sz="2800" dirty="0"/>
              <a:t> </a:t>
            </a:r>
            <a:r>
              <a:rPr lang="en-US" sz="2800" dirty="0" err="1"/>
              <a:t>každý</a:t>
            </a:r>
            <a:r>
              <a:rPr lang="en-US" sz="2800" dirty="0"/>
              <a:t> </a:t>
            </a:r>
            <a:r>
              <a:rPr lang="en-US" sz="2800" dirty="0" err="1"/>
              <a:t>konkrétní</a:t>
            </a:r>
            <a:r>
              <a:rPr lang="en-US" sz="2800" dirty="0"/>
              <a:t> </a:t>
            </a:r>
            <a:r>
              <a:rPr lang="en-US" sz="2800" dirty="0" err="1"/>
              <a:t>záznam</a:t>
            </a:r>
            <a:r>
              <a:rPr lang="en-US" sz="2800" dirty="0"/>
              <a:t> </a:t>
            </a:r>
            <a:r>
              <a:rPr lang="en-US" sz="2800" dirty="0" err="1"/>
              <a:t>prohlédnout</a:t>
            </a:r>
            <a:r>
              <a:rPr lang="en-US" sz="2800" dirty="0"/>
              <a:t>, </a:t>
            </a:r>
            <a:r>
              <a:rPr lang="en-US" sz="2800" dirty="0" err="1"/>
              <a:t>musíme</a:t>
            </a:r>
            <a:r>
              <a:rPr lang="en-US" sz="2800" dirty="0"/>
              <a:t> </a:t>
            </a:r>
            <a:r>
              <a:rPr lang="en-US" sz="2800" dirty="0" err="1"/>
              <a:t>vyhledávání</a:t>
            </a:r>
            <a:r>
              <a:rPr lang="en-US" sz="2800" dirty="0"/>
              <a:t> </a:t>
            </a:r>
            <a:r>
              <a:rPr lang="en-US" sz="2800" dirty="0" err="1"/>
              <a:t>více</a:t>
            </a:r>
            <a:r>
              <a:rPr lang="en-US" sz="2800" dirty="0"/>
              <a:t> </a:t>
            </a:r>
            <a:r>
              <a:rPr lang="en-US" sz="2800" dirty="0" err="1"/>
              <a:t>specifikovat</a:t>
            </a:r>
            <a:r>
              <a:rPr lang="en-US" sz="2800" dirty="0"/>
              <a:t>, </a:t>
            </a:r>
            <a:r>
              <a:rPr lang="en-US" sz="2800" dirty="0" err="1"/>
              <a:t>přidáním</a:t>
            </a:r>
            <a:r>
              <a:rPr lang="en-US" sz="2800" dirty="0"/>
              <a:t> </a:t>
            </a:r>
            <a:r>
              <a:rPr lang="en-US" sz="2800" dirty="0" err="1"/>
              <a:t>upřesňujícího</a:t>
            </a:r>
            <a:r>
              <a:rPr lang="en-US" sz="2800" dirty="0"/>
              <a:t> </a:t>
            </a:r>
            <a:r>
              <a:rPr lang="en-US" sz="2800" dirty="0" err="1"/>
              <a:t>klíčového</a:t>
            </a:r>
            <a:r>
              <a:rPr lang="en-US" sz="2800" dirty="0"/>
              <a:t> </a:t>
            </a:r>
            <a:r>
              <a:rPr lang="en-US" sz="2800" dirty="0" err="1"/>
              <a:t>slova</a:t>
            </a:r>
            <a:r>
              <a:rPr lang="en-US" sz="2800" dirty="0"/>
              <a:t>, </a:t>
            </a:r>
            <a:r>
              <a:rPr lang="en-US" sz="2800" dirty="0" err="1"/>
              <a:t>omezením</a:t>
            </a:r>
            <a:r>
              <a:rPr lang="en-US" sz="2800" dirty="0"/>
              <a:t> - </a:t>
            </a:r>
            <a:r>
              <a:rPr lang="en-US" sz="2800" dirty="0" err="1"/>
              <a:t>rok</a:t>
            </a:r>
            <a:r>
              <a:rPr lang="en-US" sz="2800" dirty="0"/>
              <a:t>, </a:t>
            </a:r>
            <a:r>
              <a:rPr lang="en-US" sz="2800" dirty="0" err="1"/>
              <a:t>typ</a:t>
            </a:r>
            <a:r>
              <a:rPr lang="en-US" sz="2800" dirty="0"/>
              <a:t> </a:t>
            </a:r>
            <a:r>
              <a:rPr lang="en-US" sz="2800" dirty="0" err="1"/>
              <a:t>publikace</a:t>
            </a:r>
            <a:r>
              <a:rPr lang="en-US" sz="2800" dirty="0"/>
              <a:t>, </a:t>
            </a:r>
            <a:r>
              <a:rPr lang="en-US" sz="2800" dirty="0" err="1"/>
              <a:t>typ</a:t>
            </a:r>
            <a:r>
              <a:rPr lang="en-US" sz="2800" dirty="0"/>
              <a:t> </a:t>
            </a:r>
            <a:r>
              <a:rPr lang="en-US" sz="2800" dirty="0" err="1"/>
              <a:t>časopisu</a:t>
            </a:r>
            <a:r>
              <a:rPr lang="en-US" sz="2800" dirty="0"/>
              <a:t> </a:t>
            </a:r>
            <a:r>
              <a:rPr lang="en-US" sz="2800" dirty="0" err="1"/>
              <a:t>apod</a:t>
            </a:r>
            <a:r>
              <a:rPr lang="en-US" sz="2800" dirty="0"/>
              <a:t>.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–</a:t>
            </a:r>
            <a:r>
              <a:rPr lang="en-US" sz="2800" dirty="0" err="1"/>
              <a:t>Když</a:t>
            </a:r>
            <a:r>
              <a:rPr lang="en-US" sz="2800" dirty="0"/>
              <a:t> </a:t>
            </a:r>
            <a:r>
              <a:rPr lang="en-US" sz="2800" dirty="0" err="1"/>
              <a:t>naopak</a:t>
            </a:r>
            <a:r>
              <a:rPr lang="en-US" sz="2800" dirty="0"/>
              <a:t> </a:t>
            </a:r>
            <a:r>
              <a:rPr lang="en-US" sz="2800" dirty="0" err="1"/>
              <a:t>nalezneme</a:t>
            </a:r>
            <a:r>
              <a:rPr lang="en-US" sz="2800" dirty="0"/>
              <a:t> </a:t>
            </a:r>
            <a:r>
              <a:rPr lang="en-US" sz="2800" dirty="0" err="1"/>
              <a:t>záznamů</a:t>
            </a:r>
            <a:r>
              <a:rPr lang="en-US" sz="2800" dirty="0"/>
              <a:t> </a:t>
            </a:r>
            <a:r>
              <a:rPr lang="en-US" sz="2800" dirty="0" err="1"/>
              <a:t>málo</a:t>
            </a:r>
            <a:r>
              <a:rPr lang="en-US" sz="2800" dirty="0"/>
              <a:t> je </a:t>
            </a:r>
            <a:r>
              <a:rPr lang="en-US" sz="2800" dirty="0" err="1"/>
              <a:t>třeba</a:t>
            </a:r>
            <a:r>
              <a:rPr lang="en-US" sz="2800" dirty="0"/>
              <a:t> </a:t>
            </a:r>
            <a:r>
              <a:rPr lang="en-US" sz="2800" dirty="0" err="1"/>
              <a:t>rešeršní</a:t>
            </a:r>
            <a:r>
              <a:rPr lang="en-US" sz="2800" dirty="0"/>
              <a:t> </a:t>
            </a:r>
            <a:r>
              <a:rPr lang="en-US" sz="2800" dirty="0" err="1"/>
              <a:t>dotaz</a:t>
            </a:r>
            <a:r>
              <a:rPr lang="en-US" sz="2800" dirty="0"/>
              <a:t> </a:t>
            </a:r>
            <a:r>
              <a:rPr lang="en-US" sz="2800" dirty="0" err="1"/>
              <a:t>pozměnit</a:t>
            </a:r>
            <a:r>
              <a:rPr lang="en-US" sz="2800" dirty="0"/>
              <a:t> a </a:t>
            </a:r>
            <a:r>
              <a:rPr lang="en-US" sz="2800" dirty="0" err="1"/>
              <a:t>nahradit</a:t>
            </a:r>
            <a:r>
              <a:rPr lang="en-US" sz="2800" dirty="0"/>
              <a:t> </a:t>
            </a:r>
            <a:r>
              <a:rPr lang="en-US" sz="2800" dirty="0" err="1"/>
              <a:t>klíčová</a:t>
            </a:r>
            <a:r>
              <a:rPr lang="en-US" sz="2800" dirty="0"/>
              <a:t> </a:t>
            </a:r>
            <a:r>
              <a:rPr lang="en-US" sz="2800" dirty="0" err="1"/>
              <a:t>slova</a:t>
            </a:r>
            <a:r>
              <a:rPr lang="en-US" sz="2800" dirty="0"/>
              <a:t> </a:t>
            </a:r>
            <a:r>
              <a:rPr lang="en-US" sz="2800" dirty="0" err="1"/>
              <a:t>nadřazenými</a:t>
            </a:r>
            <a:r>
              <a:rPr lang="en-US" sz="2800" dirty="0"/>
              <a:t> </a:t>
            </a:r>
            <a:r>
              <a:rPr lang="en-US" sz="2800" dirty="0" err="1"/>
              <a:t>pojmy</a:t>
            </a:r>
            <a:r>
              <a:rPr lang="en-US" sz="2800" dirty="0"/>
              <a:t>. </a:t>
            </a:r>
          </a:p>
          <a:p>
            <a:pPr indent="-342900">
              <a:spcBef>
                <a:spcPts val="56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1159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92312" y="26035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/>
              <a:t>Knihovna FSV UK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992312" y="836613"/>
            <a:ext cx="8229600" cy="6021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1800" dirty="0"/>
          </a:p>
          <a:p>
            <a:pPr indent="-342900">
              <a:lnSpc>
                <a:spcPct val="80000"/>
              </a:lnSpc>
              <a:spcBef>
                <a:spcPts val="360"/>
              </a:spcBef>
              <a:buNone/>
            </a:pPr>
            <a:endParaRPr sz="1800" dirty="0"/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b="1" dirty="0" err="1"/>
              <a:t>Přehled</a:t>
            </a:r>
            <a:r>
              <a:rPr lang="en-US" sz="1800" b="1" dirty="0"/>
              <a:t> </a:t>
            </a:r>
            <a:r>
              <a:rPr lang="en-US" sz="1800" b="1" dirty="0" err="1"/>
              <a:t>vybraných</a:t>
            </a:r>
            <a:r>
              <a:rPr lang="en-US" sz="1800" b="1" dirty="0"/>
              <a:t> EIZ pro </a:t>
            </a:r>
            <a:r>
              <a:rPr lang="en-US" sz="1800" b="1" dirty="0" err="1"/>
              <a:t>sociální</a:t>
            </a:r>
            <a:r>
              <a:rPr lang="en-US" sz="1800" b="1" dirty="0"/>
              <a:t> </a:t>
            </a:r>
            <a:r>
              <a:rPr lang="en-US" sz="1800" b="1" dirty="0" err="1"/>
              <a:t>vědy</a:t>
            </a:r>
            <a:r>
              <a:rPr lang="en-US" sz="1800" b="1" dirty="0"/>
              <a:t> (</a:t>
            </a:r>
            <a:r>
              <a:rPr lang="en-US" sz="1800" b="1" dirty="0" err="1"/>
              <a:t>dle</a:t>
            </a:r>
            <a:r>
              <a:rPr lang="en-US" sz="1800" b="1" dirty="0"/>
              <a:t> </a:t>
            </a:r>
            <a:r>
              <a:rPr lang="en-US" sz="1800" b="1" dirty="0" err="1"/>
              <a:t>typu</a:t>
            </a:r>
            <a:r>
              <a:rPr lang="en-US" sz="1800" b="1" dirty="0"/>
              <a:t> </a:t>
            </a:r>
            <a:r>
              <a:rPr lang="en-US" sz="1800" b="1" dirty="0" err="1"/>
              <a:t>zdroje</a:t>
            </a:r>
            <a:r>
              <a:rPr lang="en-US" sz="1800" b="1" dirty="0"/>
              <a:t>):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dirty="0" err="1"/>
              <a:t>multioborové</a:t>
            </a:r>
            <a:r>
              <a:rPr lang="en-US" sz="1800" dirty="0"/>
              <a:t> </a:t>
            </a:r>
            <a:r>
              <a:rPr lang="en-US" sz="1800" dirty="0" err="1"/>
              <a:t>databáze</a:t>
            </a:r>
            <a:r>
              <a:rPr lang="en-US" sz="1800" dirty="0"/>
              <a:t>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EBSCOhost </a:t>
            </a:r>
            <a:r>
              <a:rPr lang="en-US" sz="1800" dirty="0"/>
              <a:t>(</a:t>
            </a:r>
            <a:r>
              <a:rPr lang="en-US" sz="1800" dirty="0" err="1"/>
              <a:t>mnoho</a:t>
            </a:r>
            <a:r>
              <a:rPr lang="en-US" sz="1800" dirty="0"/>
              <a:t> </a:t>
            </a:r>
            <a:r>
              <a:rPr lang="en-US" sz="1800" dirty="0" err="1"/>
              <a:t>subdatabází</a:t>
            </a:r>
            <a:r>
              <a:rPr lang="en-US" sz="1800" dirty="0"/>
              <a:t>)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b="1" dirty="0"/>
              <a:t>Communication &amp; Mass Media Complete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b="1" dirty="0"/>
              <a:t>Film &amp; Television Literature Index with Full Text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dirty="0" err="1"/>
              <a:t>tematické</a:t>
            </a:r>
            <a:r>
              <a:rPr lang="en-US" sz="1800" dirty="0"/>
              <a:t> (</a:t>
            </a:r>
            <a:r>
              <a:rPr lang="en-US" sz="1800" dirty="0" err="1"/>
              <a:t>oborové</a:t>
            </a:r>
            <a:r>
              <a:rPr lang="en-US" sz="1800" dirty="0"/>
              <a:t>) </a:t>
            </a:r>
            <a:r>
              <a:rPr lang="en-US" sz="1800" dirty="0" err="1"/>
              <a:t>databáze</a:t>
            </a:r>
            <a:r>
              <a:rPr lang="en-US" sz="1800" dirty="0"/>
              <a:t>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SAGE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b="1" dirty="0"/>
              <a:t>Communication &amp; Media Studies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b="1" dirty="0"/>
              <a:t>Politics &amp; International Relations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b="1" dirty="0"/>
              <a:t>Sociology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Factiva </a:t>
            </a:r>
            <a:r>
              <a:rPr lang="en-US" sz="1800" dirty="0"/>
              <a:t>(</a:t>
            </a:r>
            <a:r>
              <a:rPr lang="en-US" sz="1800" dirty="0" err="1"/>
              <a:t>kromě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periodik</a:t>
            </a:r>
            <a:r>
              <a:rPr lang="en-US" sz="1800" dirty="0"/>
              <a:t> </a:t>
            </a:r>
            <a:r>
              <a:rPr lang="en-US" sz="1800" dirty="0" err="1"/>
              <a:t>zaměřených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ekonomii</a:t>
            </a:r>
            <a:r>
              <a:rPr lang="en-US" sz="1800" dirty="0"/>
              <a:t> </a:t>
            </a:r>
            <a:r>
              <a:rPr lang="en-US" sz="1800" dirty="0" err="1"/>
              <a:t>nabízí</a:t>
            </a:r>
            <a:r>
              <a:rPr lang="en-US" sz="1800" dirty="0"/>
              <a:t> </a:t>
            </a:r>
            <a:r>
              <a:rPr lang="en-US" sz="1800" dirty="0" err="1"/>
              <a:t>aktuální</a:t>
            </a:r>
            <a:r>
              <a:rPr lang="en-US" sz="1800" dirty="0"/>
              <a:t> </a:t>
            </a:r>
            <a:r>
              <a:rPr lang="en-US" sz="1800" dirty="0" err="1"/>
              <a:t>denní</a:t>
            </a:r>
            <a:r>
              <a:rPr lang="en-US" sz="1800" dirty="0"/>
              <a:t> </a:t>
            </a:r>
            <a:r>
              <a:rPr lang="en-US" sz="1800" dirty="0" err="1"/>
              <a:t>obsah</a:t>
            </a:r>
            <a:r>
              <a:rPr lang="en-US" sz="1800" dirty="0"/>
              <a:t> </a:t>
            </a:r>
            <a:r>
              <a:rPr lang="en-US" sz="1800" dirty="0" err="1"/>
              <a:t>novin</a:t>
            </a:r>
            <a:r>
              <a:rPr lang="en-US" sz="1800" dirty="0"/>
              <a:t> </a:t>
            </a:r>
            <a:r>
              <a:rPr lang="en-US" sz="1800" i="1" dirty="0"/>
              <a:t>The Wall Street Journal</a:t>
            </a:r>
            <a:r>
              <a:rPr lang="en-US" sz="1800" dirty="0"/>
              <a:t>, </a:t>
            </a:r>
            <a:r>
              <a:rPr lang="en-US" sz="1800" i="1" dirty="0"/>
              <a:t>The New York Times</a:t>
            </a:r>
            <a:r>
              <a:rPr lang="en-US" sz="1800" dirty="0"/>
              <a:t>, </a:t>
            </a:r>
            <a:r>
              <a:rPr lang="en-US" sz="1800" i="1" dirty="0"/>
              <a:t>Washington Post </a:t>
            </a:r>
            <a:r>
              <a:rPr lang="en-US" sz="1800" dirty="0" err="1"/>
              <a:t>aj</a:t>
            </a:r>
            <a:r>
              <a:rPr lang="en-US" sz="1800" dirty="0"/>
              <a:t>.)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</a:t>
            </a:r>
            <a:r>
              <a:rPr lang="en-US" sz="1800" dirty="0" err="1"/>
              <a:t>archivy</a:t>
            </a:r>
            <a:r>
              <a:rPr lang="en-US" sz="1800" dirty="0"/>
              <a:t> </a:t>
            </a:r>
            <a:r>
              <a:rPr lang="en-US" sz="1800" dirty="0" err="1"/>
              <a:t>zpravodajství</a:t>
            </a:r>
            <a:r>
              <a:rPr lang="en-US" sz="1800" dirty="0"/>
              <a:t> </a:t>
            </a:r>
            <a:r>
              <a:rPr lang="en-US" sz="1800" dirty="0" err="1"/>
              <a:t>českých</a:t>
            </a:r>
            <a:r>
              <a:rPr lang="en-US" sz="1800" dirty="0"/>
              <a:t> </a:t>
            </a:r>
            <a:r>
              <a:rPr lang="en-US" sz="1800" dirty="0" err="1"/>
              <a:t>mediálních</a:t>
            </a:r>
            <a:r>
              <a:rPr lang="en-US" sz="1800" dirty="0"/>
              <a:t> </a:t>
            </a:r>
            <a:r>
              <a:rPr lang="en-US" sz="1800" dirty="0" err="1"/>
              <a:t>zdrojů</a:t>
            </a:r>
            <a:r>
              <a:rPr lang="en-US" sz="1800" dirty="0"/>
              <a:t>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ČTK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Newton Media Monitoring, Newton Media Search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•e-</a:t>
            </a:r>
            <a:r>
              <a:rPr lang="en-US" sz="1800" dirty="0" err="1"/>
              <a:t>knihy</a:t>
            </a:r>
            <a:r>
              <a:rPr lang="en-US" sz="1800" dirty="0"/>
              <a:t>: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 err="1"/>
              <a:t>Ebrary</a:t>
            </a:r>
            <a:r>
              <a:rPr lang="en-US" sz="1800" b="1" dirty="0"/>
              <a:t>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</a:pPr>
            <a:r>
              <a:rPr lang="en-US" sz="1800" dirty="0"/>
              <a:t>–</a:t>
            </a:r>
            <a:r>
              <a:rPr lang="en-US" sz="1800" b="1" dirty="0"/>
              <a:t>eBook Collection (EBSCOhost) </a:t>
            </a:r>
          </a:p>
          <a:p>
            <a:pPr indent="-342900">
              <a:lnSpc>
                <a:spcPct val="80000"/>
              </a:lnSpc>
              <a:spcBef>
                <a:spcPts val="360"/>
              </a:spcBef>
              <a:buNone/>
            </a:pPr>
            <a:endParaRPr sz="1800" dirty="0"/>
          </a:p>
          <a:p>
            <a:pPr indent="-342900">
              <a:spcBef>
                <a:spcPts val="36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3624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Databáze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128584"/>
            <a:ext cx="10972800" cy="4997578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https://ezdroje.cuni.cz/</a:t>
            </a:r>
          </a:p>
          <a:p>
            <a:r>
              <a:rPr lang="cs-CZ" dirty="0">
                <a:hlinkClick r:id="rId2"/>
              </a:rPr>
              <a:t>https://knihovna.fsv.cuni.cz/katalogy-e-zdroje/e-zdroje-rozdelene-podle-oboru</a:t>
            </a:r>
            <a:endParaRPr lang="cs-CZ" dirty="0"/>
          </a:p>
          <a:p>
            <a:endParaRPr lang="cs-CZ" dirty="0"/>
          </a:p>
          <a:p>
            <a:r>
              <a:rPr lang="cs-CZ" sz="2200" dirty="0"/>
              <a:t>Newton Media</a:t>
            </a:r>
          </a:p>
          <a:p>
            <a:r>
              <a:rPr lang="cs-CZ" sz="2200" dirty="0" err="1"/>
              <a:t>Sage</a:t>
            </a:r>
            <a:endParaRPr lang="cs-CZ" sz="2200" dirty="0"/>
          </a:p>
          <a:p>
            <a:r>
              <a:rPr lang="cs-CZ" sz="2200" dirty="0"/>
              <a:t>EBSCO</a:t>
            </a:r>
          </a:p>
          <a:p>
            <a:r>
              <a:rPr lang="cs-CZ" sz="2200" dirty="0"/>
              <a:t>CEEOL</a:t>
            </a:r>
          </a:p>
          <a:p>
            <a:r>
              <a:rPr lang="cs-CZ" sz="2200" dirty="0"/>
              <a:t>JSTOR</a:t>
            </a:r>
          </a:p>
          <a:p>
            <a:r>
              <a:rPr lang="cs-CZ" sz="2200" dirty="0" err="1"/>
              <a:t>Factiva</a:t>
            </a:r>
            <a:endParaRPr lang="cs-CZ" sz="2200" dirty="0"/>
          </a:p>
          <a:p>
            <a:r>
              <a:rPr lang="cs-CZ" sz="2200" dirty="0" err="1"/>
              <a:t>Library</a:t>
            </a:r>
            <a:r>
              <a:rPr lang="cs-CZ" sz="2200" dirty="0"/>
              <a:t> </a:t>
            </a:r>
            <a:r>
              <a:rPr lang="cs-CZ" sz="2200" dirty="0" err="1"/>
              <a:t>Press</a:t>
            </a:r>
            <a:r>
              <a:rPr lang="cs-CZ" sz="2200" dirty="0"/>
              <a:t> Display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83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na FSV - výběr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03200" indent="0">
              <a:buNone/>
            </a:pPr>
            <a:endParaRPr lang="cs-CZ" dirty="0"/>
          </a:p>
          <a:p>
            <a:r>
              <a:rPr lang="cs-CZ" dirty="0" err="1"/>
              <a:t>PressReader</a:t>
            </a:r>
            <a:endParaRPr lang="cs-CZ" dirty="0"/>
          </a:p>
          <a:p>
            <a:r>
              <a:rPr lang="cs-CZ" dirty="0" err="1"/>
              <a:t>Factiva</a:t>
            </a:r>
            <a:endParaRPr lang="cs-CZ" dirty="0"/>
          </a:p>
          <a:p>
            <a:r>
              <a:rPr lang="cs-CZ" dirty="0"/>
              <a:t>CEEOL</a:t>
            </a:r>
          </a:p>
          <a:p>
            <a:r>
              <a:rPr lang="cs-CZ" dirty="0" err="1"/>
              <a:t>EastView</a:t>
            </a:r>
            <a:endParaRPr lang="cs-CZ" dirty="0"/>
          </a:p>
          <a:p>
            <a:r>
              <a:rPr lang="cs-CZ" dirty="0" err="1"/>
              <a:t>Ebsco</a:t>
            </a:r>
            <a:endParaRPr lang="cs-CZ" dirty="0"/>
          </a:p>
          <a:p>
            <a:r>
              <a:rPr lang="cs-CZ" dirty="0"/>
              <a:t>SAGE</a:t>
            </a:r>
          </a:p>
          <a:p>
            <a:r>
              <a:rPr lang="cs-CZ" dirty="0" err="1"/>
              <a:t>Proquest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01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405" r="591"/>
          <a:stretch/>
        </p:blipFill>
        <p:spPr>
          <a:xfrm>
            <a:off x="-3197768" y="-1289539"/>
            <a:ext cx="18179860" cy="98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6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998" r="1774"/>
          <a:stretch/>
        </p:blipFill>
        <p:spPr>
          <a:xfrm>
            <a:off x="-472751" y="-609601"/>
            <a:ext cx="17963582" cy="98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11128" t="4896" r="7913" b="-3724"/>
          <a:stretch/>
        </p:blipFill>
        <p:spPr>
          <a:xfrm>
            <a:off x="-7517356" y="-515815"/>
            <a:ext cx="18947356" cy="102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6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41" t="3739" r="1134" b="2393"/>
          <a:stretch/>
        </p:blipFill>
        <p:spPr>
          <a:xfrm>
            <a:off x="-2830764" y="-1702778"/>
            <a:ext cx="17506104" cy="96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1090" t="3989" r="1090" b="-3989"/>
          <a:stretch/>
        </p:blipFill>
        <p:spPr>
          <a:xfrm>
            <a:off x="-2719242" y="-54920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Odborné databáze vs. volné zdroje </a:t>
            </a:r>
            <a:br>
              <a:rPr lang="en-US" sz="4000"/>
            </a:br>
            <a:endParaRPr lang="en-US" sz="400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None/>
            </a:pPr>
            <a:endParaRPr sz="2400" dirty="0"/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u="sng" dirty="0" err="1"/>
              <a:t>Volné</a:t>
            </a:r>
            <a:r>
              <a:rPr lang="en-US" sz="2400" u="sng" dirty="0"/>
              <a:t> </a:t>
            </a:r>
            <a:r>
              <a:rPr lang="en-US" sz="2400" u="sng" dirty="0" err="1"/>
              <a:t>zdroje</a:t>
            </a:r>
            <a:r>
              <a:rPr lang="en-US" sz="2400" u="sng" dirty="0"/>
              <a:t> </a:t>
            </a:r>
            <a:r>
              <a:rPr lang="en-US" sz="2400" u="sng" dirty="0" err="1"/>
              <a:t>na</a:t>
            </a:r>
            <a:r>
              <a:rPr lang="en-US" sz="2400" u="sng" dirty="0"/>
              <a:t> </a:t>
            </a:r>
            <a:r>
              <a:rPr lang="en-US" sz="2400" u="sng" dirty="0" err="1"/>
              <a:t>internetu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obtížně</a:t>
            </a:r>
            <a:r>
              <a:rPr lang="en-US" sz="2400" dirty="0"/>
              <a:t> </a:t>
            </a:r>
            <a:r>
              <a:rPr lang="en-US" sz="2400" dirty="0" err="1"/>
              <a:t>ověřitelné</a:t>
            </a:r>
            <a:r>
              <a:rPr lang="en-US" sz="2400" dirty="0"/>
              <a:t>; </a:t>
            </a:r>
            <a:r>
              <a:rPr lang="en-US" sz="2400" dirty="0" err="1"/>
              <a:t>velké</a:t>
            </a:r>
            <a:r>
              <a:rPr lang="en-US" sz="2400" dirty="0"/>
              <a:t>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nalezených</a:t>
            </a:r>
            <a:r>
              <a:rPr lang="en-US" sz="2400" dirty="0"/>
              <a:t> </a:t>
            </a:r>
            <a:r>
              <a:rPr lang="en-US" sz="2400" dirty="0" err="1"/>
              <a:t>výsledků</a:t>
            </a:r>
            <a:r>
              <a:rPr lang="en-US" sz="2400" dirty="0"/>
              <a:t>;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těžko</a:t>
            </a:r>
            <a:r>
              <a:rPr lang="en-US" sz="2400" dirty="0"/>
              <a:t> je </a:t>
            </a:r>
            <a:r>
              <a:rPr lang="en-US" sz="2400" dirty="0" err="1"/>
              <a:t>lze</a:t>
            </a:r>
            <a:r>
              <a:rPr lang="en-US" sz="2400" dirty="0"/>
              <a:t> </a:t>
            </a:r>
            <a:r>
              <a:rPr lang="en-US" sz="2400" dirty="0" err="1"/>
              <a:t>zaměřit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konkrétní</a:t>
            </a:r>
            <a:r>
              <a:rPr lang="en-US" sz="2400" dirty="0"/>
              <a:t> </a:t>
            </a:r>
            <a:r>
              <a:rPr lang="en-US" sz="2400" dirty="0" err="1"/>
              <a:t>vědní</a:t>
            </a:r>
            <a:r>
              <a:rPr lang="en-US" sz="2400" dirty="0"/>
              <a:t> oblast; </a:t>
            </a:r>
            <a:r>
              <a:rPr lang="en-US" sz="2400" dirty="0" err="1"/>
              <a:t>jsou</a:t>
            </a:r>
            <a:r>
              <a:rPr lang="cs-CZ" sz="2400" dirty="0"/>
              <a:t> často</a:t>
            </a:r>
            <a:r>
              <a:rPr lang="en-US" sz="2400" dirty="0"/>
              <a:t> </a:t>
            </a:r>
            <a:r>
              <a:rPr lang="en-US" sz="2400" dirty="0" err="1"/>
              <a:t>neobjektivní</a:t>
            </a:r>
            <a:r>
              <a:rPr lang="en-US" sz="2400" dirty="0"/>
              <a:t>, </a:t>
            </a:r>
            <a:r>
              <a:rPr lang="en-US" sz="2400" dirty="0" err="1"/>
              <a:t>zkreslené</a:t>
            </a:r>
            <a:r>
              <a:rPr lang="en-US" sz="2400" dirty="0"/>
              <a:t>; </a:t>
            </a:r>
            <a:r>
              <a:rPr lang="en-US" sz="2400" dirty="0" err="1"/>
              <a:t>nabízí</a:t>
            </a:r>
            <a:r>
              <a:rPr lang="en-US" sz="2400" dirty="0"/>
              <a:t> </a:t>
            </a:r>
            <a:r>
              <a:rPr lang="en-US" sz="2400" dirty="0" err="1"/>
              <a:t>omezené</a:t>
            </a:r>
            <a:r>
              <a:rPr lang="en-US" sz="2400" dirty="0"/>
              <a:t> </a:t>
            </a:r>
            <a:r>
              <a:rPr lang="en-US" sz="2400" dirty="0" err="1"/>
              <a:t>možnosti</a:t>
            </a:r>
            <a:r>
              <a:rPr lang="en-US" sz="2400" dirty="0"/>
              <a:t> </a:t>
            </a:r>
            <a:r>
              <a:rPr lang="en-US" sz="2400" dirty="0" err="1"/>
              <a:t>vyhledávání</a:t>
            </a:r>
            <a:r>
              <a:rPr lang="en-US" sz="2400" dirty="0"/>
              <a:t> ... </a:t>
            </a:r>
          </a:p>
          <a:p>
            <a:pPr indent="-342900">
              <a:lnSpc>
                <a:spcPct val="90000"/>
              </a:lnSpc>
              <a:spcBef>
                <a:spcPts val="480"/>
              </a:spcBef>
              <a:buNone/>
            </a:pPr>
            <a:endParaRPr sz="2400" dirty="0"/>
          </a:p>
          <a:p>
            <a:pPr indent="-342900">
              <a:lnSpc>
                <a:spcPct val="90000"/>
              </a:lnSpc>
              <a:spcBef>
                <a:spcPts val="480"/>
              </a:spcBef>
            </a:pPr>
            <a:r>
              <a:rPr lang="en-US" sz="2400" u="sng" dirty="0" err="1"/>
              <a:t>Licencované</a:t>
            </a:r>
            <a:r>
              <a:rPr lang="en-US" sz="2400" u="sng" dirty="0"/>
              <a:t> </a:t>
            </a:r>
            <a:r>
              <a:rPr lang="en-US" sz="2400" u="sng" dirty="0" err="1"/>
              <a:t>databáze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deklarovaná</a:t>
            </a:r>
            <a:r>
              <a:rPr lang="en-US" sz="2400" dirty="0"/>
              <a:t> </a:t>
            </a:r>
            <a:r>
              <a:rPr lang="en-US" sz="2400" dirty="0" err="1"/>
              <a:t>autorita</a:t>
            </a:r>
            <a:r>
              <a:rPr lang="en-US" sz="2400" dirty="0"/>
              <a:t>; </a:t>
            </a:r>
            <a:r>
              <a:rPr lang="en-US" sz="2400" dirty="0" err="1"/>
              <a:t>recenzované</a:t>
            </a:r>
            <a:r>
              <a:rPr lang="en-US" sz="2400" dirty="0"/>
              <a:t> </a:t>
            </a:r>
            <a:r>
              <a:rPr lang="en-US" sz="2400" dirty="0" err="1"/>
              <a:t>výsledky</a:t>
            </a:r>
            <a:r>
              <a:rPr lang="en-US" sz="2400" dirty="0"/>
              <a:t>; </a:t>
            </a:r>
            <a:r>
              <a:rPr lang="en-US" sz="2400" dirty="0" err="1"/>
              <a:t>menší</a:t>
            </a:r>
            <a:r>
              <a:rPr lang="en-US" sz="2400" dirty="0"/>
              <a:t>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nalezených</a:t>
            </a:r>
            <a:r>
              <a:rPr lang="en-US" sz="2400" dirty="0"/>
              <a:t> </a:t>
            </a:r>
            <a:r>
              <a:rPr lang="en-US" sz="2400" dirty="0" err="1"/>
              <a:t>výsledků</a:t>
            </a:r>
            <a:r>
              <a:rPr lang="en-US" sz="2400" dirty="0"/>
              <a:t> - </a:t>
            </a:r>
            <a:r>
              <a:rPr lang="en-US" sz="2400" dirty="0" err="1"/>
              <a:t>odfiltrované</a:t>
            </a:r>
            <a:r>
              <a:rPr lang="en-US" sz="2400" dirty="0"/>
              <a:t> </a:t>
            </a:r>
            <a:r>
              <a:rPr lang="en-US" sz="2400" dirty="0" err="1"/>
              <a:t>duplikáty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.; </a:t>
            </a:r>
            <a:r>
              <a:rPr lang="en-US" sz="2400" dirty="0" err="1"/>
              <a:t>oborové</a:t>
            </a:r>
            <a:r>
              <a:rPr lang="en-US" sz="2400" dirty="0"/>
              <a:t> </a:t>
            </a:r>
            <a:r>
              <a:rPr lang="en-US" sz="2400" dirty="0" err="1"/>
              <a:t>zaměření</a:t>
            </a:r>
            <a:r>
              <a:rPr lang="en-US" sz="2400" dirty="0"/>
              <a:t>; </a:t>
            </a:r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omezit</a:t>
            </a:r>
            <a:r>
              <a:rPr lang="en-US" sz="2400" dirty="0"/>
              <a:t> </a:t>
            </a:r>
            <a:r>
              <a:rPr lang="en-US" sz="2400" dirty="0" err="1"/>
              <a:t>vyhledávání</a:t>
            </a:r>
            <a:r>
              <a:rPr lang="en-US" sz="2400" dirty="0"/>
              <a:t> </a:t>
            </a:r>
            <a:r>
              <a:rPr lang="en-US" sz="2400" dirty="0" err="1"/>
              <a:t>pouze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knihy</a:t>
            </a:r>
            <a:r>
              <a:rPr lang="en-US" sz="2400" dirty="0"/>
              <a:t>, </a:t>
            </a:r>
            <a:r>
              <a:rPr lang="en-US" sz="2400" dirty="0" err="1"/>
              <a:t>časopisy</a:t>
            </a:r>
            <a:r>
              <a:rPr lang="en-US" sz="2400" dirty="0"/>
              <a:t>, </a:t>
            </a:r>
            <a:r>
              <a:rPr lang="en-US" sz="2400" dirty="0" err="1"/>
              <a:t>recenzované</a:t>
            </a:r>
            <a:r>
              <a:rPr lang="en-US" sz="2400" dirty="0"/>
              <a:t> </a:t>
            </a:r>
            <a:r>
              <a:rPr lang="en-US" sz="2400" dirty="0" err="1"/>
              <a:t>časopisy</a:t>
            </a:r>
            <a:r>
              <a:rPr lang="en-US" sz="2400" dirty="0"/>
              <a:t>; </a:t>
            </a:r>
            <a:r>
              <a:rPr lang="en-US" sz="2400" dirty="0" err="1"/>
              <a:t>databáze</a:t>
            </a:r>
            <a:r>
              <a:rPr lang="en-US" sz="2400" dirty="0"/>
              <a:t> </a:t>
            </a:r>
            <a:r>
              <a:rPr lang="en-US" sz="2400" dirty="0" err="1"/>
              <a:t>obsahují</a:t>
            </a:r>
            <a:r>
              <a:rPr lang="en-US" sz="2400" dirty="0"/>
              <a:t> </a:t>
            </a:r>
            <a:r>
              <a:rPr lang="en-US" sz="2400" dirty="0" err="1"/>
              <a:t>publikované</a:t>
            </a:r>
            <a:r>
              <a:rPr lang="en-US" sz="2400" dirty="0"/>
              <a:t> </a:t>
            </a:r>
            <a:r>
              <a:rPr lang="en-US" sz="2400" dirty="0" err="1"/>
              <a:t>dokumenty</a:t>
            </a:r>
            <a:r>
              <a:rPr lang="en-US" sz="2400" dirty="0"/>
              <a:t> ... </a:t>
            </a:r>
          </a:p>
          <a:p>
            <a:pPr indent="-342900">
              <a:spcBef>
                <a:spcPts val="48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09441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" t="3950" r="129" b="1"/>
          <a:stretch/>
        </p:blipFill>
        <p:spPr>
          <a:xfrm>
            <a:off x="-659363" y="-609600"/>
            <a:ext cx="18150194" cy="9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125" r="257"/>
          <a:stretch/>
        </p:blipFill>
        <p:spPr>
          <a:xfrm>
            <a:off x="-326477" y="-410308"/>
            <a:ext cx="18204169" cy="98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096" r="1717"/>
          <a:stretch/>
        </p:blipFill>
        <p:spPr>
          <a:xfrm>
            <a:off x="-350295" y="-386862"/>
            <a:ext cx="18005249" cy="98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1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431" r="1287"/>
          <a:stretch/>
        </p:blipFill>
        <p:spPr>
          <a:xfrm>
            <a:off x="-2666755" y="-269631"/>
            <a:ext cx="17988818" cy="97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5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299" r="1347"/>
          <a:stretch/>
        </p:blipFill>
        <p:spPr>
          <a:xfrm>
            <a:off x="-2074850" y="-574432"/>
            <a:ext cx="18041681" cy="98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92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615" r="2020"/>
          <a:stretch/>
        </p:blipFill>
        <p:spPr>
          <a:xfrm>
            <a:off x="-2315146" y="-363415"/>
            <a:ext cx="17918561" cy="98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4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707" r="-82"/>
          <a:stretch/>
        </p:blipFill>
        <p:spPr>
          <a:xfrm>
            <a:off x="-5372395" y="-515817"/>
            <a:ext cx="18302948" cy="99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4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834" r="1108"/>
          <a:stretch/>
        </p:blipFill>
        <p:spPr>
          <a:xfrm>
            <a:off x="-172573" y="-738555"/>
            <a:ext cx="18085435" cy="9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0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633" r="742"/>
          <a:stretch/>
        </p:blipFill>
        <p:spPr>
          <a:xfrm>
            <a:off x="-897165" y="-1254369"/>
            <a:ext cx="18223873" cy="99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812" r="345"/>
          <a:stretch/>
        </p:blipFill>
        <p:spPr>
          <a:xfrm>
            <a:off x="-359021" y="-820615"/>
            <a:ext cx="18224990" cy="98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711450" y="476251"/>
            <a:ext cx="7772400" cy="993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 jsou EIZ? </a:t>
            </a:r>
            <a:br>
              <a:rPr lang="en-US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2063750" y="1052512"/>
            <a:ext cx="7993062" cy="5472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•EIZ jsou informační zdroje, které jsou uchovávány v elektronické podobě a jsou dostupné v prostředí počítačových sítí nebo prostřednictvím jiných technologií distribuce digitálních dat. </a:t>
            </a: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•EIZ vznikají primárně ve formě elektronické, digitalizací nebo paralelně v tištěné a elektronické formě. </a:t>
            </a: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•Obecně se s termínem EIZ nepojí zdroje, které jsou zdarma na internetu. 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Jedná se o profesionálně vytvářené informační zdroje přístupné online na komerční bázi. </a:t>
            </a: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•EIZ, ezdroje, databáze = (dokumentografický informační systém) </a:t>
            </a:r>
          </a:p>
          <a:p>
            <a:pPr marL="342900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154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059" r="-782" b="-1"/>
          <a:stretch/>
        </p:blipFill>
        <p:spPr>
          <a:xfrm>
            <a:off x="-83890" y="-890955"/>
            <a:ext cx="18125705" cy="97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5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634" r="-66"/>
          <a:stretch/>
        </p:blipFill>
        <p:spPr>
          <a:xfrm>
            <a:off x="-2331626" y="-492369"/>
            <a:ext cx="17958488" cy="97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8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449" r="766"/>
          <a:stretch/>
        </p:blipFill>
        <p:spPr>
          <a:xfrm>
            <a:off x="-1547940" y="-222739"/>
            <a:ext cx="18147817" cy="99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4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787" r="1613"/>
          <a:stretch/>
        </p:blipFill>
        <p:spPr>
          <a:xfrm>
            <a:off x="-1909009" y="-691662"/>
            <a:ext cx="17993071" cy="98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420" r="1393"/>
          <a:stretch/>
        </p:blipFill>
        <p:spPr>
          <a:xfrm>
            <a:off x="-2570541" y="-586154"/>
            <a:ext cx="18033279" cy="98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6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114" r="764"/>
          <a:stretch/>
        </p:blipFill>
        <p:spPr>
          <a:xfrm>
            <a:off x="-270588" y="-715109"/>
            <a:ext cx="18148280" cy="98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Odborné databáze vs. volné zdroje </a:t>
            </a:r>
            <a:br>
              <a:rPr lang="en-US" sz="4000"/>
            </a:br>
            <a:endParaRPr lang="en-US" sz="4000"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852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</a:pPr>
            <a:r>
              <a:rPr lang="en-US" sz="2400"/>
              <a:t>Vyhledávání v odborných zdrojích probíhá sofistikovaněji než je tomu u volných zdrojů na internetu. 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</a:pPr>
            <a:r>
              <a:rPr lang="en-US" sz="2400"/>
              <a:t>–využívání speciálních analytických způsobů vyhledávání, znalost systému, obsahové struktury bází dat, dotazovacího jazyka 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</a:pPr>
            <a:r>
              <a:rPr lang="en-US" sz="2400"/>
              <a:t>–intuitivní uživatelské rozhraní, komunikační kanál mezi uživatelem a rešeršním systémem 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</a:pPr>
            <a:r>
              <a:rPr lang="en-US" sz="2400"/>
              <a:t>optimální uživatelské rozhraní by mělo uživateli umožnit vyhledávat v systému i bez znalosti informační problematiky </a:t>
            </a:r>
          </a:p>
          <a:p>
            <a:pPr indent="-342900">
              <a:spcBef>
                <a:spcPts val="48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78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Dělení EIZ </a:t>
            </a:r>
            <a:br>
              <a:rPr lang="en-US" sz="4000"/>
            </a:br>
            <a:endParaRPr lang="en-US" sz="400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 dirty="0"/>
          </a:p>
          <a:p>
            <a:pPr indent="-342900">
              <a:buSzPct val="25000"/>
              <a:buNone/>
            </a:pPr>
            <a:r>
              <a:rPr lang="en-US" dirty="0"/>
              <a:t>   Z </a:t>
            </a:r>
            <a:r>
              <a:rPr lang="en-US" dirty="0" err="1"/>
              <a:t>hlediska</a:t>
            </a:r>
            <a:r>
              <a:rPr lang="en-US" dirty="0"/>
              <a:t> </a:t>
            </a:r>
            <a:r>
              <a:rPr lang="en-US" dirty="0" err="1"/>
              <a:t>typů</a:t>
            </a:r>
            <a:r>
              <a:rPr lang="en-US" dirty="0"/>
              <a:t> </a:t>
            </a:r>
          </a:p>
          <a:p>
            <a:pPr indent="-342900"/>
            <a:r>
              <a:rPr lang="en-US" dirty="0"/>
              <a:t>online </a:t>
            </a:r>
            <a:r>
              <a:rPr lang="en-US" dirty="0" err="1"/>
              <a:t>katalogy</a:t>
            </a:r>
            <a:r>
              <a:rPr lang="en-US" dirty="0"/>
              <a:t> (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katalogy</a:t>
            </a:r>
            <a:r>
              <a:rPr lang="en-US" dirty="0"/>
              <a:t> </a:t>
            </a:r>
            <a:r>
              <a:rPr lang="en-US" dirty="0" err="1"/>
              <a:t>knihoven</a:t>
            </a:r>
            <a:r>
              <a:rPr lang="en-US" dirty="0"/>
              <a:t>) </a:t>
            </a:r>
          </a:p>
          <a:p>
            <a:pPr indent="-342900"/>
            <a:r>
              <a:rPr lang="en-US" dirty="0" err="1"/>
              <a:t>databáze</a:t>
            </a:r>
            <a:r>
              <a:rPr lang="en-US" dirty="0"/>
              <a:t> </a:t>
            </a:r>
            <a:r>
              <a:rPr lang="en-US" dirty="0" err="1"/>
              <a:t>profesionálních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cs-CZ" dirty="0"/>
              <a:t>např. Science Direct</a:t>
            </a:r>
            <a:endParaRPr lang="en-US" dirty="0"/>
          </a:p>
          <a:p>
            <a:pPr indent="-342900"/>
            <a:r>
              <a:rPr lang="en-US" dirty="0" err="1"/>
              <a:t>digitální</a:t>
            </a:r>
            <a:r>
              <a:rPr lang="en-US" dirty="0"/>
              <a:t> </a:t>
            </a:r>
            <a:r>
              <a:rPr lang="en-US" dirty="0" err="1"/>
              <a:t>knihovny</a:t>
            </a:r>
            <a:r>
              <a:rPr lang="cs-CZ" dirty="0"/>
              <a:t> (např. Národní digitální knihovna),</a:t>
            </a:r>
            <a:r>
              <a:rPr lang="en-US" dirty="0"/>
              <a:t> e-</a:t>
            </a:r>
            <a:r>
              <a:rPr lang="en-US" dirty="0" err="1"/>
              <a:t>knihy</a:t>
            </a:r>
            <a:r>
              <a:rPr lang="en-US" dirty="0"/>
              <a:t>, e-</a:t>
            </a:r>
            <a:r>
              <a:rPr lang="en-US" dirty="0" err="1"/>
              <a:t>časopisy</a:t>
            </a:r>
            <a:r>
              <a:rPr lang="en-US" dirty="0"/>
              <a:t> </a:t>
            </a:r>
          </a:p>
          <a:p>
            <a:pPr indent="-342900"/>
            <a:r>
              <a:rPr lang="en-US" dirty="0" err="1"/>
              <a:t>oborové</a:t>
            </a:r>
            <a:r>
              <a:rPr lang="en-US" dirty="0"/>
              <a:t> </a:t>
            </a:r>
            <a:r>
              <a:rPr lang="en-US" dirty="0" err="1"/>
              <a:t>brány</a:t>
            </a:r>
            <a:r>
              <a:rPr lang="en-US" dirty="0"/>
              <a:t> </a:t>
            </a:r>
          </a:p>
          <a:p>
            <a:pPr indent="-34290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79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Dělení EIZ </a:t>
            </a:r>
            <a:br>
              <a:rPr lang="en-US" sz="4000"/>
            </a:br>
            <a:endParaRPr lang="en-US" sz="400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800" dirty="0"/>
          </a:p>
          <a:p>
            <a:pPr indent="-342900">
              <a:lnSpc>
                <a:spcPct val="80000"/>
              </a:lnSpc>
              <a:spcBef>
                <a:spcPts val="560"/>
              </a:spcBef>
              <a:buSzPct val="25000"/>
              <a:buNone/>
            </a:pPr>
            <a:r>
              <a:rPr lang="en-US" sz="2800" u="sng" dirty="0"/>
              <a:t>Z </a:t>
            </a:r>
            <a:r>
              <a:rPr lang="en-US" sz="2800" u="sng" dirty="0" err="1"/>
              <a:t>hlediska</a:t>
            </a:r>
            <a:r>
              <a:rPr lang="en-US" sz="2800" u="sng" dirty="0"/>
              <a:t> </a:t>
            </a:r>
            <a:r>
              <a:rPr lang="en-US" sz="2800" u="sng" dirty="0" err="1"/>
              <a:t>podmínek</a:t>
            </a:r>
            <a:r>
              <a:rPr lang="en-US" sz="2800" u="sng" dirty="0"/>
              <a:t> </a:t>
            </a:r>
            <a:r>
              <a:rPr lang="en-US" sz="2800" u="sng" dirty="0" err="1"/>
              <a:t>zpřístupnění</a:t>
            </a:r>
            <a:r>
              <a:rPr lang="en-US" sz="2800" u="sng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–</a:t>
            </a:r>
            <a:r>
              <a:rPr lang="en-US" sz="2800" dirty="0" err="1"/>
              <a:t>volně</a:t>
            </a:r>
            <a:r>
              <a:rPr lang="en-US" sz="2800" dirty="0"/>
              <a:t> </a:t>
            </a:r>
            <a:r>
              <a:rPr lang="en-US" sz="2800" dirty="0" err="1"/>
              <a:t>dostupné</a:t>
            </a:r>
            <a:r>
              <a:rPr lang="en-US" sz="2800" dirty="0"/>
              <a:t> x </a:t>
            </a:r>
            <a:r>
              <a:rPr lang="en-US" sz="2800" dirty="0" err="1"/>
              <a:t>licencované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–</a:t>
            </a:r>
            <a:r>
              <a:rPr lang="en-US" sz="2800" dirty="0" err="1"/>
              <a:t>volně</a:t>
            </a:r>
            <a:r>
              <a:rPr lang="en-US" sz="2800" dirty="0"/>
              <a:t> </a:t>
            </a:r>
            <a:r>
              <a:rPr lang="en-US" sz="2800" dirty="0" err="1"/>
              <a:t>dostupné</a:t>
            </a:r>
            <a:r>
              <a:rPr lang="en-US" sz="2800" dirty="0"/>
              <a:t> - </a:t>
            </a:r>
            <a:r>
              <a:rPr lang="en-US" sz="2800" dirty="0" err="1"/>
              <a:t>volně</a:t>
            </a:r>
            <a:r>
              <a:rPr lang="en-US" sz="2800" dirty="0"/>
              <a:t> </a:t>
            </a:r>
            <a:r>
              <a:rPr lang="en-US" sz="2800" dirty="0" err="1"/>
              <a:t>dostupné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internetu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    -</a:t>
            </a:r>
            <a:r>
              <a:rPr lang="en-US" sz="2800" dirty="0" err="1"/>
              <a:t>Wikipedie</a:t>
            </a:r>
            <a:r>
              <a:rPr lang="en-US" sz="2800" dirty="0"/>
              <a:t>, </a:t>
            </a:r>
            <a:r>
              <a:rPr lang="en-US" sz="2800" dirty="0" err="1"/>
              <a:t>katalogy</a:t>
            </a:r>
            <a:r>
              <a:rPr lang="en-US" sz="2800" dirty="0"/>
              <a:t> </a:t>
            </a:r>
            <a:r>
              <a:rPr lang="en-US" sz="2800" dirty="0" err="1"/>
              <a:t>knihoven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–</a:t>
            </a:r>
            <a:r>
              <a:rPr lang="en-US" sz="2800" dirty="0" err="1"/>
              <a:t>licencované</a:t>
            </a:r>
            <a:r>
              <a:rPr lang="en-US" sz="2800" dirty="0"/>
              <a:t> - </a:t>
            </a:r>
            <a:r>
              <a:rPr lang="en-US" sz="2800" dirty="0" err="1"/>
              <a:t>plné</a:t>
            </a:r>
            <a:r>
              <a:rPr lang="en-US" sz="2800" dirty="0"/>
              <a:t> </a:t>
            </a:r>
            <a:r>
              <a:rPr lang="en-US" sz="2800" dirty="0" err="1"/>
              <a:t>texty</a:t>
            </a:r>
            <a:r>
              <a:rPr lang="en-US" sz="2800" dirty="0"/>
              <a:t> </a:t>
            </a:r>
            <a:r>
              <a:rPr lang="en-US" sz="2800" dirty="0" err="1"/>
              <a:t>článků</a:t>
            </a:r>
            <a:r>
              <a:rPr lang="en-US" sz="2800" dirty="0"/>
              <a:t> z </a:t>
            </a:r>
            <a:r>
              <a:rPr lang="en-US" sz="2800" dirty="0" err="1"/>
              <a:t>odborných</a:t>
            </a:r>
            <a:r>
              <a:rPr lang="en-US" sz="2800" dirty="0"/>
              <a:t> </a:t>
            </a:r>
            <a:r>
              <a:rPr lang="en-US" sz="2800" dirty="0" err="1"/>
              <a:t>recenzovaných</a:t>
            </a:r>
            <a:r>
              <a:rPr lang="en-US" sz="2800" dirty="0"/>
              <a:t> </a:t>
            </a:r>
            <a:r>
              <a:rPr lang="en-US" sz="2800" dirty="0" err="1"/>
              <a:t>časopisů</a:t>
            </a:r>
            <a:r>
              <a:rPr lang="en-US" sz="2800" dirty="0"/>
              <a:t>, </a:t>
            </a:r>
            <a:r>
              <a:rPr lang="en-US" sz="2800" dirty="0" err="1"/>
              <a:t>přístup</a:t>
            </a:r>
            <a:r>
              <a:rPr lang="en-US" sz="2800" dirty="0"/>
              <a:t> </a:t>
            </a:r>
            <a:r>
              <a:rPr lang="en-US" sz="2800" dirty="0" err="1"/>
              <a:t>zajišťují</a:t>
            </a:r>
            <a:r>
              <a:rPr lang="en-US" sz="2800" dirty="0"/>
              <a:t> </a:t>
            </a:r>
            <a:r>
              <a:rPr lang="en-US" sz="2800" dirty="0" err="1"/>
              <a:t>většinou</a:t>
            </a:r>
            <a:r>
              <a:rPr lang="en-US" sz="2800" dirty="0"/>
              <a:t> </a:t>
            </a:r>
            <a:r>
              <a:rPr lang="en-US" sz="2800" dirty="0" err="1"/>
              <a:t>knihovny</a:t>
            </a:r>
            <a:r>
              <a:rPr lang="en-US" sz="2800" dirty="0"/>
              <a:t> - </a:t>
            </a:r>
            <a:r>
              <a:rPr lang="en-US" sz="2800" dirty="0" err="1"/>
              <a:t>granty</a:t>
            </a:r>
            <a:r>
              <a:rPr lang="en-US" sz="2800" dirty="0"/>
              <a:t>, </a:t>
            </a:r>
            <a:r>
              <a:rPr lang="en-US" sz="2800" dirty="0" err="1"/>
              <a:t>celouniverzitní</a:t>
            </a:r>
            <a:r>
              <a:rPr lang="en-US" sz="2800" dirty="0"/>
              <a:t> </a:t>
            </a:r>
            <a:r>
              <a:rPr lang="en-US" sz="2800" dirty="0" err="1"/>
              <a:t>licence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  <a:buNone/>
            </a:pPr>
            <a:endParaRPr sz="2800" dirty="0"/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Licencované</a:t>
            </a:r>
            <a:r>
              <a:rPr lang="en-US" sz="2800" dirty="0"/>
              <a:t> </a:t>
            </a:r>
            <a:r>
              <a:rPr lang="en-US" sz="2800" dirty="0" err="1"/>
              <a:t>databáze</a:t>
            </a:r>
            <a:r>
              <a:rPr lang="en-US" sz="2800" dirty="0"/>
              <a:t> </a:t>
            </a:r>
          </a:p>
          <a:p>
            <a:pPr indent="-342900">
              <a:spcBef>
                <a:spcPts val="56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5219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Druhy databází </a:t>
            </a:r>
            <a:br>
              <a:rPr lang="en-US" sz="4000"/>
            </a:br>
            <a:endParaRPr lang="en-US" sz="40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None/>
            </a:pPr>
            <a:endParaRPr sz="2800" dirty="0"/>
          </a:p>
          <a:p>
            <a:pPr marL="0" indent="0">
              <a:lnSpc>
                <a:spcPct val="80000"/>
              </a:lnSpc>
              <a:spcBef>
                <a:spcPts val="560"/>
              </a:spcBef>
              <a:buNone/>
            </a:pPr>
            <a:r>
              <a:rPr lang="en-US" sz="2800" dirty="0" err="1"/>
              <a:t>Druhy</a:t>
            </a:r>
            <a:r>
              <a:rPr lang="en-US" sz="2800" dirty="0"/>
              <a:t> </a:t>
            </a:r>
            <a:r>
              <a:rPr lang="en-US" sz="2800" dirty="0" err="1"/>
              <a:t>databází</a:t>
            </a:r>
            <a:r>
              <a:rPr lang="en-US" sz="2800" dirty="0"/>
              <a:t> </a:t>
            </a:r>
            <a:r>
              <a:rPr lang="en-US" sz="2800" dirty="0" err="1"/>
              <a:t>dle</a:t>
            </a:r>
            <a:r>
              <a:rPr lang="en-US" sz="2800" dirty="0"/>
              <a:t> </a:t>
            </a:r>
            <a:r>
              <a:rPr lang="en-US" sz="2800" dirty="0" err="1"/>
              <a:t>obsahu</a:t>
            </a:r>
            <a:r>
              <a:rPr lang="en-US" sz="2800" dirty="0"/>
              <a:t>: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bibliografické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fulltextové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faktografické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 •</a:t>
            </a:r>
            <a:r>
              <a:rPr lang="en-US" sz="2800" dirty="0" err="1"/>
              <a:t>numerické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statistická</a:t>
            </a:r>
            <a:r>
              <a:rPr lang="en-US" sz="2800" dirty="0"/>
              <a:t> data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 •</a:t>
            </a:r>
            <a:r>
              <a:rPr lang="en-US" sz="2800" dirty="0" err="1"/>
              <a:t>fakta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/>
              <a:t> •</a:t>
            </a:r>
            <a:r>
              <a:rPr lang="en-US" sz="2800" dirty="0" err="1"/>
              <a:t>adresáře</a:t>
            </a:r>
            <a:r>
              <a:rPr lang="en-US" sz="2800" dirty="0"/>
              <a:t>, </a:t>
            </a:r>
            <a:r>
              <a:rPr lang="en-US" sz="2800" dirty="0" err="1"/>
              <a:t>katalogy</a:t>
            </a:r>
            <a:r>
              <a:rPr lang="en-US" sz="2800" dirty="0"/>
              <a:t> a </a:t>
            </a:r>
            <a:r>
              <a:rPr lang="en-US" sz="2800" dirty="0" err="1"/>
              <a:t>rejstříky</a:t>
            </a:r>
            <a:r>
              <a:rPr lang="en-US" sz="2800" dirty="0"/>
              <a:t> 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 err="1"/>
              <a:t>katalogy</a:t>
            </a:r>
            <a:r>
              <a:rPr lang="en-US" sz="2800" dirty="0"/>
              <a:t> </a:t>
            </a:r>
            <a:r>
              <a:rPr lang="en-US" sz="2800" dirty="0" err="1"/>
              <a:t>producentů</a:t>
            </a:r>
            <a:r>
              <a:rPr lang="en-US" sz="2800" dirty="0"/>
              <a:t>, </a:t>
            </a:r>
            <a:r>
              <a:rPr lang="en-US" sz="2800" dirty="0" err="1"/>
              <a:t>adresáře</a:t>
            </a:r>
            <a:r>
              <a:rPr lang="en-US" sz="2800" dirty="0"/>
              <a:t> fire </a:t>
            </a:r>
          </a:p>
          <a:p>
            <a:pPr indent="-342900">
              <a:spcBef>
                <a:spcPts val="56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811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000"/>
              <a:t>Dělení EIZ </a:t>
            </a:r>
            <a:br>
              <a:rPr lang="en-US" sz="4000"/>
            </a:br>
            <a:endParaRPr lang="en-US" sz="400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0"/>
              </a:spcBef>
              <a:buNone/>
            </a:pPr>
            <a:endParaRPr sz="2800" dirty="0"/>
          </a:p>
          <a:p>
            <a:pPr indent="-342900">
              <a:lnSpc>
                <a:spcPct val="90000"/>
              </a:lnSpc>
              <a:spcBef>
                <a:spcPts val="560"/>
              </a:spcBef>
              <a:buSzPct val="25000"/>
              <a:buNone/>
            </a:pPr>
            <a:r>
              <a:rPr lang="en-US" sz="2800" u="sng" dirty="0"/>
              <a:t>Z </a:t>
            </a:r>
            <a:r>
              <a:rPr lang="en-US" sz="2800" u="sng" dirty="0" err="1"/>
              <a:t>hlediska</a:t>
            </a:r>
            <a:r>
              <a:rPr lang="en-US" sz="2800" u="sng" dirty="0"/>
              <a:t> </a:t>
            </a:r>
            <a:r>
              <a:rPr lang="en-US" sz="2800" u="sng" dirty="0" err="1"/>
              <a:t>technického</a:t>
            </a:r>
            <a:r>
              <a:rPr lang="en-US" sz="2800" u="sng" dirty="0"/>
              <a:t> </a:t>
            </a:r>
            <a:r>
              <a:rPr lang="en-US" sz="2800" u="sng" dirty="0" err="1"/>
              <a:t>zpřístupnění</a:t>
            </a:r>
            <a:r>
              <a:rPr lang="en-US" sz="2800" u="sng" dirty="0"/>
              <a:t>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</a:pPr>
            <a:r>
              <a:rPr lang="en-US" sz="2800" dirty="0" err="1"/>
              <a:t>přístup</a:t>
            </a:r>
            <a:r>
              <a:rPr lang="en-US" sz="2800" dirty="0"/>
              <a:t> k EIZ offline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</a:pPr>
            <a:r>
              <a:rPr lang="en-US" sz="2800" dirty="0" err="1"/>
              <a:t>přístup</a:t>
            </a:r>
            <a:r>
              <a:rPr lang="en-US" sz="2800" dirty="0"/>
              <a:t> k EIZ online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  <a:buNone/>
            </a:pPr>
            <a:endParaRPr sz="2800" dirty="0"/>
          </a:p>
          <a:p>
            <a:pPr indent="-342900">
              <a:lnSpc>
                <a:spcPct val="90000"/>
              </a:lnSpc>
              <a:spcBef>
                <a:spcPts val="560"/>
              </a:spcBef>
              <a:buSzPct val="25000"/>
              <a:buNone/>
            </a:pPr>
            <a:r>
              <a:rPr lang="en-US" sz="2800" u="sng" dirty="0"/>
              <a:t>Z </a:t>
            </a:r>
            <a:r>
              <a:rPr lang="en-US" sz="2800" u="sng" dirty="0" err="1"/>
              <a:t>hlediska</a:t>
            </a:r>
            <a:r>
              <a:rPr lang="en-US" sz="2800" u="sng" dirty="0"/>
              <a:t> </a:t>
            </a:r>
            <a:r>
              <a:rPr lang="en-US" sz="2800" u="sng" dirty="0" err="1"/>
              <a:t>tématického</a:t>
            </a:r>
            <a:r>
              <a:rPr lang="en-US" sz="2800" u="sng" dirty="0"/>
              <a:t> a </a:t>
            </a:r>
            <a:r>
              <a:rPr lang="en-US" sz="2800" u="sng" dirty="0" err="1"/>
              <a:t>oborového</a:t>
            </a:r>
            <a:r>
              <a:rPr lang="en-US" sz="2800" u="sng" dirty="0"/>
              <a:t> </a:t>
            </a:r>
            <a:r>
              <a:rPr lang="en-US" sz="2800" u="sng" dirty="0" err="1"/>
              <a:t>dělení</a:t>
            </a:r>
            <a:r>
              <a:rPr lang="en-US" sz="2800" dirty="0"/>
              <a:t>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</a:pPr>
            <a:r>
              <a:rPr lang="en-US" sz="2800" dirty="0" err="1"/>
              <a:t>univerzální</a:t>
            </a:r>
            <a:r>
              <a:rPr lang="en-US" sz="2800" dirty="0"/>
              <a:t> - </a:t>
            </a:r>
            <a:r>
              <a:rPr lang="en-US" sz="2800" dirty="0" err="1"/>
              <a:t>WoS</a:t>
            </a:r>
            <a:r>
              <a:rPr lang="en-US" sz="2800" dirty="0"/>
              <a:t>, Scopus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</a:pPr>
            <a:r>
              <a:rPr lang="en-US" sz="2800" dirty="0" err="1"/>
              <a:t>multioborové</a:t>
            </a:r>
            <a:r>
              <a:rPr lang="en-US" sz="2800" dirty="0"/>
              <a:t> - EBSCOhost, ProQuest </a:t>
            </a:r>
          </a:p>
          <a:p>
            <a:pPr indent="-342900">
              <a:lnSpc>
                <a:spcPct val="90000"/>
              </a:lnSpc>
              <a:spcBef>
                <a:spcPts val="560"/>
              </a:spcBef>
            </a:pPr>
            <a:r>
              <a:rPr lang="en-US" sz="2800" dirty="0" err="1"/>
              <a:t>oborové</a:t>
            </a:r>
            <a:r>
              <a:rPr lang="en-US" sz="2800" dirty="0"/>
              <a:t> - pro </a:t>
            </a:r>
            <a:r>
              <a:rPr lang="en-US" sz="2800" dirty="0" err="1"/>
              <a:t>konkrétní</a:t>
            </a:r>
            <a:r>
              <a:rPr lang="en-US" sz="2800" dirty="0"/>
              <a:t> </a:t>
            </a:r>
            <a:r>
              <a:rPr lang="en-US" sz="2800" dirty="0" err="1"/>
              <a:t>obor</a:t>
            </a:r>
            <a:r>
              <a:rPr lang="en-US" sz="2800" dirty="0"/>
              <a:t> </a:t>
            </a:r>
          </a:p>
          <a:p>
            <a:pPr indent="-342900">
              <a:spcBef>
                <a:spcPts val="56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67552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1168</TotalTime>
  <Words>1960</Words>
  <Application>Microsoft Office PowerPoint</Application>
  <PresentationFormat>Širokoúhlá obrazovka</PresentationFormat>
  <Paragraphs>193</Paragraphs>
  <Slides>45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Franklin Gothic Book</vt:lpstr>
      <vt:lpstr>Crop</vt:lpstr>
      <vt:lpstr>Základy vyhledávání v EIZ odborné databáze NA FSV UK</vt:lpstr>
      <vt:lpstr>Co jsou EIZ?  </vt:lpstr>
      <vt:lpstr>Odborné databáze vs. volné zdroje  </vt:lpstr>
      <vt:lpstr>Co jsou EIZ?  </vt:lpstr>
      <vt:lpstr>Odborné databáze vs. volné zdroje  </vt:lpstr>
      <vt:lpstr>Dělení EIZ  </vt:lpstr>
      <vt:lpstr>Dělení EIZ  </vt:lpstr>
      <vt:lpstr>Druhy databází  </vt:lpstr>
      <vt:lpstr>Dělení EIZ  </vt:lpstr>
      <vt:lpstr>Co bych měl/a vědět než začnu vyhledávat v EIZ?  </vt:lpstr>
      <vt:lpstr>Vyhledávání v databázích – rešerše  </vt:lpstr>
      <vt:lpstr>Co bych měl/a vědět než začnu vyhledávat v EIZ?</vt:lpstr>
      <vt:lpstr>Vyhledávání v databázích - rešerše  </vt:lpstr>
      <vt:lpstr>Vyhledávání v databázích - rešerše  </vt:lpstr>
      <vt:lpstr>Vyhledávání v databázích - rešerše  </vt:lpstr>
      <vt:lpstr>Vyhledávání v databázích - rešerše  </vt:lpstr>
      <vt:lpstr>Vyhledávání v databázích - rešerše  </vt:lpstr>
      <vt:lpstr> Jak najít články na určité téma  </vt:lpstr>
      <vt:lpstr>Jak najít články na určité téma</vt:lpstr>
      <vt:lpstr>Jak najít články na určité téma  </vt:lpstr>
      <vt:lpstr>Jak najít články na určité téma  </vt:lpstr>
      <vt:lpstr>Knihovna FSV UK</vt:lpstr>
      <vt:lpstr>Databáze </vt:lpstr>
      <vt:lpstr>Databáze na FSV - výběr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Gec Tomáš</dc:creator>
  <cp:lastModifiedBy>Kateřina Turková</cp:lastModifiedBy>
  <cp:revision>38</cp:revision>
  <dcterms:created xsi:type="dcterms:W3CDTF">2021-02-18T20:05:14Z</dcterms:created>
  <dcterms:modified xsi:type="dcterms:W3CDTF">2023-03-01T08:34:37Z</dcterms:modified>
</cp:coreProperties>
</file>