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314" r:id="rId3"/>
    <p:sldId id="303" r:id="rId4"/>
    <p:sldId id="317" r:id="rId5"/>
    <p:sldId id="316" r:id="rId6"/>
    <p:sldId id="318" r:id="rId7"/>
    <p:sldId id="315" r:id="rId8"/>
    <p:sldId id="289" r:id="rId9"/>
    <p:sldId id="311" r:id="rId10"/>
    <p:sldId id="319" r:id="rId11"/>
    <p:sldId id="312" r:id="rId12"/>
    <p:sldId id="320" r:id="rId13"/>
    <p:sldId id="273" r:id="rId14"/>
    <p:sldId id="321" r:id="rId15"/>
    <p:sldId id="322" r:id="rId16"/>
    <p:sldId id="290" r:id="rId17"/>
    <p:sldId id="323" r:id="rId18"/>
    <p:sldId id="291" r:id="rId19"/>
    <p:sldId id="324" r:id="rId20"/>
    <p:sldId id="325" r:id="rId21"/>
    <p:sldId id="326" r:id="rId22"/>
    <p:sldId id="329" r:id="rId23"/>
    <p:sldId id="328" r:id="rId24"/>
    <p:sldId id="274" r:id="rId25"/>
    <p:sldId id="327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D40"/>
    <a:srgbClr val="D22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Tmavý styl 2 – zvýraznění 5/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6" autoAdjust="0"/>
    <p:restoredTop sz="86241" autoAdjust="0"/>
  </p:normalViewPr>
  <p:slideViewPr>
    <p:cSldViewPr snapToGrid="0">
      <p:cViewPr varScale="1">
        <p:scale>
          <a:sx n="100" d="100"/>
          <a:sy n="100" d="100"/>
        </p:scale>
        <p:origin x="352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31DF7F-5B52-46CD-820F-1CE6CD7FD9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2F890D-32D6-4E2A-B6B9-74D5E366DC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F9EB6-9053-45F0-AED7-F50AF58B8EA0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BAE0FB-FA3D-4133-96EB-B11DD89622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311A3E-1037-405F-9670-7B8644C73B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58EFD-CC93-4BF6-8593-B704348261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211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EF687-8659-44A5-B987-DB47E3AA8D81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BC47E-BD00-42F4-B95C-2B987241CB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909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5133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Co je </a:t>
            </a:r>
            <a:r>
              <a:rPr lang="en-US" dirty="0" err="1">
                <a:cs typeface="Calibri"/>
              </a:rPr>
              <a:t>varieta</a:t>
            </a:r>
            <a:r>
              <a:rPr lang="en-US" dirty="0">
                <a:cs typeface="Calibri"/>
              </a:rPr>
              <a:t>? </a:t>
            </a:r>
            <a:r>
              <a:rPr lang="en-US" dirty="0" err="1">
                <a:cs typeface="Calibri"/>
              </a:rPr>
              <a:t>Množina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jazykových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prostředků</a:t>
            </a:r>
            <a:r>
              <a:rPr lang="en-US" dirty="0">
                <a:cs typeface="Calibri"/>
              </a:rPr>
              <a:t> s </a:t>
            </a:r>
            <a:r>
              <a:rPr lang="en-US" dirty="0" err="1">
                <a:cs typeface="Calibri"/>
              </a:rPr>
              <a:t>podobnou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sociální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nebo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teritoriální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distribucí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 err="1">
                <a:cs typeface="Calibri"/>
              </a:rPr>
              <a:t>Neplést</a:t>
            </a:r>
            <a:r>
              <a:rPr lang="en-US" dirty="0">
                <a:cs typeface="Calibri"/>
              </a:rPr>
              <a:t> s </a:t>
            </a:r>
            <a:r>
              <a:rPr lang="en-US" dirty="0" err="1">
                <a:cs typeface="Calibri"/>
              </a:rPr>
              <a:t>variantou</a:t>
            </a:r>
            <a:r>
              <a:rPr lang="en-US" dirty="0">
                <a:cs typeface="Calibri"/>
              </a:rPr>
              <a:t>! - To je </a:t>
            </a:r>
            <a:r>
              <a:rPr lang="en-US" dirty="0" err="1">
                <a:cs typeface="Calibri"/>
              </a:rPr>
              <a:t>spíš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prostředek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 err="1">
                <a:cs typeface="Calibri"/>
              </a:rPr>
              <a:t>Příklad</a:t>
            </a:r>
            <a:r>
              <a:rPr lang="en-US" dirty="0">
                <a:cs typeface="Calibri"/>
              </a:rPr>
              <a:t> variety: </a:t>
            </a:r>
            <a:r>
              <a:rPr lang="en-US" dirty="0" err="1">
                <a:cs typeface="Calibri"/>
              </a:rPr>
              <a:t>nářečí</a:t>
            </a:r>
            <a:r>
              <a:rPr lang="en-US" dirty="0">
                <a:cs typeface="Calibri"/>
              </a:rPr>
              <a:t> (</a:t>
            </a:r>
            <a:r>
              <a:rPr lang="en-US" dirty="0" err="1"/>
              <a:t>teritoriální</a:t>
            </a:r>
            <a:r>
              <a:rPr lang="en-US" dirty="0"/>
              <a:t>), slang (</a:t>
            </a:r>
            <a:r>
              <a:rPr lang="en-US" dirty="0" err="1"/>
              <a:t>sociální</a:t>
            </a:r>
            <a:r>
              <a:rPr lang="en-US" dirty="0"/>
              <a:t>).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6264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Co je </a:t>
            </a:r>
            <a:r>
              <a:rPr lang="en-US" dirty="0" err="1">
                <a:cs typeface="Calibri"/>
              </a:rPr>
              <a:t>varieta</a:t>
            </a:r>
            <a:r>
              <a:rPr lang="en-US" dirty="0">
                <a:cs typeface="Calibri"/>
              </a:rPr>
              <a:t>? </a:t>
            </a:r>
            <a:r>
              <a:rPr lang="en-US" dirty="0" err="1">
                <a:cs typeface="Calibri"/>
              </a:rPr>
              <a:t>Množina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jazykových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prostředků</a:t>
            </a:r>
            <a:r>
              <a:rPr lang="en-US" dirty="0">
                <a:cs typeface="Calibri"/>
              </a:rPr>
              <a:t> s </a:t>
            </a:r>
            <a:r>
              <a:rPr lang="en-US" dirty="0" err="1">
                <a:cs typeface="Calibri"/>
              </a:rPr>
              <a:t>podobnou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sociální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nebo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teritoriální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distribucí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 err="1">
                <a:cs typeface="Calibri"/>
              </a:rPr>
              <a:t>Neplést</a:t>
            </a:r>
            <a:r>
              <a:rPr lang="en-US" dirty="0">
                <a:cs typeface="Calibri"/>
              </a:rPr>
              <a:t> s </a:t>
            </a:r>
            <a:r>
              <a:rPr lang="en-US" dirty="0" err="1">
                <a:cs typeface="Calibri"/>
              </a:rPr>
              <a:t>variantou</a:t>
            </a:r>
            <a:r>
              <a:rPr lang="en-US" dirty="0">
                <a:cs typeface="Calibri"/>
              </a:rPr>
              <a:t>! - To je </a:t>
            </a:r>
            <a:r>
              <a:rPr lang="en-US" dirty="0" err="1">
                <a:cs typeface="Calibri"/>
              </a:rPr>
              <a:t>spíš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prostředek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 err="1">
                <a:cs typeface="Calibri"/>
              </a:rPr>
              <a:t>Příklad</a:t>
            </a:r>
            <a:r>
              <a:rPr lang="en-US" dirty="0">
                <a:cs typeface="Calibri"/>
              </a:rPr>
              <a:t> variety: </a:t>
            </a:r>
            <a:r>
              <a:rPr lang="en-US" dirty="0" err="1">
                <a:cs typeface="Calibri"/>
              </a:rPr>
              <a:t>nářečí</a:t>
            </a:r>
            <a:r>
              <a:rPr lang="en-US" dirty="0">
                <a:cs typeface="Calibri"/>
              </a:rPr>
              <a:t> (</a:t>
            </a:r>
            <a:r>
              <a:rPr lang="en-US" dirty="0" err="1"/>
              <a:t>teritoriální</a:t>
            </a:r>
            <a:r>
              <a:rPr lang="en-US" dirty="0"/>
              <a:t>), slang (</a:t>
            </a:r>
            <a:r>
              <a:rPr lang="en-US" dirty="0" err="1"/>
              <a:t>sociální</a:t>
            </a:r>
            <a:r>
              <a:rPr lang="en-US" dirty="0"/>
              <a:t>).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4610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Co je </a:t>
            </a:r>
            <a:r>
              <a:rPr lang="en-US" dirty="0" err="1">
                <a:cs typeface="Calibri"/>
              </a:rPr>
              <a:t>varieta</a:t>
            </a:r>
            <a:r>
              <a:rPr lang="en-US" dirty="0">
                <a:cs typeface="Calibri"/>
              </a:rPr>
              <a:t>? </a:t>
            </a:r>
            <a:r>
              <a:rPr lang="en-US" dirty="0" err="1">
                <a:cs typeface="Calibri"/>
              </a:rPr>
              <a:t>Množina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jazykových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prostředků</a:t>
            </a:r>
            <a:r>
              <a:rPr lang="en-US" dirty="0">
                <a:cs typeface="Calibri"/>
              </a:rPr>
              <a:t> s </a:t>
            </a:r>
            <a:r>
              <a:rPr lang="en-US" dirty="0" err="1">
                <a:cs typeface="Calibri"/>
              </a:rPr>
              <a:t>podobnou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sociální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nebo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teritoriální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distribucí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 err="1">
                <a:cs typeface="Calibri"/>
              </a:rPr>
              <a:t>Neplést</a:t>
            </a:r>
            <a:r>
              <a:rPr lang="en-US" dirty="0">
                <a:cs typeface="Calibri"/>
              </a:rPr>
              <a:t> s </a:t>
            </a:r>
            <a:r>
              <a:rPr lang="en-US" dirty="0" err="1">
                <a:cs typeface="Calibri"/>
              </a:rPr>
              <a:t>variantou</a:t>
            </a:r>
            <a:r>
              <a:rPr lang="en-US" dirty="0">
                <a:cs typeface="Calibri"/>
              </a:rPr>
              <a:t>! - To je </a:t>
            </a:r>
            <a:r>
              <a:rPr lang="en-US" dirty="0" err="1">
                <a:cs typeface="Calibri"/>
              </a:rPr>
              <a:t>spíš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prostředek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 err="1">
                <a:cs typeface="Calibri"/>
              </a:rPr>
              <a:t>Příklad</a:t>
            </a:r>
            <a:r>
              <a:rPr lang="en-US" dirty="0">
                <a:cs typeface="Calibri"/>
              </a:rPr>
              <a:t> variety: </a:t>
            </a:r>
            <a:r>
              <a:rPr lang="en-US" dirty="0" err="1">
                <a:cs typeface="Calibri"/>
              </a:rPr>
              <a:t>nářečí</a:t>
            </a:r>
            <a:r>
              <a:rPr lang="en-US" dirty="0">
                <a:cs typeface="Calibri"/>
              </a:rPr>
              <a:t> (</a:t>
            </a:r>
            <a:r>
              <a:rPr lang="en-US" dirty="0" err="1"/>
              <a:t>teritoriální</a:t>
            </a:r>
            <a:r>
              <a:rPr lang="en-US" dirty="0"/>
              <a:t>), slang (</a:t>
            </a:r>
            <a:r>
              <a:rPr lang="en-US" dirty="0" err="1"/>
              <a:t>sociální</a:t>
            </a:r>
            <a:r>
              <a:rPr lang="en-US" dirty="0"/>
              <a:t>).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6153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Co je </a:t>
            </a:r>
            <a:r>
              <a:rPr lang="en-US" dirty="0" err="1">
                <a:cs typeface="Calibri"/>
              </a:rPr>
              <a:t>varieta</a:t>
            </a:r>
            <a:r>
              <a:rPr lang="en-US" dirty="0">
                <a:cs typeface="Calibri"/>
              </a:rPr>
              <a:t>? </a:t>
            </a:r>
            <a:r>
              <a:rPr lang="en-US" dirty="0" err="1">
                <a:cs typeface="Calibri"/>
              </a:rPr>
              <a:t>Množina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jazykových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prostředků</a:t>
            </a:r>
            <a:r>
              <a:rPr lang="en-US" dirty="0">
                <a:cs typeface="Calibri"/>
              </a:rPr>
              <a:t> s </a:t>
            </a:r>
            <a:r>
              <a:rPr lang="en-US" dirty="0" err="1">
                <a:cs typeface="Calibri"/>
              </a:rPr>
              <a:t>podobnou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sociální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nebo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teritoriální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distribucí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 err="1">
                <a:cs typeface="Calibri"/>
              </a:rPr>
              <a:t>Neplést</a:t>
            </a:r>
            <a:r>
              <a:rPr lang="en-US" dirty="0">
                <a:cs typeface="Calibri"/>
              </a:rPr>
              <a:t> s </a:t>
            </a:r>
            <a:r>
              <a:rPr lang="en-US" dirty="0" err="1">
                <a:cs typeface="Calibri"/>
              </a:rPr>
              <a:t>variantou</a:t>
            </a:r>
            <a:r>
              <a:rPr lang="en-US" dirty="0">
                <a:cs typeface="Calibri"/>
              </a:rPr>
              <a:t>! - To je </a:t>
            </a:r>
            <a:r>
              <a:rPr lang="en-US" dirty="0" err="1">
                <a:cs typeface="Calibri"/>
              </a:rPr>
              <a:t>spíš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prostředek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 err="1">
                <a:cs typeface="Calibri"/>
              </a:rPr>
              <a:t>Příklad</a:t>
            </a:r>
            <a:r>
              <a:rPr lang="en-US" dirty="0">
                <a:cs typeface="Calibri"/>
              </a:rPr>
              <a:t> variety: </a:t>
            </a:r>
            <a:r>
              <a:rPr lang="en-US" dirty="0" err="1">
                <a:cs typeface="Calibri"/>
              </a:rPr>
              <a:t>nářečí</a:t>
            </a:r>
            <a:r>
              <a:rPr lang="en-US" dirty="0">
                <a:cs typeface="Calibri"/>
              </a:rPr>
              <a:t> (</a:t>
            </a:r>
            <a:r>
              <a:rPr lang="en-US" dirty="0" err="1"/>
              <a:t>teritoriální</a:t>
            </a:r>
            <a:r>
              <a:rPr lang="en-US" dirty="0"/>
              <a:t>), slang (</a:t>
            </a:r>
            <a:r>
              <a:rPr lang="en-US" dirty="0" err="1"/>
              <a:t>sociální</a:t>
            </a:r>
            <a:r>
              <a:rPr lang="en-US" dirty="0"/>
              <a:t>).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2883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Co to </a:t>
            </a:r>
            <a:r>
              <a:rPr lang="en-US" dirty="0" err="1">
                <a:cs typeface="Calibri"/>
              </a:rPr>
              <a:t>asi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tak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může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být</a:t>
            </a:r>
            <a:r>
              <a:rPr lang="en-US" dirty="0">
                <a:cs typeface="Calibri"/>
              </a:rPr>
              <a:t>?</a:t>
            </a:r>
          </a:p>
          <a:p>
            <a:r>
              <a:rPr lang="en-US" dirty="0" err="1">
                <a:cs typeface="Calibri"/>
              </a:rPr>
              <a:t>Dichotomie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produkce-percepce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Jak </a:t>
            </a:r>
            <a:r>
              <a:rPr lang="en-US" dirty="0" err="1">
                <a:cs typeface="Calibri"/>
              </a:rPr>
              <a:t>byste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řekli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že</a:t>
            </a:r>
            <a:r>
              <a:rPr lang="en-US" dirty="0">
                <a:cs typeface="Calibri"/>
              </a:rPr>
              <a:t> to </a:t>
            </a:r>
            <a:r>
              <a:rPr lang="en-US" dirty="0" err="1">
                <a:cs typeface="Calibri"/>
              </a:rPr>
              <a:t>může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vypadat</a:t>
            </a:r>
            <a:r>
              <a:rPr lang="en-US" dirty="0">
                <a:cs typeface="Calibri"/>
              </a:rPr>
              <a:t>?</a:t>
            </a:r>
          </a:p>
          <a:p>
            <a:r>
              <a:rPr lang="en-US" dirty="0">
                <a:cs typeface="Calibri"/>
              </a:rPr>
              <a:t>Co je </a:t>
            </a:r>
            <a:r>
              <a:rPr lang="en-US" dirty="0" err="1">
                <a:cs typeface="Calibri"/>
              </a:rPr>
              <a:t>laická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lingvistika</a:t>
            </a:r>
            <a:r>
              <a:rPr lang="en-US" dirty="0">
                <a:cs typeface="Calibri"/>
              </a:rPr>
              <a:t>?</a:t>
            </a:r>
          </a:p>
          <a:p>
            <a:r>
              <a:rPr lang="en-US" dirty="0" err="1">
                <a:cs typeface="Calibri"/>
              </a:rPr>
              <a:t>Získávání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informací</a:t>
            </a:r>
            <a:r>
              <a:rPr lang="en-US" dirty="0">
                <a:cs typeface="Calibri"/>
              </a:rPr>
              <a:t> (</a:t>
            </a:r>
            <a:r>
              <a:rPr lang="en-US" dirty="0" err="1">
                <a:cs typeface="Calibri"/>
              </a:rPr>
              <a:t>explicitních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reflexivních</a:t>
            </a:r>
            <a:r>
              <a:rPr lang="en-US" dirty="0">
                <a:cs typeface="Calibri"/>
              </a:rPr>
              <a:t>) o </a:t>
            </a:r>
            <a:r>
              <a:rPr lang="en-US" dirty="0" err="1">
                <a:cs typeface="Calibri"/>
              </a:rPr>
              <a:t>jazyce</a:t>
            </a:r>
            <a:r>
              <a:rPr lang="en-US" dirty="0">
                <a:cs typeface="Calibri"/>
              </a:rPr>
              <a:t> od </a:t>
            </a:r>
            <a:r>
              <a:rPr lang="en-US" dirty="0" err="1">
                <a:cs typeface="Calibri"/>
              </a:rPr>
              <a:t>nelingvistů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 err="1">
                <a:cs typeface="Calibri"/>
              </a:rPr>
              <a:t>Jaké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výhody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může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mít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percepční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dialektologie</a:t>
            </a:r>
            <a:r>
              <a:rPr lang="en-US" dirty="0">
                <a:cs typeface="Calibri"/>
              </a:rPr>
              <a:t>?</a:t>
            </a:r>
          </a:p>
          <a:p>
            <a:r>
              <a:rPr lang="en-US" dirty="0" err="1">
                <a:cs typeface="Calibri"/>
              </a:rPr>
              <a:t>Dostupnost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dat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odlišná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perspektiva</a:t>
            </a:r>
            <a:r>
              <a:rPr lang="en-US" dirty="0">
                <a:cs typeface="Calibri"/>
              </a:rPr>
              <a:t> (co </a:t>
            </a:r>
            <a:r>
              <a:rPr lang="en-US" dirty="0" err="1">
                <a:cs typeface="Calibri"/>
              </a:rPr>
              <a:t>mluvčí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vnímají</a:t>
            </a:r>
            <a:r>
              <a:rPr lang="en-US" dirty="0">
                <a:cs typeface="Calibri"/>
              </a:rPr>
              <a:t>?)</a:t>
            </a:r>
          </a:p>
          <a:p>
            <a:r>
              <a:rPr lang="en-US" dirty="0" err="1">
                <a:cs typeface="Calibri"/>
              </a:rPr>
              <a:t>Jaké</a:t>
            </a:r>
            <a:r>
              <a:rPr lang="en-US" dirty="0">
                <a:cs typeface="Calibri"/>
              </a:rPr>
              <a:t> může </a:t>
            </a:r>
            <a:r>
              <a:rPr lang="en-US" dirty="0" err="1">
                <a:cs typeface="Calibri"/>
              </a:rPr>
              <a:t>mít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naopak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nevýhody</a:t>
            </a:r>
            <a:r>
              <a:rPr lang="en-US" dirty="0">
                <a:cs typeface="Calibri"/>
              </a:rPr>
              <a:t>?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0625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Co to asi tak může být?</a:t>
            </a:r>
          </a:p>
          <a:p>
            <a:r>
              <a:rPr lang="en-US" dirty="0">
                <a:cs typeface="Calibri"/>
              </a:rPr>
              <a:t>Co je </a:t>
            </a:r>
            <a:r>
              <a:rPr lang="en-US" dirty="0" err="1">
                <a:cs typeface="Calibri"/>
              </a:rPr>
              <a:t>komputační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lingvistika</a:t>
            </a:r>
            <a:r>
              <a:rPr lang="en-US" dirty="0">
                <a:cs typeface="Calibri"/>
              </a:rPr>
              <a:t>?</a:t>
            </a:r>
          </a:p>
          <a:p>
            <a:r>
              <a:rPr lang="en-US">
                <a:cs typeface="Calibri"/>
              </a:rPr>
              <a:t>Jak by se daly využít komputační metody a internet ke zkoumání dialektů?</a:t>
            </a:r>
          </a:p>
          <a:p>
            <a:r>
              <a:rPr lang="en-US" dirty="0" err="1">
                <a:cs typeface="Calibri"/>
              </a:rPr>
              <a:t>Jaké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výhody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má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komputační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dialektologie</a:t>
            </a:r>
            <a:r>
              <a:rPr lang="en-US" dirty="0">
                <a:cs typeface="Calibri"/>
              </a:rPr>
              <a:t>?</a:t>
            </a:r>
          </a:p>
          <a:p>
            <a:r>
              <a:rPr lang="en-US" dirty="0">
                <a:cs typeface="Calibri"/>
              </a:rPr>
              <a:t>A </a:t>
            </a:r>
            <a:r>
              <a:rPr lang="en-US" dirty="0" err="1">
                <a:cs typeface="Calibri"/>
              </a:rPr>
              <a:t>jaké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má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nevhody</a:t>
            </a:r>
            <a:r>
              <a:rPr lang="en-US" dirty="0">
                <a:cs typeface="Calibri"/>
              </a:rPr>
              <a:t>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515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Co to asi tak může být?</a:t>
            </a:r>
          </a:p>
          <a:p>
            <a:r>
              <a:rPr lang="en-US" dirty="0">
                <a:cs typeface="Calibri"/>
              </a:rPr>
              <a:t>Co je </a:t>
            </a:r>
            <a:r>
              <a:rPr lang="en-US" dirty="0" err="1">
                <a:cs typeface="Calibri"/>
              </a:rPr>
              <a:t>komputační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lingvistika</a:t>
            </a:r>
            <a:r>
              <a:rPr lang="en-US" dirty="0">
                <a:cs typeface="Calibri"/>
              </a:rPr>
              <a:t>?</a:t>
            </a:r>
          </a:p>
          <a:p>
            <a:r>
              <a:rPr lang="en-US">
                <a:cs typeface="Calibri"/>
              </a:rPr>
              <a:t>Jak by se daly využít komputační metody a internet ke zkoumání dialektů?</a:t>
            </a:r>
          </a:p>
          <a:p>
            <a:r>
              <a:rPr lang="en-US" dirty="0" err="1">
                <a:cs typeface="Calibri"/>
              </a:rPr>
              <a:t>Jaké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výhody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má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komputační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dialektologie</a:t>
            </a:r>
            <a:r>
              <a:rPr lang="en-US" dirty="0">
                <a:cs typeface="Calibri"/>
              </a:rPr>
              <a:t>?</a:t>
            </a:r>
          </a:p>
          <a:p>
            <a:r>
              <a:rPr lang="en-US" dirty="0">
                <a:cs typeface="Calibri"/>
              </a:rPr>
              <a:t>A </a:t>
            </a:r>
            <a:r>
              <a:rPr lang="en-US" dirty="0" err="1">
                <a:cs typeface="Calibri"/>
              </a:rPr>
              <a:t>jaké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má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nevhody</a:t>
            </a:r>
            <a:r>
              <a:rPr lang="en-US" dirty="0">
                <a:cs typeface="Calibri"/>
              </a:rPr>
              <a:t>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292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Jaké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jsou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příklady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fonologické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morfologické</a:t>
            </a:r>
            <a:r>
              <a:rPr lang="en-US" dirty="0">
                <a:cs typeface="Calibri"/>
              </a:rPr>
              <a:t> a </a:t>
            </a:r>
            <a:r>
              <a:rPr lang="en-US" dirty="0" err="1">
                <a:cs typeface="Calibri"/>
              </a:rPr>
              <a:t>lexikální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variace</a:t>
            </a:r>
            <a:r>
              <a:rPr lang="en-US" dirty="0">
                <a:cs typeface="Calibri"/>
              </a:rPr>
              <a:t>?</a:t>
            </a:r>
          </a:p>
          <a:p>
            <a:r>
              <a:rPr lang="en-US" dirty="0" err="1">
                <a:cs typeface="Calibri"/>
              </a:rPr>
              <a:t>Schoda</a:t>
            </a:r>
            <a:r>
              <a:rPr lang="en-US" dirty="0">
                <a:cs typeface="Calibri"/>
              </a:rPr>
              <a:t> x </a:t>
            </a:r>
            <a:r>
              <a:rPr lang="en-US" dirty="0" err="1">
                <a:cs typeface="Calibri"/>
              </a:rPr>
              <a:t>zhoda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uvidíme</a:t>
            </a:r>
            <a:r>
              <a:rPr lang="en-US" dirty="0">
                <a:cs typeface="Calibri"/>
              </a:rPr>
              <a:t> x </a:t>
            </a:r>
            <a:r>
              <a:rPr lang="en-US" dirty="0" err="1">
                <a:cs typeface="Calibri"/>
              </a:rPr>
              <a:t>budeme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vidět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jetel</a:t>
            </a:r>
            <a:r>
              <a:rPr lang="en-US" dirty="0">
                <a:cs typeface="Calibri"/>
              </a:rPr>
              <a:t> x </a:t>
            </a:r>
            <a:r>
              <a:rPr lang="en-US" dirty="0" err="1">
                <a:cs typeface="Calibri"/>
              </a:rPr>
              <a:t>jetelina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3520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- základní sou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0551C6D1-EC0E-4BE1-8EEE-AD0BFE03FC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23" y="435829"/>
            <a:ext cx="6408162" cy="1981120"/>
          </a:xfrm>
          <a:prstGeom prst="rect">
            <a:avLst/>
          </a:prstGeom>
        </p:spPr>
      </p:pic>
      <p:sp>
        <p:nvSpPr>
          <p:cNvPr id="9" name="Nadpis 8">
            <a:extLst>
              <a:ext uri="{FF2B5EF4-FFF2-40B4-BE49-F238E27FC236}">
                <a16:creationId xmlns:a16="http://schemas.microsoft.com/office/drawing/2014/main" id="{9C465973-12C9-4E7E-B3E7-339819B8D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4807" y="3468467"/>
            <a:ext cx="6232376" cy="1518962"/>
          </a:xfrm>
          <a:prstGeom prst="rect">
            <a:avLst/>
          </a:prstGeom>
        </p:spPr>
        <p:txBody>
          <a:bodyPr/>
          <a:lstStyle>
            <a:lvl1pPr>
              <a:defRPr>
                <a:latin typeface="Gentium Plus" panose="02000503060000020004" pitchFamily="2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6" name="Zástupný symbol pro text 14">
            <a:extLst>
              <a:ext uri="{FF2B5EF4-FFF2-40B4-BE49-F238E27FC236}">
                <a16:creationId xmlns:a16="http://schemas.microsoft.com/office/drawing/2014/main" id="{6D621A1B-64B8-4E2C-9F7C-619F6D16DF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54807" y="4987429"/>
            <a:ext cx="6218237" cy="974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podnadpis.</a:t>
            </a:r>
          </a:p>
        </p:txBody>
      </p:sp>
      <p:sp>
        <p:nvSpPr>
          <p:cNvPr id="7" name="Zástupný symbol pro text 14">
            <a:extLst>
              <a:ext uri="{FF2B5EF4-FFF2-40B4-BE49-F238E27FC236}">
                <a16:creationId xmlns:a16="http://schemas.microsoft.com/office/drawing/2014/main" id="{3CBD455F-1540-428D-A023-C87A83F6C5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54806" y="2805732"/>
            <a:ext cx="6218237" cy="5214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D22D40"/>
                </a:solidFill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název základní součásti.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889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55FAB65-B0A7-4575-8846-11158687D38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881948" y="30924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Gentium Plus" panose="02000503060000020004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vložíte obrázek.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224AE90-7605-4DC5-9CC0-F95158D6C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text 4">
            <a:extLst>
              <a:ext uri="{FF2B5EF4-FFF2-40B4-BE49-F238E27FC236}">
                <a16:creationId xmlns:a16="http://schemas.microsoft.com/office/drawing/2014/main" id="{276D1917-8BCB-4A56-9BA7-03075193B5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1948" y="5298620"/>
            <a:ext cx="6172200" cy="5687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D22C40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</p:spTree>
    <p:extLst>
      <p:ext uri="{BB962C8B-B14F-4D97-AF65-F5344CB8AC3E}">
        <p14:creationId xmlns:p14="http://schemas.microsoft.com/office/powerpoint/2010/main" val="2618544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 -  bez základní sou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0551C6D1-EC0E-4BE1-8EEE-AD0BFE03FC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23" y="450943"/>
            <a:ext cx="6408162" cy="1981120"/>
          </a:xfrm>
          <a:prstGeom prst="rect">
            <a:avLst/>
          </a:prstGeom>
        </p:spPr>
      </p:pic>
      <p:sp>
        <p:nvSpPr>
          <p:cNvPr id="10" name="Nadpis 9">
            <a:extLst>
              <a:ext uri="{FF2B5EF4-FFF2-40B4-BE49-F238E27FC236}">
                <a16:creationId xmlns:a16="http://schemas.microsoft.com/office/drawing/2014/main" id="{1FAEE400-C3C4-4524-978A-6626FFC80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0487" y="2962276"/>
            <a:ext cx="6218789" cy="778452"/>
          </a:xfrm>
          <a:prstGeom prst="rect">
            <a:avLst/>
          </a:prstGeom>
        </p:spPr>
        <p:txBody>
          <a:bodyPr/>
          <a:lstStyle>
            <a:lvl1pPr>
              <a:defRPr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6D164CCE-6D73-466D-BEB5-04B11A8390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0487" y="3906326"/>
            <a:ext cx="6218237" cy="974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podnadpis.</a:t>
            </a:r>
          </a:p>
        </p:txBody>
      </p:sp>
    </p:spTree>
    <p:extLst>
      <p:ext uri="{BB962C8B-B14F-4D97-AF65-F5344CB8AC3E}">
        <p14:creationId xmlns:p14="http://schemas.microsoft.com/office/powerpoint/2010/main" val="358612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DF5AC-44B8-4E3E-8B0A-4EDD76AF9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4D34E2D-EE31-4DC0-9247-4DBF2ED796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>
                <a:latin typeface="Gentium Plus" panose="02000503060000020004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Gentium Plus" panose="02000503060000020004" pitchFamily="2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cs-CZ" dirty="0"/>
              <a:t>Kliknutím vložíte text.</a:t>
            </a:r>
          </a:p>
          <a:p>
            <a:pPr lvl="1"/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4A8E963-122F-4D71-8C04-B01D8F9A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C40"/>
                </a:solidFill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63CC5780-97A7-4892-810D-637664206204}"/>
              </a:ext>
            </a:extLst>
          </p:cNvPr>
          <p:cNvCxnSpPr/>
          <p:nvPr userDrawn="1"/>
        </p:nvCxnSpPr>
        <p:spPr>
          <a:xfrm>
            <a:off x="838200" y="175164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834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DF5AC-44B8-4E3E-8B0A-4EDD76AF9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4A8E963-122F-4D71-8C04-B01D8F9A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C40"/>
                </a:solidFill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63CC5780-97A7-4892-810D-637664206204}"/>
              </a:ext>
            </a:extLst>
          </p:cNvPr>
          <p:cNvCxnSpPr/>
          <p:nvPr userDrawn="1"/>
        </p:nvCxnSpPr>
        <p:spPr>
          <a:xfrm>
            <a:off x="838200" y="175164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436F267A-BE8F-4FE3-A8F2-A3A14D7F58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36738"/>
            <a:ext cx="10515600" cy="43053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22C4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</p:spTree>
    <p:extLst>
      <p:ext uri="{BB962C8B-B14F-4D97-AF65-F5344CB8AC3E}">
        <p14:creationId xmlns:p14="http://schemas.microsoft.com/office/powerpoint/2010/main" val="63724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602828-E203-4BCF-A5B0-CB2FC2EC1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45DBEC2-CBC0-4C1C-88E7-DC2EDCA58E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F575050-708C-4714-B50C-D679D7CC41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2EA612F-A0C2-4C25-85F3-1AD024CA6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1F61B0A8-8F34-4579-959E-67B3416A9699}"/>
              </a:ext>
            </a:extLst>
          </p:cNvPr>
          <p:cNvCxnSpPr/>
          <p:nvPr userDrawn="1"/>
        </p:nvCxnSpPr>
        <p:spPr>
          <a:xfrm>
            <a:off x="838200" y="175164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909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E9FBEE-EED9-440B-B6A2-0370D421D2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149351"/>
          </a:xfrm>
          <a:prstGeom prst="rect">
            <a:avLst/>
          </a:prstGeom>
        </p:spPr>
        <p:txBody>
          <a:bodyPr/>
          <a:lstStyle>
            <a:lvl1pPr>
              <a:defRPr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BC1BE52-8A40-4C07-BD57-49A31749FCC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0">
                <a:latin typeface="Gentium Plus" panose="02000503060000020004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C8B1659-79F4-4765-8610-2F273D4750E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 sz="2400"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71A42BE-7C37-4E5F-A5C7-DE3988B8FE8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0">
                <a:latin typeface="Gentium Plus" panose="02000503060000020004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252F095-D907-45FC-9209-CE575CF9B53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 sz="2400">
                <a:latin typeface="Gentium Plus" panose="02000503060000020004" pitchFamily="2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3AF3188-F662-42FA-942C-C3BA18BE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80D3BDEC-7BDF-49D8-818D-67B015274AAF}"/>
              </a:ext>
            </a:extLst>
          </p:cNvPr>
          <p:cNvCxnSpPr/>
          <p:nvPr userDrawn="1"/>
        </p:nvCxnSpPr>
        <p:spPr>
          <a:xfrm>
            <a:off x="838200" y="160686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79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1B72C8-7D3F-4C74-90F8-8DA326D5DF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C5A6722-54AF-4AAD-A2E6-780E1205B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19713418-A7EB-478E-BEED-F2EBCA77CFFE}"/>
              </a:ext>
            </a:extLst>
          </p:cNvPr>
          <p:cNvCxnSpPr/>
          <p:nvPr userDrawn="1"/>
        </p:nvCxnSpPr>
        <p:spPr>
          <a:xfrm>
            <a:off x="838200" y="175164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502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4147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356F0D-8BFD-494A-8220-002D1C5E33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D22D40"/>
                </a:solidFill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0BA097-ED2B-4036-B097-8C187A6622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67300" y="457200"/>
            <a:ext cx="6172200" cy="541178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22D40"/>
              </a:buClr>
              <a:buFont typeface="Wingdings" panose="05000000000000000000" pitchFamily="2" charset="2"/>
              <a:buChar char="§"/>
              <a:defRPr sz="3200">
                <a:latin typeface="Gentium Plus" panose="02000503060000020004" pitchFamily="2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C587ECA-5355-4449-8467-B73118C0A2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Gentium Plus" panose="02000503060000020004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7051C28-CB18-4E15-84A8-0937D20E8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086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21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644E5260-5AD8-478A-B5F5-E1D82BA04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806" y="3146322"/>
            <a:ext cx="8437659" cy="2234397"/>
          </a:xfrm>
        </p:spPr>
        <p:txBody>
          <a:bodyPr/>
          <a:lstStyle/>
          <a:p>
            <a:r>
              <a:rPr lang="cs-CZ" dirty="0"/>
              <a:t>Úvod do sociolingvistiky</a:t>
            </a:r>
            <a:br>
              <a:rPr lang="cs-CZ" dirty="0"/>
            </a:br>
            <a:br>
              <a:rPr lang="cs-CZ" dirty="0"/>
            </a:br>
            <a:r>
              <a:rPr lang="cs-CZ" dirty="0"/>
              <a:t>hodina II:	dialektologie</a:t>
            </a:r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7E45BA4A-0F70-4A6D-AA8A-41F5B14EAA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54806" y="5567533"/>
            <a:ext cx="6218237" cy="974725"/>
          </a:xfrm>
        </p:spPr>
        <p:txBody>
          <a:bodyPr lIns="91440" tIns="45720" rIns="91440" bIns="45720" anchor="t"/>
          <a:lstStyle/>
          <a:p>
            <a:r>
              <a:rPr lang="cs-CZ" dirty="0">
                <a:cs typeface="Arial"/>
              </a:rPr>
              <a:t>21. ú</a:t>
            </a:r>
            <a:r>
              <a:rPr lang="cs-CZ" noProof="1">
                <a:cs typeface="Arial"/>
              </a:rPr>
              <a:t>nora</a:t>
            </a:r>
            <a:r>
              <a:rPr lang="cs-CZ" dirty="0">
                <a:cs typeface="Arial"/>
              </a:rPr>
              <a:t> 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808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2"/>
    </mc:Choice>
    <mc:Fallback xmlns="">
      <p:transition spd="slow" advTm="630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2B219-D3A7-0908-410A-F5F76072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Český jazykový atlas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669D3-C8DE-28AF-FD90-EAECAA08C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Z" dirty="0"/>
              <a:t>atlas nářečí češtiny</a:t>
            </a:r>
          </a:p>
          <a:p>
            <a:r>
              <a:rPr lang="cs-CZ" dirty="0"/>
              <a:t>cílem je zachycení (mizející) regionální variace </a:t>
            </a:r>
          </a:p>
          <a:p>
            <a:pPr lvl="1"/>
            <a:r>
              <a:rPr lang="cs-CZ" dirty="0"/>
              <a:t>variace fonologická, morfologická, syntaktická, lexikální</a:t>
            </a:r>
          </a:p>
          <a:p>
            <a:r>
              <a:rPr lang="en-CZ" dirty="0"/>
              <a:t>Jan Balhar, Pavel Jančák a další</a:t>
            </a:r>
          </a:p>
          <a:p>
            <a:r>
              <a:rPr lang="en-CZ" dirty="0"/>
              <a:t>šest dílů (fonologie, morfologie, syntax, lexikum)</a:t>
            </a:r>
          </a:p>
        </p:txBody>
      </p:sp>
    </p:spTree>
    <p:extLst>
      <p:ext uri="{BB962C8B-B14F-4D97-AF65-F5344CB8AC3E}">
        <p14:creationId xmlns:p14="http://schemas.microsoft.com/office/powerpoint/2010/main" val="967416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2B219-D3A7-0908-410A-F5F76072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Český jazykový atlas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669D3-C8DE-28AF-FD90-EAECAA08C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cs-CZ" dirty="0"/>
              <a:t>Zjistěte, z jakých dat ČJA čerpá (ze kdy a od koho pocházejí atd.).</a:t>
            </a:r>
          </a:p>
          <a:p>
            <a:pPr marL="514350" indent="-514350">
              <a:buAutoNum type="arabicParenR"/>
            </a:pPr>
            <a:r>
              <a:rPr lang="cs-CZ" dirty="0"/>
              <a:t>Vyberte si území ČR a podívejte se, jaké prostředky (fonetické, fonologické, morfologické, syntaktické a lexikální) jsou pro ně podle atlasu typické.</a:t>
            </a:r>
          </a:p>
          <a:p>
            <a:pPr marL="514350" indent="-514350">
              <a:buAutoNum type="arabicParenR"/>
            </a:pPr>
            <a:r>
              <a:rPr lang="cs-CZ" dirty="0"/>
              <a:t>Vymyslete jazykovou ukázku, na které lze toto nářečí vhodně ilustrovat.</a:t>
            </a:r>
          </a:p>
          <a:p>
            <a:pPr marL="0" indent="0">
              <a:buNone/>
            </a:pPr>
            <a:endParaRPr lang="en-CZ" dirty="0"/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24F51D77-13A0-591D-ABC0-A279C44BF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927" y="4518818"/>
            <a:ext cx="1658145" cy="165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3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2B219-D3A7-0908-410A-F5F76072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data z ČJA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669D3-C8DE-28AF-FD90-EAECAA08C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cílem je zachycení (mizející) regionální variace </a:t>
            </a:r>
          </a:p>
          <a:p>
            <a:pPr lvl="1"/>
            <a:r>
              <a:rPr lang="cs-CZ" dirty="0"/>
              <a:t>variace fonologická, morfologická, syntaktická, lexikální</a:t>
            </a:r>
          </a:p>
          <a:p>
            <a:r>
              <a:rPr lang="en-CZ" dirty="0"/>
              <a:t>jazyková data z 60. a 70. let</a:t>
            </a:r>
          </a:p>
          <a:p>
            <a:r>
              <a:rPr lang="en-CZ" dirty="0"/>
              <a:t>starší mluvčí</a:t>
            </a:r>
          </a:p>
          <a:p>
            <a:pPr lvl="1"/>
            <a:r>
              <a:rPr lang="en-CZ" dirty="0"/>
              <a:t>65+ - generace, která se narodila a vyrůstala před WWI</a:t>
            </a:r>
          </a:p>
          <a:p>
            <a:r>
              <a:rPr lang="en-CZ" dirty="0"/>
              <a:t>hypotéza dobového zakotvení (</a:t>
            </a:r>
            <a:r>
              <a:rPr lang="en-CZ" i="1" dirty="0"/>
              <a:t>apparent time hypothesis</a:t>
            </a:r>
            <a:r>
              <a:rPr lang="en-CZ" dirty="0"/>
              <a:t>)</a:t>
            </a:r>
          </a:p>
          <a:p>
            <a:pPr lvl="1"/>
            <a:r>
              <a:rPr lang="en-CZ" dirty="0"/>
              <a:t>data ČJA  (podle této hypotézy) reprezentují mluvu 20letých zhruba kolem roku 1915</a:t>
            </a:r>
          </a:p>
        </p:txBody>
      </p:sp>
    </p:spTree>
    <p:extLst>
      <p:ext uri="{BB962C8B-B14F-4D97-AF65-F5344CB8AC3E}">
        <p14:creationId xmlns:p14="http://schemas.microsoft.com/office/powerpoint/2010/main" val="522885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19E8692A-F279-4FAC-A74D-B56EAE764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653" y="400664"/>
            <a:ext cx="10186694" cy="605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9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35"/>
    </mc:Choice>
    <mc:Fallback xmlns="">
      <p:transition spd="slow" advTm="3753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19509-6E0E-516D-55B7-B4E96C18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aplikace Mapka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AC9A9-E510-C1D5-5829-9AF9F83EE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Z" dirty="0"/>
              <a:t>aplikace ČNK</a:t>
            </a:r>
          </a:p>
          <a:p>
            <a:r>
              <a:rPr lang="en-CZ" dirty="0"/>
              <a:t>data z korpusu DIALEKT</a:t>
            </a:r>
          </a:p>
          <a:p>
            <a:pPr lvl="1"/>
            <a:r>
              <a:rPr lang="en-CZ" dirty="0"/>
              <a:t>nahrávky nasbírané od 50. let 20. stol do současnosti</a:t>
            </a:r>
          </a:p>
          <a:p>
            <a:r>
              <a:rPr lang="en-CZ" dirty="0"/>
              <a:t>pracuje s tradičními nářečními oblastmi</a:t>
            </a:r>
          </a:p>
          <a:p>
            <a:pPr lvl="1"/>
            <a:endParaRPr lang="en-CZ" dirty="0"/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3233657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19509-6E0E-516D-55B7-B4E96C18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aplikace Mapka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AC9A9-E510-C1D5-5829-9AF9F83EE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CZ" dirty="0"/>
              <a:t>Proklikejte si aplikaci a podívejte se, co umožňuje.</a:t>
            </a:r>
          </a:p>
          <a:p>
            <a:pPr marL="514350" indent="-514350">
              <a:buAutoNum type="arabicParenR"/>
            </a:pPr>
            <a:r>
              <a:rPr lang="en-CZ" dirty="0"/>
              <a:t>Vyberte si jednu z nářečních oblastí a zjistěte, co je pro ni charakteristické.</a:t>
            </a:r>
          </a:p>
          <a:p>
            <a:pPr marL="514350" indent="-514350">
              <a:buAutoNum type="arabicParenR"/>
            </a:pPr>
            <a:r>
              <a:rPr lang="en-CZ" dirty="0"/>
              <a:t>Představte danou nářeční oblast spolužákům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B441235F-E78F-83F7-79ED-8621CBD49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55" y="4238473"/>
            <a:ext cx="1938490" cy="193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87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5609BE-7F63-D9ED-EFA4-916C2FA4C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cs-CZ" dirty="0">
                <a:cs typeface="Arial"/>
              </a:rPr>
              <a:t>komputační dialektologie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DBDB23-270A-059D-1992-DA7528276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cs-CZ" dirty="0">
                <a:cs typeface="Arial"/>
              </a:rPr>
              <a:t>využití komputačních metod a internetu</a:t>
            </a:r>
            <a:endParaRPr lang="cs-CZ" dirty="0"/>
          </a:p>
          <a:p>
            <a:r>
              <a:rPr lang="cs-CZ" dirty="0"/>
              <a:t>např. </a:t>
            </a:r>
            <a:r>
              <a:rPr lang="cs-CZ" dirty="0" err="1"/>
              <a:t>Grieve</a:t>
            </a:r>
            <a:r>
              <a:rPr lang="cs-CZ" dirty="0"/>
              <a:t> et. al. (2019)</a:t>
            </a:r>
            <a:endParaRPr lang="en-US" dirty="0">
              <a:latin typeface="Gentium Plus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0351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5609BE-7F63-D9ED-EFA4-916C2FA4C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503617-57F1-BF0A-1C1D-B860FD497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20" y="365040"/>
            <a:ext cx="7420966" cy="6127919"/>
          </a:xfrm>
          <a:prstGeom prst="rect">
            <a:avLst/>
          </a:prstGeom>
        </p:spPr>
      </p:pic>
      <p:pic>
        <p:nvPicPr>
          <p:cNvPr id="5" name="Obrázek 5" descr="Obsah obrázku mapa&#10;&#10;Popis se vygeneroval automaticky.">
            <a:extLst>
              <a:ext uri="{FF2B5EF4-FFF2-40B4-BE49-F238E27FC236}">
                <a16:creationId xmlns:a16="http://schemas.microsoft.com/office/drawing/2014/main" id="{CB9259ED-F8E9-9A8A-6768-B8D63B774F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948186" y="364956"/>
            <a:ext cx="3405614" cy="592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5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8D940D-B9F9-4144-D0D5-86C9258A0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text, snímek obrazovky, dokument&#10;&#10;Popis se vygeneroval automaticky.">
            <a:extLst>
              <a:ext uri="{FF2B5EF4-FFF2-40B4-BE49-F238E27FC236}">
                <a16:creationId xmlns:a16="http://schemas.microsoft.com/office/drawing/2014/main" id="{D03D3077-8096-8F80-8204-630A61535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872" y="186170"/>
            <a:ext cx="7054619" cy="6337156"/>
          </a:xfrm>
        </p:spPr>
      </p:pic>
      <p:pic>
        <p:nvPicPr>
          <p:cNvPr id="5" name="Obrázek 5" descr="Obsah obrázku mapa&#10;&#10;Popis se vygeneroval automaticky.">
            <a:extLst>
              <a:ext uri="{FF2B5EF4-FFF2-40B4-BE49-F238E27FC236}">
                <a16:creationId xmlns:a16="http://schemas.microsoft.com/office/drawing/2014/main" id="{BE88805F-F8CA-665A-7B09-7504053F1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225" y="367145"/>
            <a:ext cx="3590642" cy="622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5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FEE87-246D-C779-6088-F5462DE4B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dialektologie a znakové jazyky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7AD0A-273C-8D55-E253-2D84AC865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Z" dirty="0"/>
              <a:t>například výzkum na CSL (Chen &amp; Gong, 2020)</a:t>
            </a:r>
          </a:p>
          <a:p>
            <a:pPr marL="0" indent="0">
              <a:buNone/>
            </a:pPr>
            <a:endParaRPr lang="en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D52B1-9571-0F0A-F1D6-0F7129103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383099"/>
            <a:ext cx="7772400" cy="39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18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F1184-47B5-DFB3-B0D7-57F390852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opakování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BB9EB-DFBC-AB8B-B61E-BF26348AF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Z" dirty="0"/>
              <a:t>varieta</a:t>
            </a:r>
          </a:p>
          <a:p>
            <a:r>
              <a:rPr lang="en-CZ" dirty="0"/>
              <a:t>dialekt</a:t>
            </a:r>
          </a:p>
          <a:p>
            <a:r>
              <a:rPr lang="en-CZ" dirty="0"/>
              <a:t>varianta</a:t>
            </a:r>
          </a:p>
        </p:txBody>
      </p:sp>
    </p:spTree>
    <p:extLst>
      <p:ext uri="{BB962C8B-B14F-4D97-AF65-F5344CB8AC3E}">
        <p14:creationId xmlns:p14="http://schemas.microsoft.com/office/powerpoint/2010/main" val="3328891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FEE87-246D-C779-6088-F5462DE4B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dialektologie a znakové jazyky</a:t>
            </a:r>
            <a:br>
              <a:rPr lang="en-CZ" dirty="0"/>
            </a:br>
            <a:r>
              <a:rPr lang="en-CZ" dirty="0"/>
              <a:t>případová studie Chen &amp; Gong (2020)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7AD0A-273C-8D55-E253-2D84AC865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C809AA-8957-CD77-CCE5-17D4147FDC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658"/>
          <a:stretch/>
        </p:blipFill>
        <p:spPr>
          <a:xfrm>
            <a:off x="456393" y="2051766"/>
            <a:ext cx="11279213" cy="349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90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FEE87-246D-C779-6088-F5462DE4B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dialektologie a znakové jazyky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D2B3D0-327B-3C1D-735C-C3ACB739A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25624"/>
            <a:ext cx="5441335" cy="435133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85785EB-763D-D5D3-6FCA-CCEBBB9F43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52"/>
          <a:stretch/>
        </p:blipFill>
        <p:spPr bwMode="auto">
          <a:xfrm>
            <a:off x="6279534" y="4659104"/>
            <a:ext cx="5086088" cy="151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9E4409-D12A-2AB2-81CC-13A578D9A1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28"/>
          <a:stretch/>
        </p:blipFill>
        <p:spPr bwMode="auto">
          <a:xfrm>
            <a:off x="6279534" y="2585626"/>
            <a:ext cx="5061312" cy="156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49CDE5-BF3D-BA67-3EFB-74BD3D526FFB}"/>
              </a:ext>
            </a:extLst>
          </p:cNvPr>
          <p:cNvSpPr txBox="1"/>
          <p:nvPr/>
        </p:nvSpPr>
        <p:spPr>
          <a:xfrm>
            <a:off x="3969327" y="1953491"/>
            <a:ext cx="7371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Z" dirty="0"/>
              <a:t>parametry: 1) tvar ruky, 2) místo artikulace, 3) pohyb, 4) orientace</a:t>
            </a:r>
          </a:p>
        </p:txBody>
      </p:sp>
    </p:spTree>
    <p:extLst>
      <p:ext uri="{BB962C8B-B14F-4D97-AF65-F5344CB8AC3E}">
        <p14:creationId xmlns:p14="http://schemas.microsoft.com/office/powerpoint/2010/main" val="1962918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FEE87-246D-C779-6088-F5462DE4B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dialektologie a znakové jazyky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D2B3D0-327B-3C1D-735C-C3ACB739A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25624"/>
            <a:ext cx="5441335" cy="435133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85785EB-763D-D5D3-6FCA-CCEBBB9F43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52"/>
          <a:stretch/>
        </p:blipFill>
        <p:spPr bwMode="auto">
          <a:xfrm>
            <a:off x="6279534" y="4659104"/>
            <a:ext cx="5086088" cy="151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9E4409-D12A-2AB2-81CC-13A578D9A1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28"/>
          <a:stretch/>
        </p:blipFill>
        <p:spPr bwMode="auto">
          <a:xfrm>
            <a:off x="6279534" y="2585626"/>
            <a:ext cx="5061312" cy="156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49CDE5-BF3D-BA67-3EFB-74BD3D526FFB}"/>
              </a:ext>
            </a:extLst>
          </p:cNvPr>
          <p:cNvSpPr txBox="1"/>
          <p:nvPr/>
        </p:nvSpPr>
        <p:spPr>
          <a:xfrm>
            <a:off x="3969327" y="1953491"/>
            <a:ext cx="7371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Z" dirty="0"/>
              <a:t>parametry: 1) tvar ruky, 2) místo artikulace, 3) pohyb, 4) orientace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443077-E9F5-95BD-A20F-370BF4F2678D}"/>
              </a:ext>
            </a:extLst>
          </p:cNvPr>
          <p:cNvSpPr txBox="1"/>
          <p:nvPr/>
        </p:nvSpPr>
        <p:spPr>
          <a:xfrm>
            <a:off x="6972299" y="4145973"/>
            <a:ext cx="1174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Z" dirty="0"/>
              <a:t>pregnant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9B993C-7452-4D86-4375-DA7E9CE13131}"/>
              </a:ext>
            </a:extLst>
          </p:cNvPr>
          <p:cNvSpPr txBox="1"/>
          <p:nvPr/>
        </p:nvSpPr>
        <p:spPr>
          <a:xfrm>
            <a:off x="7200898" y="6160900"/>
            <a:ext cx="1174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Z" dirty="0"/>
              <a:t>who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C0C691-5953-60F1-D83D-E036575E53D0}"/>
              </a:ext>
            </a:extLst>
          </p:cNvPr>
          <p:cNvSpPr txBox="1"/>
          <p:nvPr/>
        </p:nvSpPr>
        <p:spPr>
          <a:xfrm>
            <a:off x="9776827" y="4145973"/>
            <a:ext cx="1174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Z" dirty="0"/>
              <a:t>look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19B3B5-3DD3-21A1-6071-DCF992D4D3B8}"/>
              </a:ext>
            </a:extLst>
          </p:cNvPr>
          <p:cNvSpPr txBox="1"/>
          <p:nvPr/>
        </p:nvSpPr>
        <p:spPr>
          <a:xfrm>
            <a:off x="9607863" y="6160900"/>
            <a:ext cx="1174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Z" dirty="0"/>
              <a:t>mother</a:t>
            </a:r>
          </a:p>
        </p:txBody>
      </p:sp>
    </p:spTree>
    <p:extLst>
      <p:ext uri="{BB962C8B-B14F-4D97-AF65-F5344CB8AC3E}">
        <p14:creationId xmlns:p14="http://schemas.microsoft.com/office/powerpoint/2010/main" val="3950041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FEE87-246D-C779-6088-F5462DE4B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dialektologie a znakové jazyky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D2B3D0-327B-3C1D-735C-C3ACB739A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25624"/>
            <a:ext cx="5441335" cy="435133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85785EB-763D-D5D3-6FCA-CCEBBB9F4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534" y="4659104"/>
            <a:ext cx="5086088" cy="182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9E4409-D12A-2AB2-81CC-13A578D9A1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534" y="2585626"/>
            <a:ext cx="5061312" cy="182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736D61-DFDD-172C-FB4E-955B221735E6}"/>
              </a:ext>
            </a:extLst>
          </p:cNvPr>
          <p:cNvSpPr txBox="1"/>
          <p:nvPr/>
        </p:nvSpPr>
        <p:spPr>
          <a:xfrm>
            <a:off x="3969327" y="1953491"/>
            <a:ext cx="7371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Z" dirty="0"/>
              <a:t>parametry: 1) tvar ruky, 2) místo artikulace, 3) pohyb, 4) orientace</a:t>
            </a:r>
          </a:p>
        </p:txBody>
      </p:sp>
    </p:spTree>
    <p:extLst>
      <p:ext uri="{BB962C8B-B14F-4D97-AF65-F5344CB8AC3E}">
        <p14:creationId xmlns:p14="http://schemas.microsoft.com/office/powerpoint/2010/main" val="2752913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B0101-E9ED-43C3-9381-232970187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dialektologie: shrnutí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F7134CB-DBDF-4AAD-B559-3E9FFBAAC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514350">
              <a:buAutoNum type="arabicParenR"/>
            </a:pPr>
            <a:r>
              <a:rPr lang="cs-CZ" dirty="0"/>
              <a:t>o co dialektologii jde?</a:t>
            </a:r>
          </a:p>
          <a:p>
            <a:pPr marL="742950" indent="-514350">
              <a:buAutoNum type="arabicParenR"/>
            </a:pPr>
            <a:r>
              <a:rPr lang="cs-CZ" dirty="0"/>
              <a:t>o co dialektologii nejde?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914400" lvl="1" indent="-457200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165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176"/>
    </mc:Choice>
    <mc:Fallback xmlns="">
      <p:transition spd="slow" advTm="163176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0AA8B1-9695-4417-BA79-4F59788CD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7091"/>
            <a:ext cx="10515600" cy="1325563"/>
          </a:xfrm>
        </p:spPr>
        <p:txBody>
          <a:bodyPr lIns="91440" tIns="45720" rIns="91440" bIns="45720" anchor="t"/>
          <a:lstStyle/>
          <a:p>
            <a:pPr algn="ctr"/>
            <a:r>
              <a:rPr lang="cs-CZ" sz="8800" i="1" dirty="0">
                <a:solidFill>
                  <a:schemeClr val="bg1"/>
                </a:solidFill>
                <a:latin typeface="Gentium Book Plus" panose="02000503060000020004" pitchFamily="2" charset="0"/>
                <a:ea typeface="Gentium Book Plus" panose="02000503060000020004" pitchFamily="2" charset="0"/>
                <a:cs typeface="Gentium Book Plus" panose="02000503060000020004" pitchFamily="2" charset="0"/>
              </a:rPr>
              <a:t>Konec</a:t>
            </a:r>
            <a:br>
              <a:rPr lang="cs-CZ" sz="8800" i="1" dirty="0">
                <a:latin typeface="Gentium Book Plus" panose="02000503060000020004" pitchFamily="2" charset="0"/>
                <a:ea typeface="Gentium Book Plus" panose="02000503060000020004" pitchFamily="2" charset="0"/>
                <a:cs typeface="Gentium Book Plus" panose="02000503060000020004" pitchFamily="2" charset="0"/>
              </a:rPr>
            </a:br>
            <a:br>
              <a:rPr lang="cs-CZ" sz="8800" i="1" dirty="0">
                <a:latin typeface="Gentium Book Plus" panose="02000503060000020004" pitchFamily="2" charset="0"/>
                <a:ea typeface="Gentium Book Plus" panose="02000503060000020004" pitchFamily="2" charset="0"/>
                <a:cs typeface="Gentium Book Plus" panose="02000503060000020004" pitchFamily="2" charset="0"/>
              </a:rPr>
            </a:br>
            <a:endParaRPr lang="cs-CZ" sz="1200">
              <a:solidFill>
                <a:srgbClr val="000000"/>
              </a:solidFill>
              <a:latin typeface="Gentium Book Plus" panose="02000503060000020004" pitchFamily="2" charset="0"/>
              <a:ea typeface="Gentium Book Plus" panose="02000503060000020004" pitchFamily="2" charset="0"/>
              <a:cs typeface="Gentium Book Plus" panose="02000503060000020004" pitchFamily="2" charset="0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116CED72-4C89-79E7-B21D-DB1549C1633E}"/>
              </a:ext>
            </a:extLst>
          </p:cNvPr>
          <p:cNvSpPr txBox="1">
            <a:spLocks/>
          </p:cNvSpPr>
          <p:nvPr/>
        </p:nvSpPr>
        <p:spPr>
          <a:xfrm>
            <a:off x="840509" y="3916218"/>
            <a:ext cx="1051560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ntium Plus" panose="02000503060000020004" pitchFamily="2" charset="0"/>
                <a:ea typeface="+mj-ea"/>
                <a:cs typeface="Arial" panose="020B0604020202020204" pitchFamily="34" charset="0"/>
              </a:defRPr>
            </a:lvl1pPr>
          </a:lstStyle>
          <a:p>
            <a:pPr marL="457200" indent="-457200">
              <a:spcBef>
                <a:spcPts val="0"/>
              </a:spcBef>
            </a:pPr>
            <a:r>
              <a:rPr lang="en-GB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Chen, Y., &amp; Gong, Q. (2020). Dialects or languages: a corpus-based quantitative approach to lexical variation in common signs in Chinese Sign Language (CSL). </a:t>
            </a:r>
            <a:r>
              <a:rPr lang="en-GB" sz="1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Lingua</a:t>
            </a:r>
            <a:r>
              <a:rPr lang="en-GB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248</a:t>
            </a:r>
            <a:r>
              <a:rPr lang="en-GB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102944.</a:t>
            </a:r>
            <a:endParaRPr lang="cs-CZ" sz="1800" dirty="0">
              <a:solidFill>
                <a:schemeClr val="bg1"/>
              </a:solidFill>
              <a:latin typeface="Gentium Book Plus" panose="02000503060000020004" pitchFamily="2" charset="0"/>
              <a:ea typeface="Gentium Book Plus" panose="02000503060000020004" pitchFamily="2" charset="0"/>
              <a:cs typeface="Gentium Book Plus" panose="02000503060000020004" pitchFamily="2" charset="0"/>
            </a:endParaRPr>
          </a:p>
          <a:p>
            <a:pPr marL="457200" indent="-457200">
              <a:spcBef>
                <a:spcPts val="0"/>
              </a:spcBef>
            </a:pPr>
            <a:r>
              <a:rPr lang="cs-CZ" sz="1800" dirty="0" err="1">
                <a:solidFill>
                  <a:schemeClr val="bg1"/>
                </a:solidFill>
                <a:latin typeface="Gentium Book Plus" panose="02000503060000020004" pitchFamily="2" charset="0"/>
                <a:ea typeface="Gentium Book Plus" panose="02000503060000020004" pitchFamily="2" charset="0"/>
                <a:cs typeface="Gentium Book Plus" panose="02000503060000020004" pitchFamily="2" charset="0"/>
              </a:rPr>
              <a:t>Grieve</a:t>
            </a:r>
            <a:r>
              <a:rPr lang="cs-CZ" sz="1800" dirty="0">
                <a:solidFill>
                  <a:schemeClr val="bg1"/>
                </a:solidFill>
                <a:latin typeface="Gentium Book Plus" panose="02000503060000020004" pitchFamily="2" charset="0"/>
                <a:ea typeface="Gentium Book Plus" panose="02000503060000020004" pitchFamily="2" charset="0"/>
                <a:cs typeface="Gentium Book Plus" panose="02000503060000020004" pitchFamily="2" charset="0"/>
              </a:rPr>
              <a:t>, J., Montgomery, C., </a:t>
            </a:r>
            <a:r>
              <a:rPr lang="cs-CZ" sz="1800" dirty="0" err="1">
                <a:solidFill>
                  <a:schemeClr val="bg1"/>
                </a:solidFill>
                <a:latin typeface="Gentium Book Plus" panose="02000503060000020004" pitchFamily="2" charset="0"/>
                <a:ea typeface="Gentium Book Plus" panose="02000503060000020004" pitchFamily="2" charset="0"/>
                <a:cs typeface="Gentium Book Plus" panose="02000503060000020004" pitchFamily="2" charset="0"/>
              </a:rPr>
              <a:t>Nini</a:t>
            </a:r>
            <a:r>
              <a:rPr lang="cs-CZ" sz="1800" dirty="0">
                <a:solidFill>
                  <a:schemeClr val="bg1"/>
                </a:solidFill>
                <a:latin typeface="Gentium Book Plus" panose="02000503060000020004" pitchFamily="2" charset="0"/>
                <a:ea typeface="Gentium Book Plus" panose="02000503060000020004" pitchFamily="2" charset="0"/>
                <a:cs typeface="Gentium Book Plus" panose="02000503060000020004" pitchFamily="2" charset="0"/>
              </a:rPr>
              <a:t>, A., </a:t>
            </a:r>
            <a:r>
              <a:rPr lang="cs-CZ" sz="1800" dirty="0" err="1">
                <a:solidFill>
                  <a:schemeClr val="bg1"/>
                </a:solidFill>
                <a:latin typeface="Gentium Book Plus" panose="02000503060000020004" pitchFamily="2" charset="0"/>
                <a:ea typeface="Gentium Book Plus" panose="02000503060000020004" pitchFamily="2" charset="0"/>
                <a:cs typeface="Gentium Book Plus" panose="02000503060000020004" pitchFamily="2" charset="0"/>
              </a:rPr>
              <a:t>Murakami</a:t>
            </a:r>
            <a:r>
              <a:rPr lang="cs-CZ" sz="1800" dirty="0">
                <a:solidFill>
                  <a:schemeClr val="bg1"/>
                </a:solidFill>
                <a:latin typeface="Gentium Book Plus" panose="02000503060000020004" pitchFamily="2" charset="0"/>
                <a:ea typeface="Gentium Book Plus" panose="02000503060000020004" pitchFamily="2" charset="0"/>
                <a:cs typeface="Gentium Book Plus" panose="02000503060000020004" pitchFamily="2" charset="0"/>
              </a:rPr>
              <a:t>, A., &amp; </a:t>
            </a:r>
            <a:r>
              <a:rPr lang="cs-CZ" sz="1800" dirty="0" err="1">
                <a:solidFill>
                  <a:schemeClr val="bg1"/>
                </a:solidFill>
                <a:latin typeface="Gentium Book Plus" panose="02000503060000020004" pitchFamily="2" charset="0"/>
                <a:ea typeface="Gentium Book Plus" panose="02000503060000020004" pitchFamily="2" charset="0"/>
                <a:cs typeface="Gentium Book Plus" panose="02000503060000020004" pitchFamily="2" charset="0"/>
              </a:rPr>
              <a:t>Guo</a:t>
            </a:r>
            <a:r>
              <a:rPr lang="cs-CZ" sz="1800" dirty="0">
                <a:solidFill>
                  <a:schemeClr val="bg1"/>
                </a:solidFill>
                <a:latin typeface="Gentium Book Plus" panose="02000503060000020004" pitchFamily="2" charset="0"/>
                <a:ea typeface="Gentium Book Plus" panose="02000503060000020004" pitchFamily="2" charset="0"/>
                <a:cs typeface="Gentium Book Plus" panose="02000503060000020004" pitchFamily="2" charset="0"/>
              </a:rPr>
              <a:t>, D. (2019). </a:t>
            </a:r>
            <a:r>
              <a:rPr lang="cs-CZ" sz="1800" dirty="0" err="1">
                <a:solidFill>
                  <a:schemeClr val="bg1"/>
                </a:solidFill>
                <a:latin typeface="Gentium Book Plus" panose="02000503060000020004" pitchFamily="2" charset="0"/>
                <a:ea typeface="Gentium Book Plus" panose="02000503060000020004" pitchFamily="2" charset="0"/>
                <a:cs typeface="Gentium Book Plus" panose="02000503060000020004" pitchFamily="2" charset="0"/>
              </a:rPr>
              <a:t>Mapping</a:t>
            </a:r>
            <a:r>
              <a:rPr lang="cs-CZ" sz="1800" dirty="0">
                <a:solidFill>
                  <a:schemeClr val="bg1"/>
                </a:solidFill>
                <a:latin typeface="Gentium Book Plus" panose="02000503060000020004" pitchFamily="2" charset="0"/>
                <a:ea typeface="Gentium Book Plus" panose="02000503060000020004" pitchFamily="2" charset="0"/>
                <a:cs typeface="Gentium Book Plus" panose="02000503060000020004" pitchFamily="2" charset="0"/>
              </a:rPr>
              <a:t> </a:t>
            </a:r>
            <a:r>
              <a:rPr lang="cs-CZ" sz="1800" dirty="0" err="1">
                <a:solidFill>
                  <a:schemeClr val="bg1"/>
                </a:solidFill>
                <a:latin typeface="Gentium Book Plus" panose="02000503060000020004" pitchFamily="2" charset="0"/>
                <a:ea typeface="Gentium Book Plus" panose="02000503060000020004" pitchFamily="2" charset="0"/>
                <a:cs typeface="Gentium Book Plus" panose="02000503060000020004" pitchFamily="2" charset="0"/>
              </a:rPr>
              <a:t>lexical</a:t>
            </a:r>
            <a:r>
              <a:rPr lang="cs-CZ" sz="1800" dirty="0">
                <a:solidFill>
                  <a:schemeClr val="bg1"/>
                </a:solidFill>
                <a:latin typeface="Gentium Book Plus" panose="02000503060000020004" pitchFamily="2" charset="0"/>
                <a:ea typeface="Gentium Book Plus" panose="02000503060000020004" pitchFamily="2" charset="0"/>
                <a:cs typeface="Gentium Book Plus" panose="02000503060000020004" pitchFamily="2" charset="0"/>
              </a:rPr>
              <a:t> </a:t>
            </a:r>
            <a:r>
              <a:rPr lang="cs-CZ" sz="1800" dirty="0" err="1">
                <a:solidFill>
                  <a:schemeClr val="bg1"/>
                </a:solidFill>
                <a:latin typeface="Gentium Book Plus" panose="02000503060000020004" pitchFamily="2" charset="0"/>
                <a:ea typeface="Gentium Book Plus" panose="02000503060000020004" pitchFamily="2" charset="0"/>
                <a:cs typeface="Gentium Book Plus" panose="02000503060000020004" pitchFamily="2" charset="0"/>
              </a:rPr>
              <a:t>dialect</a:t>
            </a:r>
            <a:r>
              <a:rPr lang="cs-CZ" sz="1800" dirty="0">
                <a:solidFill>
                  <a:schemeClr val="bg1"/>
                </a:solidFill>
                <a:latin typeface="Gentium Book Plus" panose="02000503060000020004" pitchFamily="2" charset="0"/>
                <a:ea typeface="Gentium Book Plus" panose="02000503060000020004" pitchFamily="2" charset="0"/>
                <a:cs typeface="Gentium Book Plus" panose="02000503060000020004" pitchFamily="2" charset="0"/>
              </a:rPr>
              <a:t> </a:t>
            </a:r>
            <a:r>
              <a:rPr lang="cs-CZ" sz="1800" dirty="0" err="1">
                <a:solidFill>
                  <a:schemeClr val="bg1"/>
                </a:solidFill>
                <a:latin typeface="Gentium Book Plus" panose="02000503060000020004" pitchFamily="2" charset="0"/>
                <a:ea typeface="Gentium Book Plus" panose="02000503060000020004" pitchFamily="2" charset="0"/>
                <a:cs typeface="Gentium Book Plus" panose="02000503060000020004" pitchFamily="2" charset="0"/>
              </a:rPr>
              <a:t>variation</a:t>
            </a:r>
            <a:r>
              <a:rPr lang="cs-CZ" sz="1800" dirty="0">
                <a:solidFill>
                  <a:schemeClr val="bg1"/>
                </a:solidFill>
                <a:latin typeface="Gentium Book Plus" panose="02000503060000020004" pitchFamily="2" charset="0"/>
                <a:ea typeface="Gentium Book Plus" panose="02000503060000020004" pitchFamily="2" charset="0"/>
                <a:cs typeface="Gentium Book Plus" panose="02000503060000020004" pitchFamily="2" charset="0"/>
              </a:rPr>
              <a:t> in </a:t>
            </a:r>
            <a:r>
              <a:rPr lang="cs-CZ" sz="1800" dirty="0" err="1">
                <a:solidFill>
                  <a:schemeClr val="bg1"/>
                </a:solidFill>
                <a:latin typeface="Gentium Book Plus" panose="02000503060000020004" pitchFamily="2" charset="0"/>
                <a:ea typeface="Gentium Book Plus" panose="02000503060000020004" pitchFamily="2" charset="0"/>
                <a:cs typeface="Gentium Book Plus" panose="02000503060000020004" pitchFamily="2" charset="0"/>
              </a:rPr>
              <a:t>British</a:t>
            </a:r>
            <a:r>
              <a:rPr lang="cs-CZ" sz="1800" dirty="0">
                <a:solidFill>
                  <a:schemeClr val="bg1"/>
                </a:solidFill>
                <a:latin typeface="Gentium Book Plus" panose="02000503060000020004" pitchFamily="2" charset="0"/>
                <a:ea typeface="Gentium Book Plus" panose="02000503060000020004" pitchFamily="2" charset="0"/>
                <a:cs typeface="Gentium Book Plus" panose="02000503060000020004" pitchFamily="2" charset="0"/>
              </a:rPr>
              <a:t> </a:t>
            </a:r>
            <a:r>
              <a:rPr lang="cs-CZ" sz="1800" dirty="0" err="1">
                <a:solidFill>
                  <a:schemeClr val="bg1"/>
                </a:solidFill>
                <a:latin typeface="Gentium Book Plus" panose="02000503060000020004" pitchFamily="2" charset="0"/>
                <a:ea typeface="Gentium Book Plus" panose="02000503060000020004" pitchFamily="2" charset="0"/>
                <a:cs typeface="Gentium Book Plus" panose="02000503060000020004" pitchFamily="2" charset="0"/>
              </a:rPr>
              <a:t>English</a:t>
            </a:r>
            <a:r>
              <a:rPr lang="cs-CZ" sz="1800" dirty="0">
                <a:solidFill>
                  <a:schemeClr val="bg1"/>
                </a:solidFill>
                <a:latin typeface="Gentium Book Plus" panose="02000503060000020004" pitchFamily="2" charset="0"/>
                <a:ea typeface="Gentium Book Plus" panose="02000503060000020004" pitchFamily="2" charset="0"/>
                <a:cs typeface="Gentium Book Plus" panose="02000503060000020004" pitchFamily="2" charset="0"/>
              </a:rPr>
              <a:t> </a:t>
            </a:r>
            <a:r>
              <a:rPr lang="cs-CZ" sz="1800" dirty="0" err="1">
                <a:solidFill>
                  <a:schemeClr val="bg1"/>
                </a:solidFill>
                <a:latin typeface="Gentium Book Plus" panose="02000503060000020004" pitchFamily="2" charset="0"/>
                <a:ea typeface="Gentium Book Plus" panose="02000503060000020004" pitchFamily="2" charset="0"/>
                <a:cs typeface="Gentium Book Plus" panose="02000503060000020004" pitchFamily="2" charset="0"/>
              </a:rPr>
              <a:t>using</a:t>
            </a:r>
            <a:r>
              <a:rPr lang="cs-CZ" sz="1800" dirty="0">
                <a:solidFill>
                  <a:schemeClr val="bg1"/>
                </a:solidFill>
                <a:latin typeface="Gentium Book Plus" panose="02000503060000020004" pitchFamily="2" charset="0"/>
                <a:ea typeface="Gentium Book Plus" panose="02000503060000020004" pitchFamily="2" charset="0"/>
                <a:cs typeface="Gentium Book Plus" panose="02000503060000020004" pitchFamily="2" charset="0"/>
              </a:rPr>
              <a:t> Twitter. </a:t>
            </a:r>
            <a:r>
              <a:rPr lang="cs-CZ" sz="1800" i="1" dirty="0" err="1">
                <a:solidFill>
                  <a:schemeClr val="bg1"/>
                </a:solidFill>
                <a:latin typeface="Gentium Book Plus" panose="02000503060000020004" pitchFamily="2" charset="0"/>
                <a:ea typeface="Gentium Book Plus" panose="02000503060000020004" pitchFamily="2" charset="0"/>
                <a:cs typeface="Gentium Book Plus" panose="02000503060000020004" pitchFamily="2" charset="0"/>
              </a:rPr>
              <a:t>Frontiers</a:t>
            </a:r>
            <a:r>
              <a:rPr lang="cs-CZ" sz="1800" i="1" dirty="0">
                <a:solidFill>
                  <a:schemeClr val="bg1"/>
                </a:solidFill>
                <a:latin typeface="Gentium Book Plus" panose="02000503060000020004" pitchFamily="2" charset="0"/>
                <a:ea typeface="Gentium Book Plus" panose="02000503060000020004" pitchFamily="2" charset="0"/>
                <a:cs typeface="Gentium Book Plus" panose="02000503060000020004" pitchFamily="2" charset="0"/>
              </a:rPr>
              <a:t> in </a:t>
            </a:r>
            <a:r>
              <a:rPr lang="cs-CZ" sz="1800" i="1" dirty="0" err="1">
                <a:solidFill>
                  <a:schemeClr val="bg1"/>
                </a:solidFill>
                <a:latin typeface="Gentium Book Plus" panose="02000503060000020004" pitchFamily="2" charset="0"/>
                <a:ea typeface="Gentium Book Plus" panose="02000503060000020004" pitchFamily="2" charset="0"/>
                <a:cs typeface="Gentium Book Plus" panose="02000503060000020004" pitchFamily="2" charset="0"/>
              </a:rPr>
              <a:t>Artificial</a:t>
            </a:r>
            <a:r>
              <a:rPr lang="cs-CZ" sz="1800" i="1" dirty="0">
                <a:solidFill>
                  <a:schemeClr val="bg1"/>
                </a:solidFill>
                <a:latin typeface="Gentium Book Plus" panose="02000503060000020004" pitchFamily="2" charset="0"/>
                <a:ea typeface="Gentium Book Plus" panose="02000503060000020004" pitchFamily="2" charset="0"/>
                <a:cs typeface="Gentium Book Plus" panose="02000503060000020004" pitchFamily="2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latin typeface="Gentium Book Plus" panose="02000503060000020004" pitchFamily="2" charset="0"/>
                <a:ea typeface="Gentium Book Plus" panose="02000503060000020004" pitchFamily="2" charset="0"/>
                <a:cs typeface="Gentium Book Plus" panose="02000503060000020004" pitchFamily="2" charset="0"/>
              </a:rPr>
              <a:t>Intelligence</a:t>
            </a:r>
            <a:r>
              <a:rPr lang="cs-CZ" sz="1800" dirty="0">
                <a:solidFill>
                  <a:schemeClr val="bg1"/>
                </a:solidFill>
                <a:latin typeface="Gentium Book Plus" panose="02000503060000020004" pitchFamily="2" charset="0"/>
                <a:ea typeface="Gentium Book Plus" panose="02000503060000020004" pitchFamily="2" charset="0"/>
                <a:cs typeface="Gentium Book Plus" panose="02000503060000020004" pitchFamily="2" charset="0"/>
              </a:rPr>
              <a:t>, </a:t>
            </a:r>
            <a:r>
              <a:rPr lang="cs-CZ" sz="1800" i="1" dirty="0">
                <a:solidFill>
                  <a:schemeClr val="bg1"/>
                </a:solidFill>
                <a:latin typeface="Gentium Book Plus" panose="02000503060000020004" pitchFamily="2" charset="0"/>
                <a:ea typeface="Gentium Book Plus" panose="02000503060000020004" pitchFamily="2" charset="0"/>
                <a:cs typeface="Gentium Book Plus" panose="02000503060000020004" pitchFamily="2" charset="0"/>
              </a:rPr>
              <a:t>2</a:t>
            </a:r>
            <a:r>
              <a:rPr lang="cs-CZ" sz="1800" dirty="0">
                <a:solidFill>
                  <a:schemeClr val="bg1"/>
                </a:solidFill>
                <a:latin typeface="Gentium Book Plus" panose="02000503060000020004" pitchFamily="2" charset="0"/>
                <a:ea typeface="Gentium Book Plus" panose="02000503060000020004" pitchFamily="2" charset="0"/>
                <a:cs typeface="Gentium Book Plus" panose="02000503060000020004" pitchFamily="2" charset="0"/>
              </a:rPr>
              <a:t>, 11.</a:t>
            </a:r>
          </a:p>
          <a:p>
            <a:pPr marL="457200" indent="-457200">
              <a:spcBef>
                <a:spcPts val="0"/>
              </a:spcBef>
            </a:pPr>
            <a:r>
              <a:rPr lang="cs-CZ" sz="1800" dirty="0" err="1">
                <a:solidFill>
                  <a:schemeClr val="bg1"/>
                </a:solidFill>
                <a:latin typeface="Gentium Book Plus" panose="02000503060000020004" pitchFamily="2" charset="0"/>
                <a:ea typeface="Gentium Book Plus" panose="02000503060000020004" pitchFamily="2" charset="0"/>
                <a:cs typeface="Gentium Book Plus" panose="02000503060000020004" pitchFamily="2" charset="0"/>
              </a:rPr>
              <a:t>Preston</a:t>
            </a:r>
            <a:r>
              <a:rPr lang="cs-CZ" sz="1800" dirty="0">
                <a:solidFill>
                  <a:schemeClr val="bg1"/>
                </a:solidFill>
                <a:latin typeface="Gentium Book Plus" panose="02000503060000020004" pitchFamily="2" charset="0"/>
                <a:ea typeface="Gentium Book Plus" panose="02000503060000020004" pitchFamily="2" charset="0"/>
                <a:cs typeface="Gentium Book Plus" panose="02000503060000020004" pitchFamily="2" charset="0"/>
              </a:rPr>
              <a:t>, D. R. (2017). </a:t>
            </a:r>
            <a:r>
              <a:rPr lang="cs-CZ" sz="1800" dirty="0" err="1">
                <a:solidFill>
                  <a:schemeClr val="bg1"/>
                </a:solidFill>
                <a:latin typeface="Gentium Book Plus" panose="02000503060000020004" pitchFamily="2" charset="0"/>
                <a:ea typeface="Gentium Book Plus" panose="02000503060000020004" pitchFamily="2" charset="0"/>
                <a:cs typeface="Gentium Book Plus" panose="02000503060000020004" pitchFamily="2" charset="0"/>
              </a:rPr>
              <a:t>Perceptual</a:t>
            </a:r>
            <a:r>
              <a:rPr lang="cs-CZ" sz="1800" dirty="0">
                <a:solidFill>
                  <a:schemeClr val="bg1"/>
                </a:solidFill>
                <a:latin typeface="Gentium Book Plus" panose="02000503060000020004" pitchFamily="2" charset="0"/>
                <a:ea typeface="Gentium Book Plus" panose="02000503060000020004" pitchFamily="2" charset="0"/>
                <a:cs typeface="Gentium Book Plus" panose="02000503060000020004" pitchFamily="2" charset="0"/>
              </a:rPr>
              <a:t> </a:t>
            </a:r>
            <a:r>
              <a:rPr lang="cs-CZ" sz="1800" dirty="0" err="1">
                <a:solidFill>
                  <a:schemeClr val="bg1"/>
                </a:solidFill>
                <a:latin typeface="Gentium Book Plus" panose="02000503060000020004" pitchFamily="2" charset="0"/>
                <a:ea typeface="Gentium Book Plus" panose="02000503060000020004" pitchFamily="2" charset="0"/>
                <a:cs typeface="Gentium Book Plus" panose="02000503060000020004" pitchFamily="2" charset="0"/>
              </a:rPr>
              <a:t>dialectology</a:t>
            </a:r>
            <a:r>
              <a:rPr lang="cs-CZ" sz="1800" dirty="0">
                <a:solidFill>
                  <a:schemeClr val="bg1"/>
                </a:solidFill>
                <a:latin typeface="Gentium Book Plus" panose="02000503060000020004" pitchFamily="2" charset="0"/>
                <a:ea typeface="Gentium Book Plus" panose="02000503060000020004" pitchFamily="2" charset="0"/>
                <a:cs typeface="Gentium Book Plus" panose="02000503060000020004" pitchFamily="2" charset="0"/>
              </a:rPr>
              <a:t>. </a:t>
            </a:r>
            <a:r>
              <a:rPr lang="cs-CZ" sz="1800" i="1" dirty="0" err="1">
                <a:solidFill>
                  <a:schemeClr val="bg1"/>
                </a:solidFill>
                <a:latin typeface="Gentium Book Plus" panose="02000503060000020004" pitchFamily="2" charset="0"/>
                <a:ea typeface="Gentium Book Plus" panose="02000503060000020004" pitchFamily="2" charset="0"/>
                <a:cs typeface="Gentium Book Plus" panose="02000503060000020004" pitchFamily="2" charset="0"/>
              </a:rPr>
              <a:t>The</a:t>
            </a:r>
            <a:r>
              <a:rPr lang="cs-CZ" sz="1800" i="1" dirty="0">
                <a:solidFill>
                  <a:schemeClr val="bg1"/>
                </a:solidFill>
                <a:latin typeface="Gentium Book Plus" panose="02000503060000020004" pitchFamily="2" charset="0"/>
                <a:ea typeface="Gentium Book Plus" panose="02000503060000020004" pitchFamily="2" charset="0"/>
                <a:cs typeface="Gentium Book Plus" panose="02000503060000020004" pitchFamily="2" charset="0"/>
              </a:rPr>
              <a:t> handbook </a:t>
            </a:r>
            <a:r>
              <a:rPr lang="cs-CZ" sz="1800" i="1" dirty="0" err="1">
                <a:solidFill>
                  <a:schemeClr val="bg1"/>
                </a:solidFill>
                <a:latin typeface="Gentium Book Plus" panose="02000503060000020004" pitchFamily="2" charset="0"/>
                <a:ea typeface="Gentium Book Plus" panose="02000503060000020004" pitchFamily="2" charset="0"/>
                <a:cs typeface="Gentium Book Plus" panose="02000503060000020004" pitchFamily="2" charset="0"/>
              </a:rPr>
              <a:t>of</a:t>
            </a:r>
            <a:r>
              <a:rPr lang="cs-CZ" sz="1800" i="1" dirty="0">
                <a:solidFill>
                  <a:schemeClr val="bg1"/>
                </a:solidFill>
                <a:latin typeface="Gentium Book Plus" panose="02000503060000020004" pitchFamily="2" charset="0"/>
                <a:ea typeface="Gentium Book Plus" panose="02000503060000020004" pitchFamily="2" charset="0"/>
                <a:cs typeface="Gentium Book Plus" panose="02000503060000020004" pitchFamily="2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latin typeface="Gentium Book Plus" panose="02000503060000020004" pitchFamily="2" charset="0"/>
                <a:ea typeface="Gentium Book Plus" panose="02000503060000020004" pitchFamily="2" charset="0"/>
                <a:cs typeface="Gentium Book Plus" panose="02000503060000020004" pitchFamily="2" charset="0"/>
              </a:rPr>
              <a:t>dialectology</a:t>
            </a:r>
            <a:r>
              <a:rPr lang="cs-CZ" sz="1800" dirty="0">
                <a:solidFill>
                  <a:schemeClr val="bg1"/>
                </a:solidFill>
                <a:latin typeface="Gentium Book Plus" panose="02000503060000020004" pitchFamily="2" charset="0"/>
                <a:ea typeface="Gentium Book Plus" panose="02000503060000020004" pitchFamily="2" charset="0"/>
                <a:cs typeface="Gentium Book Plus" panose="02000503060000020004" pitchFamily="2" charset="0"/>
              </a:rPr>
              <a:t>, 177-203.</a:t>
            </a:r>
            <a:endParaRPr lang="cs-CZ" sz="1800" dirty="0">
              <a:solidFill>
                <a:schemeClr val="bg1"/>
              </a:solidFill>
            </a:endParaRPr>
          </a:p>
          <a:p>
            <a:endParaRPr lang="cs-CZ" sz="1800" i="1" dirty="0">
              <a:solidFill>
                <a:schemeClr val="bg1"/>
              </a:solidFill>
            </a:endParaRPr>
          </a:p>
          <a:p>
            <a:r>
              <a:rPr lang="cs-CZ" sz="1800" i="1" dirty="0">
                <a:solidFill>
                  <a:schemeClr val="bg1"/>
                </a:solidFill>
              </a:rPr>
              <a:t>Český jazykový atlas: </a:t>
            </a:r>
            <a:r>
              <a:rPr lang="cs-CZ" sz="1800" dirty="0">
                <a:solidFill>
                  <a:schemeClr val="bg1"/>
                </a:solidFill>
              </a:rPr>
              <a:t>https://</a:t>
            </a:r>
            <a:r>
              <a:rPr lang="cs-CZ" sz="1800" dirty="0" err="1">
                <a:solidFill>
                  <a:schemeClr val="bg1"/>
                </a:solidFill>
              </a:rPr>
              <a:t>cja.ujc.cas.cz</a:t>
            </a:r>
            <a:r>
              <a:rPr lang="cs-CZ" sz="1800" dirty="0">
                <a:solidFill>
                  <a:schemeClr val="bg1"/>
                </a:solidFill>
              </a:rPr>
              <a:t>/</a:t>
            </a:r>
          </a:p>
          <a:p>
            <a:r>
              <a:rPr lang="cs-CZ" sz="1800" i="1" dirty="0">
                <a:solidFill>
                  <a:schemeClr val="bg1"/>
                </a:solidFill>
              </a:rPr>
              <a:t>Mapka: </a:t>
            </a:r>
            <a:r>
              <a:rPr lang="cs-CZ" sz="1800" dirty="0">
                <a:solidFill>
                  <a:schemeClr val="bg1"/>
                </a:solidFill>
              </a:rPr>
              <a:t>https://</a:t>
            </a:r>
            <a:r>
              <a:rPr lang="cs-CZ" sz="1800" dirty="0" err="1">
                <a:solidFill>
                  <a:schemeClr val="bg1"/>
                </a:solidFill>
              </a:rPr>
              <a:t>www.korpus.cz</a:t>
            </a:r>
            <a:r>
              <a:rPr lang="cs-CZ" sz="1800" dirty="0">
                <a:solidFill>
                  <a:schemeClr val="bg1"/>
                </a:solidFill>
              </a:rPr>
              <a:t>/mapka/</a:t>
            </a:r>
          </a:p>
        </p:txBody>
      </p:sp>
    </p:spTree>
    <p:extLst>
      <p:ext uri="{BB962C8B-B14F-4D97-AF65-F5344CB8AC3E}">
        <p14:creationId xmlns:p14="http://schemas.microsoft.com/office/powerpoint/2010/main" val="201280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81"/>
    </mc:Choice>
    <mc:Fallback xmlns="">
      <p:transition spd="slow" advTm="4838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B0101-E9ED-43C3-9381-232970187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termín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F7134CB-DBDF-4AAD-B559-3E9FFBAAC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izoglosa</a:t>
            </a:r>
            <a:r>
              <a:rPr lang="cs-CZ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283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900"/>
    </mc:Choice>
    <mc:Fallback xmlns="">
      <p:transition spd="slow" advTm="1459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B0101-E9ED-43C3-9381-232970187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termín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F7134CB-DBDF-4AAD-B559-3E9FFBAAC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izoglosa</a:t>
            </a:r>
            <a:r>
              <a:rPr lang="cs-CZ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E504759-0BCD-09A0-043B-AA9A513E8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194" y="2225332"/>
            <a:ext cx="6587612" cy="463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70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900"/>
    </mc:Choice>
    <mc:Fallback xmlns="">
      <p:transition spd="slow" advTm="1459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B0101-E9ED-43C3-9381-232970187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termín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F7134CB-DBDF-4AAD-B559-3E9FFBAAC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izoglosa</a:t>
            </a:r>
            <a:r>
              <a:rPr lang="cs-CZ" dirty="0"/>
              <a:t>: linie oddělující území výskytu nějakého prostředku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E504759-0BCD-09A0-043B-AA9A513E8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194" y="2225332"/>
            <a:ext cx="6587612" cy="463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06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900"/>
    </mc:Choice>
    <mc:Fallback xmlns="">
      <p:transition spd="slow" advTm="1459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B0101-E9ED-43C3-9381-232970187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termín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F7134CB-DBDF-4AAD-B559-3E9FFBAAC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svazek izoglos</a:t>
            </a:r>
            <a:r>
              <a:rPr lang="cs-CZ" dirty="0"/>
              <a:t>: skupina podobně situovaných izoglos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E504759-0BCD-09A0-043B-AA9A513E8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91" y="2522605"/>
            <a:ext cx="5196464" cy="365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7D41C0-7608-9C90-9582-E4ACD35A27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39592" y="1662755"/>
            <a:ext cx="3654359" cy="537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3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900"/>
    </mc:Choice>
    <mc:Fallback xmlns="">
      <p:transition spd="slow" advTm="1459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12355-5403-8687-A8D1-56E2A8A20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čím se liší čeština napříč ČR?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430DBC9-4358-5EC5-FA11-7AE659ED7E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573" y="1825625"/>
            <a:ext cx="716485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140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BBEE12-ADCC-4AF0-AD1F-B110C86B8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cs-CZ" noProof="1">
                <a:cs typeface="Arial"/>
              </a:rPr>
              <a:t>percepční</a:t>
            </a:r>
            <a:r>
              <a:rPr lang="cs-CZ" dirty="0">
                <a:cs typeface="Arial"/>
              </a:rPr>
              <a:t> dialektologie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87A512-1E51-FCA8-FE95-EE48B2A09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09328" cy="4351338"/>
          </a:xfrm>
        </p:spPr>
        <p:txBody>
          <a:bodyPr lIns="91440" tIns="45720" rIns="91440" bIns="45720" anchor="t"/>
          <a:lstStyle/>
          <a:p>
            <a:r>
              <a:rPr lang="cs-CZ" dirty="0">
                <a:cs typeface="Arial"/>
              </a:rPr>
              <a:t>např. </a:t>
            </a:r>
            <a:r>
              <a:rPr lang="cs-CZ" dirty="0" err="1">
                <a:cs typeface="Arial"/>
              </a:rPr>
              <a:t>Preston</a:t>
            </a:r>
            <a:r>
              <a:rPr lang="cs-CZ" dirty="0">
                <a:cs typeface="Arial"/>
              </a:rPr>
              <a:t> (2017)</a:t>
            </a:r>
            <a:endParaRPr lang="cs-CZ" dirty="0"/>
          </a:p>
          <a:p>
            <a:r>
              <a:rPr lang="cs-CZ" dirty="0">
                <a:cs typeface="Arial"/>
              </a:rPr>
              <a:t>zaměřená na to, jak běžní mluvčí vnímají nářečí</a:t>
            </a:r>
            <a:endParaRPr lang="cs-CZ" dirty="0"/>
          </a:p>
          <a:p>
            <a:r>
              <a:rPr lang="cs-CZ" dirty="0">
                <a:cs typeface="Arial"/>
              </a:rPr>
              <a:t>odvětví tzv. laické/lidové lingvistiky (</a:t>
            </a:r>
            <a:r>
              <a:rPr lang="cs-CZ" i="1" dirty="0">
                <a:cs typeface="Arial"/>
              </a:rPr>
              <a:t>folk </a:t>
            </a:r>
            <a:r>
              <a:rPr lang="cs-CZ" i="1" dirty="0" err="1">
                <a:cs typeface="Arial"/>
              </a:rPr>
              <a:t>linguistics</a:t>
            </a:r>
            <a:r>
              <a:rPr lang="cs-CZ" dirty="0">
                <a:cs typeface="Arial"/>
              </a:rPr>
              <a:t>)</a:t>
            </a:r>
          </a:p>
          <a:p>
            <a:r>
              <a:rPr lang="cs-CZ" dirty="0">
                <a:cs typeface="Arial"/>
              </a:rPr>
              <a:t>např. metody lokalizace mluvčího (</a:t>
            </a:r>
            <a:r>
              <a:rPr lang="cs-CZ" i="1" dirty="0" err="1">
                <a:cs typeface="Arial"/>
              </a:rPr>
              <a:t>voice</a:t>
            </a:r>
            <a:r>
              <a:rPr lang="cs-CZ" i="1" dirty="0">
                <a:cs typeface="Arial"/>
              </a:rPr>
              <a:t> </a:t>
            </a:r>
            <a:r>
              <a:rPr lang="cs-CZ" i="1" dirty="0" err="1">
                <a:cs typeface="Arial"/>
              </a:rPr>
              <a:t>placement</a:t>
            </a:r>
            <a:r>
              <a:rPr lang="cs-CZ" dirty="0">
                <a:cs typeface="Arial"/>
              </a:rPr>
              <a:t>) nebo "nakresli mapu" ("</a:t>
            </a:r>
            <a:r>
              <a:rPr lang="cs-CZ" dirty="0" err="1">
                <a:cs typeface="Arial"/>
              </a:rPr>
              <a:t>draw</a:t>
            </a:r>
            <a:r>
              <a:rPr lang="cs-CZ" dirty="0">
                <a:cs typeface="Arial"/>
              </a:rPr>
              <a:t>-a-map")</a:t>
            </a:r>
          </a:p>
          <a:p>
            <a:r>
              <a:rPr lang="cs-CZ" dirty="0">
                <a:cs typeface="Arial"/>
              </a:rPr>
              <a:t>výhody: dostupnost, perspektiva z druhé strany</a:t>
            </a:r>
          </a:p>
          <a:p>
            <a:pPr marL="0" indent="0">
              <a:buNone/>
            </a:pPr>
            <a:r>
              <a:rPr lang="cs-CZ" sz="1200" dirty="0">
                <a:cs typeface="Arial"/>
              </a:rPr>
              <a:t>zdroj: https://www.cambridge.org/core/books/abs/language-and-a-sense-of-place</a:t>
            </a:r>
            <a:endParaRPr lang="cs-CZ" sz="1200" dirty="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5B928292-D397-B624-12B5-3E20F4D9A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855" y="168645"/>
            <a:ext cx="4671290" cy="653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0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2B219-D3A7-0908-410A-F5F76072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tradiční dialektologie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669D3-C8DE-28AF-FD90-EAECAA08C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5DE0D2-3C7E-D1FF-6604-8928FA3A7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06064" y="748009"/>
            <a:ext cx="4579871" cy="673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7039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Franklin Gothic Book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D5752A5C-7494-4EDD-8151-DB9189CA592B}" vid="{5F1878C6-A779-4D69-8E32-E97DF00B1F4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ff_uk_sablona_CZ</Template>
  <TotalTime>9073</TotalTime>
  <Words>905</Words>
  <Application>Microsoft Macintosh PowerPoint</Application>
  <PresentationFormat>Widescreen</PresentationFormat>
  <Paragraphs>135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Century Schoolbook</vt:lpstr>
      <vt:lpstr>Gentium Book Plus</vt:lpstr>
      <vt:lpstr>Gentium Plus</vt:lpstr>
      <vt:lpstr>Wingdings</vt:lpstr>
      <vt:lpstr>Motiv Office</vt:lpstr>
      <vt:lpstr>Úvod do sociolingvistiky  hodina II: dialektologie</vt:lpstr>
      <vt:lpstr>opakování</vt:lpstr>
      <vt:lpstr>další termín</vt:lpstr>
      <vt:lpstr>další termín</vt:lpstr>
      <vt:lpstr>další termín</vt:lpstr>
      <vt:lpstr>další termín</vt:lpstr>
      <vt:lpstr>čím se liší čeština napříč ČR?</vt:lpstr>
      <vt:lpstr>percepční dialektologie</vt:lpstr>
      <vt:lpstr>tradiční dialektologie</vt:lpstr>
      <vt:lpstr>Český jazykový atlas</vt:lpstr>
      <vt:lpstr>Český jazykový atlas</vt:lpstr>
      <vt:lpstr>data z ČJA</vt:lpstr>
      <vt:lpstr>PowerPoint Presentation</vt:lpstr>
      <vt:lpstr>aplikace Mapka</vt:lpstr>
      <vt:lpstr>aplikace Mapka</vt:lpstr>
      <vt:lpstr>komputační dialektologie</vt:lpstr>
      <vt:lpstr>PowerPoint Presentation</vt:lpstr>
      <vt:lpstr>PowerPoint Presentation</vt:lpstr>
      <vt:lpstr>dialektologie a znakové jazyky</vt:lpstr>
      <vt:lpstr>dialektologie a znakové jazyky případová studie Chen &amp; Gong (2020)</vt:lpstr>
      <vt:lpstr>dialektologie a znakové jazyky</vt:lpstr>
      <vt:lpstr>dialektologie a znakové jazyky</vt:lpstr>
      <vt:lpstr>dialektologie a znakové jazyky</vt:lpstr>
      <vt:lpstr>dialektologie: shrnutí</vt:lpstr>
      <vt:lpstr>Konec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PsyLing01</dc:title>
  <dc:creator>Jakub Jehlička</dc:creator>
  <cp:lastModifiedBy>Preininger, Mikuláš</cp:lastModifiedBy>
  <cp:revision>454</cp:revision>
  <dcterms:created xsi:type="dcterms:W3CDTF">2017-09-17T17:37:04Z</dcterms:created>
  <dcterms:modified xsi:type="dcterms:W3CDTF">2023-02-21T10:48:10Z</dcterms:modified>
</cp:coreProperties>
</file>