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33" r:id="rId3"/>
    <p:sldId id="465" r:id="rId4"/>
    <p:sldId id="466" r:id="rId5"/>
    <p:sldId id="467" r:id="rId6"/>
    <p:sldId id="434" r:id="rId7"/>
    <p:sldId id="427" r:id="rId8"/>
    <p:sldId id="374" r:id="rId9"/>
    <p:sldId id="384" r:id="rId10"/>
    <p:sldId id="453" r:id="rId11"/>
    <p:sldId id="468" r:id="rId12"/>
    <p:sldId id="469" r:id="rId13"/>
    <p:sldId id="459" r:id="rId14"/>
    <p:sldId id="460" r:id="rId15"/>
    <p:sldId id="461" r:id="rId16"/>
    <p:sldId id="456" r:id="rId17"/>
    <p:sldId id="457" r:id="rId18"/>
    <p:sldId id="454" r:id="rId19"/>
    <p:sldId id="4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60"/>
  </p:normalViewPr>
  <p:slideViewPr>
    <p:cSldViewPr snapToGrid="0">
      <p:cViewPr varScale="1">
        <p:scale>
          <a:sx n="45" d="100"/>
          <a:sy n="45" d="100"/>
        </p:scale>
        <p:origin x="68" y="5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 A. Walter" userId="f0b34736-958b-40d0-b05e-67362fccc785" providerId="ADAL" clId="{35BA964E-5590-4B82-9397-8F7A8AB6358B}"/>
    <pc:docChg chg="custSel modSld">
      <pc:chgData name="Lorenz A. Walter" userId="f0b34736-958b-40d0-b05e-67362fccc785" providerId="ADAL" clId="{35BA964E-5590-4B82-9397-8F7A8AB6358B}" dt="2023-02-16T09:51:23.474" v="1" actId="27636"/>
      <pc:docMkLst>
        <pc:docMk/>
      </pc:docMkLst>
      <pc:sldChg chg="modSp mod">
        <pc:chgData name="Lorenz A. Walter" userId="f0b34736-958b-40d0-b05e-67362fccc785" providerId="ADAL" clId="{35BA964E-5590-4B82-9397-8F7A8AB6358B}" dt="2023-02-16T09:51:23.474" v="1" actId="27636"/>
        <pc:sldMkLst>
          <pc:docMk/>
          <pc:sldMk cId="1375483873" sldId="427"/>
        </pc:sldMkLst>
        <pc:spChg chg="mod">
          <ac:chgData name="Lorenz A. Walter" userId="f0b34736-958b-40d0-b05e-67362fccc785" providerId="ADAL" clId="{35BA964E-5590-4B82-9397-8F7A8AB6358B}" dt="2023-02-16T09:51:23.474" v="1" actId="27636"/>
          <ac:spMkLst>
            <pc:docMk/>
            <pc:sldMk cId="1375483873" sldId="427"/>
            <ac:spMk id="3" creationId="{F1B4DBBF-1434-436D-8679-2D47F0447726}"/>
          </ac:spMkLst>
        </pc:spChg>
      </pc:sldChg>
      <pc:sldChg chg="modSp mod">
        <pc:chgData name="Lorenz A. Walter" userId="f0b34736-958b-40d0-b05e-67362fccc785" providerId="ADAL" clId="{35BA964E-5590-4B82-9397-8F7A8AB6358B}" dt="2023-02-16T09:51:23.294" v="0" actId="27636"/>
        <pc:sldMkLst>
          <pc:docMk/>
          <pc:sldMk cId="3812295995" sldId="434"/>
        </pc:sldMkLst>
        <pc:spChg chg="mod">
          <ac:chgData name="Lorenz A. Walter" userId="f0b34736-958b-40d0-b05e-67362fccc785" providerId="ADAL" clId="{35BA964E-5590-4B82-9397-8F7A8AB6358B}" dt="2023-02-16T09:51:23.294" v="0" actId="27636"/>
          <ac:spMkLst>
            <pc:docMk/>
            <pc:sldMk cId="3812295995" sldId="434"/>
            <ac:spMk id="2" creationId="{7114A55F-9FAA-4BD2-BEC4-FE4C8B90B14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8E06A-9B87-E2CF-D1FE-13C6626C8F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122CB91-B236-7800-62B5-A6D27CF92D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B46CD58-6992-E475-CAE0-B5D0BA1B51D1}"/>
              </a:ext>
            </a:extLst>
          </p:cNvPr>
          <p:cNvSpPr>
            <a:spLocks noGrp="1"/>
          </p:cNvSpPr>
          <p:nvPr>
            <p:ph type="dt" sz="half" idx="10"/>
          </p:nvPr>
        </p:nvSpPr>
        <p:spPr/>
        <p:txBody>
          <a:bodyPr/>
          <a:lstStyle/>
          <a:p>
            <a:fld id="{A0C4211F-2A18-4FF9-8C6C-EFA54112E2A2}" type="datetimeFigureOut">
              <a:rPr lang="en-GB" smtClean="0"/>
              <a:t>16/02/2023</a:t>
            </a:fld>
            <a:endParaRPr lang="en-GB"/>
          </a:p>
        </p:txBody>
      </p:sp>
      <p:sp>
        <p:nvSpPr>
          <p:cNvPr id="5" name="Footer Placeholder 4">
            <a:extLst>
              <a:ext uri="{FF2B5EF4-FFF2-40B4-BE49-F238E27FC236}">
                <a16:creationId xmlns:a16="http://schemas.microsoft.com/office/drawing/2014/main" id="{22E7BF81-536E-A7E4-3BD8-83A57A07AF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D28684-F2E4-FAB9-BCB9-C891A570AE24}"/>
              </a:ext>
            </a:extLst>
          </p:cNvPr>
          <p:cNvSpPr>
            <a:spLocks noGrp="1"/>
          </p:cNvSpPr>
          <p:nvPr>
            <p:ph type="sldNum" sz="quarter" idx="12"/>
          </p:nvPr>
        </p:nvSpPr>
        <p:spPr/>
        <p:txBody>
          <a:bodyPr/>
          <a:lstStyle/>
          <a:p>
            <a:fld id="{1814D633-EB94-4387-BC44-F86FD49D07A8}" type="slidenum">
              <a:rPr lang="en-GB" smtClean="0"/>
              <a:t>‹#›</a:t>
            </a:fld>
            <a:endParaRPr lang="en-GB"/>
          </a:p>
        </p:txBody>
      </p:sp>
    </p:spTree>
    <p:extLst>
      <p:ext uri="{BB962C8B-B14F-4D97-AF65-F5344CB8AC3E}">
        <p14:creationId xmlns:p14="http://schemas.microsoft.com/office/powerpoint/2010/main" val="71738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CC09B-AEDA-6B6C-A2E9-812FA203A1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B86342-EA35-1BA2-2CFF-A05E39C541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E95447-7EEF-86F0-9CF9-10CDF59279C1}"/>
              </a:ext>
            </a:extLst>
          </p:cNvPr>
          <p:cNvSpPr>
            <a:spLocks noGrp="1"/>
          </p:cNvSpPr>
          <p:nvPr>
            <p:ph type="dt" sz="half" idx="10"/>
          </p:nvPr>
        </p:nvSpPr>
        <p:spPr/>
        <p:txBody>
          <a:bodyPr/>
          <a:lstStyle/>
          <a:p>
            <a:fld id="{A0C4211F-2A18-4FF9-8C6C-EFA54112E2A2}" type="datetimeFigureOut">
              <a:rPr lang="en-GB" smtClean="0"/>
              <a:t>16/02/2023</a:t>
            </a:fld>
            <a:endParaRPr lang="en-GB"/>
          </a:p>
        </p:txBody>
      </p:sp>
      <p:sp>
        <p:nvSpPr>
          <p:cNvPr id="5" name="Footer Placeholder 4">
            <a:extLst>
              <a:ext uri="{FF2B5EF4-FFF2-40B4-BE49-F238E27FC236}">
                <a16:creationId xmlns:a16="http://schemas.microsoft.com/office/drawing/2014/main" id="{82FDE61D-C42A-79FE-536B-4441C8E24F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C8DE98-B0C1-0559-3193-47ED05AB858C}"/>
              </a:ext>
            </a:extLst>
          </p:cNvPr>
          <p:cNvSpPr>
            <a:spLocks noGrp="1"/>
          </p:cNvSpPr>
          <p:nvPr>
            <p:ph type="sldNum" sz="quarter" idx="12"/>
          </p:nvPr>
        </p:nvSpPr>
        <p:spPr/>
        <p:txBody>
          <a:bodyPr/>
          <a:lstStyle/>
          <a:p>
            <a:fld id="{1814D633-EB94-4387-BC44-F86FD49D07A8}" type="slidenum">
              <a:rPr lang="en-GB" smtClean="0"/>
              <a:t>‹#›</a:t>
            </a:fld>
            <a:endParaRPr lang="en-GB"/>
          </a:p>
        </p:txBody>
      </p:sp>
    </p:spTree>
    <p:extLst>
      <p:ext uri="{BB962C8B-B14F-4D97-AF65-F5344CB8AC3E}">
        <p14:creationId xmlns:p14="http://schemas.microsoft.com/office/powerpoint/2010/main" val="314412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03268A-8868-24FA-94BD-AD7456E44F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C81CD4-2340-C82E-BFFE-E875C0C253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3FD6FA-5235-EA01-7CFC-EE47E717C117}"/>
              </a:ext>
            </a:extLst>
          </p:cNvPr>
          <p:cNvSpPr>
            <a:spLocks noGrp="1"/>
          </p:cNvSpPr>
          <p:nvPr>
            <p:ph type="dt" sz="half" idx="10"/>
          </p:nvPr>
        </p:nvSpPr>
        <p:spPr/>
        <p:txBody>
          <a:bodyPr/>
          <a:lstStyle/>
          <a:p>
            <a:fld id="{A0C4211F-2A18-4FF9-8C6C-EFA54112E2A2}" type="datetimeFigureOut">
              <a:rPr lang="en-GB" smtClean="0"/>
              <a:t>16/02/2023</a:t>
            </a:fld>
            <a:endParaRPr lang="en-GB"/>
          </a:p>
        </p:txBody>
      </p:sp>
      <p:sp>
        <p:nvSpPr>
          <p:cNvPr id="5" name="Footer Placeholder 4">
            <a:extLst>
              <a:ext uri="{FF2B5EF4-FFF2-40B4-BE49-F238E27FC236}">
                <a16:creationId xmlns:a16="http://schemas.microsoft.com/office/drawing/2014/main" id="{A23F037F-9075-869A-9EB0-D97D3083D1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3971B2-999D-5A64-E18C-E00FECF6CBE3}"/>
              </a:ext>
            </a:extLst>
          </p:cNvPr>
          <p:cNvSpPr>
            <a:spLocks noGrp="1"/>
          </p:cNvSpPr>
          <p:nvPr>
            <p:ph type="sldNum" sz="quarter" idx="12"/>
          </p:nvPr>
        </p:nvSpPr>
        <p:spPr/>
        <p:txBody>
          <a:bodyPr/>
          <a:lstStyle/>
          <a:p>
            <a:fld id="{1814D633-EB94-4387-BC44-F86FD49D07A8}" type="slidenum">
              <a:rPr lang="en-GB" smtClean="0"/>
              <a:t>‹#›</a:t>
            </a:fld>
            <a:endParaRPr lang="en-GB"/>
          </a:p>
        </p:txBody>
      </p:sp>
    </p:spTree>
    <p:extLst>
      <p:ext uri="{BB962C8B-B14F-4D97-AF65-F5344CB8AC3E}">
        <p14:creationId xmlns:p14="http://schemas.microsoft.com/office/powerpoint/2010/main" val="377065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45F8-E7C6-F3BD-799F-F8805DB934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3AFE8A-56F1-A952-EF3B-586EF14359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731968-357C-0B58-73A2-6BFA08F8457B}"/>
              </a:ext>
            </a:extLst>
          </p:cNvPr>
          <p:cNvSpPr>
            <a:spLocks noGrp="1"/>
          </p:cNvSpPr>
          <p:nvPr>
            <p:ph type="dt" sz="half" idx="10"/>
          </p:nvPr>
        </p:nvSpPr>
        <p:spPr/>
        <p:txBody>
          <a:bodyPr/>
          <a:lstStyle/>
          <a:p>
            <a:fld id="{A0C4211F-2A18-4FF9-8C6C-EFA54112E2A2}" type="datetimeFigureOut">
              <a:rPr lang="en-GB" smtClean="0"/>
              <a:t>16/02/2023</a:t>
            </a:fld>
            <a:endParaRPr lang="en-GB"/>
          </a:p>
        </p:txBody>
      </p:sp>
      <p:sp>
        <p:nvSpPr>
          <p:cNvPr id="5" name="Footer Placeholder 4">
            <a:extLst>
              <a:ext uri="{FF2B5EF4-FFF2-40B4-BE49-F238E27FC236}">
                <a16:creationId xmlns:a16="http://schemas.microsoft.com/office/drawing/2014/main" id="{183378C9-E065-69BA-C42E-134EAC0159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9E5160-FB1F-8EF4-242F-F785E60E9532}"/>
              </a:ext>
            </a:extLst>
          </p:cNvPr>
          <p:cNvSpPr>
            <a:spLocks noGrp="1"/>
          </p:cNvSpPr>
          <p:nvPr>
            <p:ph type="sldNum" sz="quarter" idx="12"/>
          </p:nvPr>
        </p:nvSpPr>
        <p:spPr/>
        <p:txBody>
          <a:bodyPr/>
          <a:lstStyle/>
          <a:p>
            <a:fld id="{1814D633-EB94-4387-BC44-F86FD49D07A8}" type="slidenum">
              <a:rPr lang="en-GB" smtClean="0"/>
              <a:t>‹#›</a:t>
            </a:fld>
            <a:endParaRPr lang="en-GB"/>
          </a:p>
        </p:txBody>
      </p:sp>
    </p:spTree>
    <p:extLst>
      <p:ext uri="{BB962C8B-B14F-4D97-AF65-F5344CB8AC3E}">
        <p14:creationId xmlns:p14="http://schemas.microsoft.com/office/powerpoint/2010/main" val="81871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3250A-8A29-0D77-5B8D-64BB9C8B31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150FFCC-BBC7-9F43-D81A-B80AF3F75A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2EDDDD-CF73-B53A-C344-82450203282D}"/>
              </a:ext>
            </a:extLst>
          </p:cNvPr>
          <p:cNvSpPr>
            <a:spLocks noGrp="1"/>
          </p:cNvSpPr>
          <p:nvPr>
            <p:ph type="dt" sz="half" idx="10"/>
          </p:nvPr>
        </p:nvSpPr>
        <p:spPr/>
        <p:txBody>
          <a:bodyPr/>
          <a:lstStyle/>
          <a:p>
            <a:fld id="{A0C4211F-2A18-4FF9-8C6C-EFA54112E2A2}" type="datetimeFigureOut">
              <a:rPr lang="en-GB" smtClean="0"/>
              <a:t>16/02/2023</a:t>
            </a:fld>
            <a:endParaRPr lang="en-GB"/>
          </a:p>
        </p:txBody>
      </p:sp>
      <p:sp>
        <p:nvSpPr>
          <p:cNvPr id="5" name="Footer Placeholder 4">
            <a:extLst>
              <a:ext uri="{FF2B5EF4-FFF2-40B4-BE49-F238E27FC236}">
                <a16:creationId xmlns:a16="http://schemas.microsoft.com/office/drawing/2014/main" id="{5AD56FDC-948D-1903-200A-9E4D647C9F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9198C0-3F42-B39B-28C6-F2FF36E4A11A}"/>
              </a:ext>
            </a:extLst>
          </p:cNvPr>
          <p:cNvSpPr>
            <a:spLocks noGrp="1"/>
          </p:cNvSpPr>
          <p:nvPr>
            <p:ph type="sldNum" sz="quarter" idx="12"/>
          </p:nvPr>
        </p:nvSpPr>
        <p:spPr/>
        <p:txBody>
          <a:bodyPr/>
          <a:lstStyle/>
          <a:p>
            <a:fld id="{1814D633-EB94-4387-BC44-F86FD49D07A8}" type="slidenum">
              <a:rPr lang="en-GB" smtClean="0"/>
              <a:t>‹#›</a:t>
            </a:fld>
            <a:endParaRPr lang="en-GB"/>
          </a:p>
        </p:txBody>
      </p:sp>
    </p:spTree>
    <p:extLst>
      <p:ext uri="{BB962C8B-B14F-4D97-AF65-F5344CB8AC3E}">
        <p14:creationId xmlns:p14="http://schemas.microsoft.com/office/powerpoint/2010/main" val="1196862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F0E8E-54C2-A31F-CEBE-5AC77578C6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916186-F5D4-3351-B25D-01375714D5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B88F11-9C5F-96B9-2608-5C9D156A69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289FFC-1060-2143-24EC-F4886CD9CF12}"/>
              </a:ext>
            </a:extLst>
          </p:cNvPr>
          <p:cNvSpPr>
            <a:spLocks noGrp="1"/>
          </p:cNvSpPr>
          <p:nvPr>
            <p:ph type="dt" sz="half" idx="10"/>
          </p:nvPr>
        </p:nvSpPr>
        <p:spPr/>
        <p:txBody>
          <a:bodyPr/>
          <a:lstStyle/>
          <a:p>
            <a:fld id="{A0C4211F-2A18-4FF9-8C6C-EFA54112E2A2}" type="datetimeFigureOut">
              <a:rPr lang="en-GB" smtClean="0"/>
              <a:t>16/02/2023</a:t>
            </a:fld>
            <a:endParaRPr lang="en-GB"/>
          </a:p>
        </p:txBody>
      </p:sp>
      <p:sp>
        <p:nvSpPr>
          <p:cNvPr id="6" name="Footer Placeholder 5">
            <a:extLst>
              <a:ext uri="{FF2B5EF4-FFF2-40B4-BE49-F238E27FC236}">
                <a16:creationId xmlns:a16="http://schemas.microsoft.com/office/drawing/2014/main" id="{7760C3BF-A946-7157-A315-0E331B5961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78DE1F-16BC-64DC-DA51-AA34330E95F8}"/>
              </a:ext>
            </a:extLst>
          </p:cNvPr>
          <p:cNvSpPr>
            <a:spLocks noGrp="1"/>
          </p:cNvSpPr>
          <p:nvPr>
            <p:ph type="sldNum" sz="quarter" idx="12"/>
          </p:nvPr>
        </p:nvSpPr>
        <p:spPr/>
        <p:txBody>
          <a:bodyPr/>
          <a:lstStyle/>
          <a:p>
            <a:fld id="{1814D633-EB94-4387-BC44-F86FD49D07A8}" type="slidenum">
              <a:rPr lang="en-GB" smtClean="0"/>
              <a:t>‹#›</a:t>
            </a:fld>
            <a:endParaRPr lang="en-GB"/>
          </a:p>
        </p:txBody>
      </p:sp>
    </p:spTree>
    <p:extLst>
      <p:ext uri="{BB962C8B-B14F-4D97-AF65-F5344CB8AC3E}">
        <p14:creationId xmlns:p14="http://schemas.microsoft.com/office/powerpoint/2010/main" val="4005603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8404F-293D-B8A3-0D72-D1DA00E1E9F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D3D4EA-A07A-A685-84D4-1DB0C1EC33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6E1287-4E7B-7FDE-FF71-211C5D8CDC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1FA248-2898-07C9-0ABD-D8F9212D97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9336B8-15D7-7A54-892B-73DA84AC3A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7BD43A-4EF4-E4B1-4418-A571669B5FBC}"/>
              </a:ext>
            </a:extLst>
          </p:cNvPr>
          <p:cNvSpPr>
            <a:spLocks noGrp="1"/>
          </p:cNvSpPr>
          <p:nvPr>
            <p:ph type="dt" sz="half" idx="10"/>
          </p:nvPr>
        </p:nvSpPr>
        <p:spPr/>
        <p:txBody>
          <a:bodyPr/>
          <a:lstStyle/>
          <a:p>
            <a:fld id="{A0C4211F-2A18-4FF9-8C6C-EFA54112E2A2}" type="datetimeFigureOut">
              <a:rPr lang="en-GB" smtClean="0"/>
              <a:t>16/02/2023</a:t>
            </a:fld>
            <a:endParaRPr lang="en-GB"/>
          </a:p>
        </p:txBody>
      </p:sp>
      <p:sp>
        <p:nvSpPr>
          <p:cNvPr id="8" name="Footer Placeholder 7">
            <a:extLst>
              <a:ext uri="{FF2B5EF4-FFF2-40B4-BE49-F238E27FC236}">
                <a16:creationId xmlns:a16="http://schemas.microsoft.com/office/drawing/2014/main" id="{D9D0DAA3-4418-8E04-0DFB-02C57C9C480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7EEA65-83A2-ED68-3654-9BEE4B08E3FC}"/>
              </a:ext>
            </a:extLst>
          </p:cNvPr>
          <p:cNvSpPr>
            <a:spLocks noGrp="1"/>
          </p:cNvSpPr>
          <p:nvPr>
            <p:ph type="sldNum" sz="quarter" idx="12"/>
          </p:nvPr>
        </p:nvSpPr>
        <p:spPr/>
        <p:txBody>
          <a:bodyPr/>
          <a:lstStyle/>
          <a:p>
            <a:fld id="{1814D633-EB94-4387-BC44-F86FD49D07A8}" type="slidenum">
              <a:rPr lang="en-GB" smtClean="0"/>
              <a:t>‹#›</a:t>
            </a:fld>
            <a:endParaRPr lang="en-GB"/>
          </a:p>
        </p:txBody>
      </p:sp>
    </p:spTree>
    <p:extLst>
      <p:ext uri="{BB962C8B-B14F-4D97-AF65-F5344CB8AC3E}">
        <p14:creationId xmlns:p14="http://schemas.microsoft.com/office/powerpoint/2010/main" val="4273501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FCA1-9A36-B823-2004-D1C6380898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F53A27-785C-D81F-FE0F-D3DFFF7322C3}"/>
              </a:ext>
            </a:extLst>
          </p:cNvPr>
          <p:cNvSpPr>
            <a:spLocks noGrp="1"/>
          </p:cNvSpPr>
          <p:nvPr>
            <p:ph type="dt" sz="half" idx="10"/>
          </p:nvPr>
        </p:nvSpPr>
        <p:spPr/>
        <p:txBody>
          <a:bodyPr/>
          <a:lstStyle/>
          <a:p>
            <a:fld id="{A0C4211F-2A18-4FF9-8C6C-EFA54112E2A2}" type="datetimeFigureOut">
              <a:rPr lang="en-GB" smtClean="0"/>
              <a:t>16/02/2023</a:t>
            </a:fld>
            <a:endParaRPr lang="en-GB"/>
          </a:p>
        </p:txBody>
      </p:sp>
      <p:sp>
        <p:nvSpPr>
          <p:cNvPr id="4" name="Footer Placeholder 3">
            <a:extLst>
              <a:ext uri="{FF2B5EF4-FFF2-40B4-BE49-F238E27FC236}">
                <a16:creationId xmlns:a16="http://schemas.microsoft.com/office/drawing/2014/main" id="{10A20FAC-C34F-9B5A-18DC-F13B5DB58B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EE54B76-04FC-9D0D-3A71-0089068496E7}"/>
              </a:ext>
            </a:extLst>
          </p:cNvPr>
          <p:cNvSpPr>
            <a:spLocks noGrp="1"/>
          </p:cNvSpPr>
          <p:nvPr>
            <p:ph type="sldNum" sz="quarter" idx="12"/>
          </p:nvPr>
        </p:nvSpPr>
        <p:spPr/>
        <p:txBody>
          <a:bodyPr/>
          <a:lstStyle/>
          <a:p>
            <a:fld id="{1814D633-EB94-4387-BC44-F86FD49D07A8}" type="slidenum">
              <a:rPr lang="en-GB" smtClean="0"/>
              <a:t>‹#›</a:t>
            </a:fld>
            <a:endParaRPr lang="en-GB"/>
          </a:p>
        </p:txBody>
      </p:sp>
    </p:spTree>
    <p:extLst>
      <p:ext uri="{BB962C8B-B14F-4D97-AF65-F5344CB8AC3E}">
        <p14:creationId xmlns:p14="http://schemas.microsoft.com/office/powerpoint/2010/main" val="3375364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2A14E7-7AEF-21D0-ACB3-171F0959E22A}"/>
              </a:ext>
            </a:extLst>
          </p:cNvPr>
          <p:cNvSpPr>
            <a:spLocks noGrp="1"/>
          </p:cNvSpPr>
          <p:nvPr>
            <p:ph type="dt" sz="half" idx="10"/>
          </p:nvPr>
        </p:nvSpPr>
        <p:spPr/>
        <p:txBody>
          <a:bodyPr/>
          <a:lstStyle/>
          <a:p>
            <a:fld id="{A0C4211F-2A18-4FF9-8C6C-EFA54112E2A2}" type="datetimeFigureOut">
              <a:rPr lang="en-GB" smtClean="0"/>
              <a:t>16/02/2023</a:t>
            </a:fld>
            <a:endParaRPr lang="en-GB"/>
          </a:p>
        </p:txBody>
      </p:sp>
      <p:sp>
        <p:nvSpPr>
          <p:cNvPr id="3" name="Footer Placeholder 2">
            <a:extLst>
              <a:ext uri="{FF2B5EF4-FFF2-40B4-BE49-F238E27FC236}">
                <a16:creationId xmlns:a16="http://schemas.microsoft.com/office/drawing/2014/main" id="{F7195CFB-44C5-C2D5-CF38-892CB0E64A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5880C3E-A72A-67F2-CE55-3C9FC02D4B55}"/>
              </a:ext>
            </a:extLst>
          </p:cNvPr>
          <p:cNvSpPr>
            <a:spLocks noGrp="1"/>
          </p:cNvSpPr>
          <p:nvPr>
            <p:ph type="sldNum" sz="quarter" idx="12"/>
          </p:nvPr>
        </p:nvSpPr>
        <p:spPr/>
        <p:txBody>
          <a:bodyPr/>
          <a:lstStyle/>
          <a:p>
            <a:fld id="{1814D633-EB94-4387-BC44-F86FD49D07A8}" type="slidenum">
              <a:rPr lang="en-GB" smtClean="0"/>
              <a:t>‹#›</a:t>
            </a:fld>
            <a:endParaRPr lang="en-GB"/>
          </a:p>
        </p:txBody>
      </p:sp>
    </p:spTree>
    <p:extLst>
      <p:ext uri="{BB962C8B-B14F-4D97-AF65-F5344CB8AC3E}">
        <p14:creationId xmlns:p14="http://schemas.microsoft.com/office/powerpoint/2010/main" val="229533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317D2-8D6A-0EBB-0444-A217FD966D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10DD6F-3FA4-898A-B813-15B8D5A440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04996D-D565-89E0-0928-1348508CC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A98D59-B79A-26B9-ABF0-00A51FEE4EB9}"/>
              </a:ext>
            </a:extLst>
          </p:cNvPr>
          <p:cNvSpPr>
            <a:spLocks noGrp="1"/>
          </p:cNvSpPr>
          <p:nvPr>
            <p:ph type="dt" sz="half" idx="10"/>
          </p:nvPr>
        </p:nvSpPr>
        <p:spPr/>
        <p:txBody>
          <a:bodyPr/>
          <a:lstStyle/>
          <a:p>
            <a:fld id="{A0C4211F-2A18-4FF9-8C6C-EFA54112E2A2}" type="datetimeFigureOut">
              <a:rPr lang="en-GB" smtClean="0"/>
              <a:t>16/02/2023</a:t>
            </a:fld>
            <a:endParaRPr lang="en-GB"/>
          </a:p>
        </p:txBody>
      </p:sp>
      <p:sp>
        <p:nvSpPr>
          <p:cNvPr id="6" name="Footer Placeholder 5">
            <a:extLst>
              <a:ext uri="{FF2B5EF4-FFF2-40B4-BE49-F238E27FC236}">
                <a16:creationId xmlns:a16="http://schemas.microsoft.com/office/drawing/2014/main" id="{C950B239-8DDB-7AAB-94D7-E461129EC3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3BF75B-3552-DDB0-5AC0-80C6D5E6AF3B}"/>
              </a:ext>
            </a:extLst>
          </p:cNvPr>
          <p:cNvSpPr>
            <a:spLocks noGrp="1"/>
          </p:cNvSpPr>
          <p:nvPr>
            <p:ph type="sldNum" sz="quarter" idx="12"/>
          </p:nvPr>
        </p:nvSpPr>
        <p:spPr/>
        <p:txBody>
          <a:bodyPr/>
          <a:lstStyle/>
          <a:p>
            <a:fld id="{1814D633-EB94-4387-BC44-F86FD49D07A8}" type="slidenum">
              <a:rPr lang="en-GB" smtClean="0"/>
              <a:t>‹#›</a:t>
            </a:fld>
            <a:endParaRPr lang="en-GB"/>
          </a:p>
        </p:txBody>
      </p:sp>
    </p:spTree>
    <p:extLst>
      <p:ext uri="{BB962C8B-B14F-4D97-AF65-F5344CB8AC3E}">
        <p14:creationId xmlns:p14="http://schemas.microsoft.com/office/powerpoint/2010/main" val="346499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6671E-283D-A7DD-FAA1-AF42E5E792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631A7E-5168-7CE1-DBF4-27D4425D48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86E8ED-0818-B840-FB7E-9853E59AE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63A5D8-DF11-4E6E-F691-5BC6E99B12F6}"/>
              </a:ext>
            </a:extLst>
          </p:cNvPr>
          <p:cNvSpPr>
            <a:spLocks noGrp="1"/>
          </p:cNvSpPr>
          <p:nvPr>
            <p:ph type="dt" sz="half" idx="10"/>
          </p:nvPr>
        </p:nvSpPr>
        <p:spPr/>
        <p:txBody>
          <a:bodyPr/>
          <a:lstStyle/>
          <a:p>
            <a:fld id="{A0C4211F-2A18-4FF9-8C6C-EFA54112E2A2}" type="datetimeFigureOut">
              <a:rPr lang="en-GB" smtClean="0"/>
              <a:t>16/02/2023</a:t>
            </a:fld>
            <a:endParaRPr lang="en-GB"/>
          </a:p>
        </p:txBody>
      </p:sp>
      <p:sp>
        <p:nvSpPr>
          <p:cNvPr id="6" name="Footer Placeholder 5">
            <a:extLst>
              <a:ext uri="{FF2B5EF4-FFF2-40B4-BE49-F238E27FC236}">
                <a16:creationId xmlns:a16="http://schemas.microsoft.com/office/drawing/2014/main" id="{279B0523-82B5-6703-2FB7-94B6C1D142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6BF335-CDCF-D042-209D-9C7D6B15601E}"/>
              </a:ext>
            </a:extLst>
          </p:cNvPr>
          <p:cNvSpPr>
            <a:spLocks noGrp="1"/>
          </p:cNvSpPr>
          <p:nvPr>
            <p:ph type="sldNum" sz="quarter" idx="12"/>
          </p:nvPr>
        </p:nvSpPr>
        <p:spPr/>
        <p:txBody>
          <a:bodyPr/>
          <a:lstStyle/>
          <a:p>
            <a:fld id="{1814D633-EB94-4387-BC44-F86FD49D07A8}" type="slidenum">
              <a:rPr lang="en-GB" smtClean="0"/>
              <a:t>‹#›</a:t>
            </a:fld>
            <a:endParaRPr lang="en-GB"/>
          </a:p>
        </p:txBody>
      </p:sp>
    </p:spTree>
    <p:extLst>
      <p:ext uri="{BB962C8B-B14F-4D97-AF65-F5344CB8AC3E}">
        <p14:creationId xmlns:p14="http://schemas.microsoft.com/office/powerpoint/2010/main" val="33939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E96A77-C3D8-A163-8367-CEC895A498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4A5F8C-97BB-EB3D-1B18-296E37420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39F383-A2F0-C7FA-B99F-FDAF5FA46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4211F-2A18-4FF9-8C6C-EFA54112E2A2}" type="datetimeFigureOut">
              <a:rPr lang="en-GB" smtClean="0"/>
              <a:t>16/02/2023</a:t>
            </a:fld>
            <a:endParaRPr lang="en-GB"/>
          </a:p>
        </p:txBody>
      </p:sp>
      <p:sp>
        <p:nvSpPr>
          <p:cNvPr id="5" name="Footer Placeholder 4">
            <a:extLst>
              <a:ext uri="{FF2B5EF4-FFF2-40B4-BE49-F238E27FC236}">
                <a16:creationId xmlns:a16="http://schemas.microsoft.com/office/drawing/2014/main" id="{EA3F830D-84E4-BF9F-95B1-3E3B9AE42D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C87534A-5FCF-21B7-BB6C-5F7121F1D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4D633-EB94-4387-BC44-F86FD49D07A8}" type="slidenum">
              <a:rPr lang="en-GB" smtClean="0"/>
              <a:t>‹#›</a:t>
            </a:fld>
            <a:endParaRPr lang="en-GB"/>
          </a:p>
        </p:txBody>
      </p:sp>
    </p:spTree>
    <p:extLst>
      <p:ext uri="{BB962C8B-B14F-4D97-AF65-F5344CB8AC3E}">
        <p14:creationId xmlns:p14="http://schemas.microsoft.com/office/powerpoint/2010/main" val="1753320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ommission.europa.eu/strategy-and-policy/recovery-plan-europe_en#the-largest-stimulus-package-ev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2EB1-43B2-0B52-5621-B501D3F053CD}"/>
              </a:ext>
            </a:extLst>
          </p:cNvPr>
          <p:cNvSpPr>
            <a:spLocks noGrp="1"/>
          </p:cNvSpPr>
          <p:nvPr>
            <p:ph type="ctrTitle"/>
          </p:nvPr>
        </p:nvSpPr>
        <p:spPr/>
        <p:txBody>
          <a:bodyPr/>
          <a:lstStyle/>
          <a:p>
            <a:r>
              <a:rPr lang="de-AT"/>
              <a:t>European Social Policies 4</a:t>
            </a:r>
            <a:endParaRPr lang="en-GB"/>
          </a:p>
        </p:txBody>
      </p:sp>
      <p:sp>
        <p:nvSpPr>
          <p:cNvPr id="3" name="Subtitle 2">
            <a:extLst>
              <a:ext uri="{FF2B5EF4-FFF2-40B4-BE49-F238E27FC236}">
                <a16:creationId xmlns:a16="http://schemas.microsoft.com/office/drawing/2014/main" id="{E4BFF30F-F085-A20D-83AF-B7BE5B24BEA3}"/>
              </a:ext>
            </a:extLst>
          </p:cNvPr>
          <p:cNvSpPr>
            <a:spLocks noGrp="1"/>
          </p:cNvSpPr>
          <p:nvPr>
            <p:ph type="subTitle" idx="1"/>
          </p:nvPr>
        </p:nvSpPr>
        <p:spPr/>
        <p:txBody>
          <a:bodyPr>
            <a:normAutofit/>
          </a:bodyPr>
          <a:lstStyle/>
          <a:p>
            <a:r>
              <a:rPr lang="de-AT" sz="3600"/>
              <a:t>Walter Lorenz</a:t>
            </a:r>
            <a:endParaRPr lang="en-GB" sz="3600"/>
          </a:p>
        </p:txBody>
      </p:sp>
    </p:spTree>
    <p:extLst>
      <p:ext uri="{BB962C8B-B14F-4D97-AF65-F5344CB8AC3E}">
        <p14:creationId xmlns:p14="http://schemas.microsoft.com/office/powerpoint/2010/main" val="35153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2A2BE1-3609-D82D-B369-633654078317}"/>
              </a:ext>
            </a:extLst>
          </p:cNvPr>
          <p:cNvSpPr>
            <a:spLocks noGrp="1"/>
          </p:cNvSpPr>
          <p:nvPr>
            <p:ph type="title"/>
          </p:nvPr>
        </p:nvSpPr>
        <p:spPr/>
        <p:txBody>
          <a:bodyPr/>
          <a:lstStyle/>
          <a:p>
            <a:pPr algn="ctr"/>
            <a:r>
              <a:rPr lang="en-GB"/>
              <a:t>Recovery plan for Europe </a:t>
            </a:r>
            <a:br>
              <a:rPr lang="en-GB"/>
            </a:br>
            <a:r>
              <a:rPr lang="en-GB"/>
              <a:t>“Next Generation EU”</a:t>
            </a:r>
          </a:p>
        </p:txBody>
      </p:sp>
      <p:sp>
        <p:nvSpPr>
          <p:cNvPr id="6" name="Content Placeholder 5">
            <a:extLst>
              <a:ext uri="{FF2B5EF4-FFF2-40B4-BE49-F238E27FC236}">
                <a16:creationId xmlns:a16="http://schemas.microsoft.com/office/drawing/2014/main" id="{1FE42207-A3C0-C5C6-AFE8-797FC56B868C}"/>
              </a:ext>
            </a:extLst>
          </p:cNvPr>
          <p:cNvSpPr>
            <a:spLocks noGrp="1"/>
          </p:cNvSpPr>
          <p:nvPr>
            <p:ph idx="1"/>
          </p:nvPr>
        </p:nvSpPr>
        <p:spPr>
          <a:xfrm>
            <a:off x="838200" y="1825624"/>
            <a:ext cx="10515600" cy="4820835"/>
          </a:xfrm>
        </p:spPr>
        <p:txBody>
          <a:bodyPr>
            <a:normAutofit fontScale="92500" lnSpcReduction="20000"/>
          </a:bodyPr>
          <a:lstStyle/>
          <a:p>
            <a:pPr marL="0" indent="0">
              <a:buNone/>
            </a:pPr>
            <a:r>
              <a:rPr lang="en-US"/>
              <a:t>This is NextGenerationEU. This is more than a recovery plan. It is a once in a lifetime chance to emerge stronger from the pandemic, transform our economies, create opportunities and jobs for the Europe where we want to live. We have everything to make this happen.</a:t>
            </a:r>
          </a:p>
          <a:p>
            <a:pPr marL="0" indent="0">
              <a:buNone/>
            </a:pPr>
            <a:endParaRPr lang="en-US"/>
          </a:p>
          <a:p>
            <a:pPr marL="0" indent="0">
              <a:buNone/>
            </a:pPr>
            <a:r>
              <a:rPr lang="en-US"/>
              <a:t>We have the vision, we have the plan, and we have agreed to invest together €806.9 billion*. </a:t>
            </a:r>
          </a:p>
          <a:p>
            <a:pPr marL="0" indent="0">
              <a:buNone/>
            </a:pPr>
            <a:endParaRPr lang="en-US"/>
          </a:p>
          <a:p>
            <a:pPr marL="0" indent="0">
              <a:buNone/>
            </a:pPr>
            <a:r>
              <a:rPr lang="en-US"/>
              <a:t>It is now time to get to work, to make Europe greener, more digital and more resilient.</a:t>
            </a:r>
          </a:p>
          <a:p>
            <a:pPr marL="0" indent="0">
              <a:buNone/>
            </a:pPr>
            <a:endParaRPr lang="en-US"/>
          </a:p>
          <a:p>
            <a:pPr marL="0" indent="0">
              <a:buNone/>
            </a:pPr>
            <a:r>
              <a:rPr lang="en-GB">
                <a:hlinkClick r:id="rId2"/>
              </a:rPr>
              <a:t>https://commission.europa.eu/strategy-and-policy/recovery-plan-europe_en#the-largest-stimulus-package-ever</a:t>
            </a:r>
            <a:endParaRPr lang="en-GB"/>
          </a:p>
          <a:p>
            <a:pPr marL="0" indent="0">
              <a:buNone/>
            </a:pPr>
            <a:endParaRPr lang="en-GB"/>
          </a:p>
        </p:txBody>
      </p:sp>
    </p:spTree>
    <p:extLst>
      <p:ext uri="{BB962C8B-B14F-4D97-AF65-F5344CB8AC3E}">
        <p14:creationId xmlns:p14="http://schemas.microsoft.com/office/powerpoint/2010/main" val="1678589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267AF-F5C7-CE77-FBC4-4E88F685C9AD}"/>
              </a:ext>
            </a:extLst>
          </p:cNvPr>
          <p:cNvSpPr>
            <a:spLocks noGrp="1"/>
          </p:cNvSpPr>
          <p:nvPr>
            <p:ph type="title"/>
          </p:nvPr>
        </p:nvSpPr>
        <p:spPr/>
        <p:txBody>
          <a:bodyPr/>
          <a:lstStyle/>
          <a:p>
            <a:pPr algn="ctr"/>
            <a:r>
              <a:rPr lang="de-AT"/>
              <a:t>Brexit</a:t>
            </a:r>
            <a:endParaRPr lang="en-GB"/>
          </a:p>
        </p:txBody>
      </p:sp>
      <p:sp>
        <p:nvSpPr>
          <p:cNvPr id="3" name="Content Placeholder 2">
            <a:extLst>
              <a:ext uri="{FF2B5EF4-FFF2-40B4-BE49-F238E27FC236}">
                <a16:creationId xmlns:a16="http://schemas.microsoft.com/office/drawing/2014/main" id="{BF0BA2D8-6741-6985-8787-F55373A539F9}"/>
              </a:ext>
            </a:extLst>
          </p:cNvPr>
          <p:cNvSpPr>
            <a:spLocks noGrp="1"/>
          </p:cNvSpPr>
          <p:nvPr>
            <p:ph idx="1"/>
          </p:nvPr>
        </p:nvSpPr>
        <p:spPr/>
        <p:txBody>
          <a:bodyPr>
            <a:normAutofit/>
          </a:bodyPr>
          <a:lstStyle/>
          <a:p>
            <a:pPr marL="0" indent="0" algn="l">
              <a:buNone/>
            </a:pPr>
            <a:r>
              <a:rPr lang="en-US" sz="2800" b="0" i="0" u="none" strike="noStrike" baseline="0">
                <a:latin typeface="DejaVuSansCondensed"/>
              </a:rPr>
              <a:t>The fact that benefits of the single market do not automatically trickle down to disadvantaged regions and social groups played a major role in the 2016 referendum result in the UK.</a:t>
            </a:r>
          </a:p>
          <a:p>
            <a:pPr marL="0" indent="0" algn="l">
              <a:buNone/>
            </a:pPr>
            <a:r>
              <a:rPr lang="en-US" sz="2800" b="0" i="0" u="none" strike="noStrike" baseline="0">
                <a:latin typeface="DejaVuSansCondensed"/>
              </a:rPr>
              <a:t> </a:t>
            </a:r>
            <a:r>
              <a:rPr lang="en-US" sz="2800" b="1" i="0" u="none" strike="noStrike" baseline="0">
                <a:latin typeface="DejaVuSansCondensed-Bold"/>
              </a:rPr>
              <a:t>English people outside metropolitan areas felt disenfranchised politically and economically, while UKIP, reinforced by egocentric Tory politicians, ensured that their frustration is directed to Brussels instead of London and in particular Westminster</a:t>
            </a:r>
            <a:r>
              <a:rPr lang="en-US" sz="2800" b="0" i="0" u="none" strike="noStrike" baseline="0">
                <a:latin typeface="DejaVuSansCondensed"/>
              </a:rPr>
              <a:t>. </a:t>
            </a:r>
          </a:p>
          <a:p>
            <a:pPr marL="0" indent="0" algn="l">
              <a:buNone/>
            </a:pPr>
            <a:r>
              <a:rPr lang="en-US" sz="2800" b="0" i="0" u="none" strike="noStrike" baseline="0">
                <a:latin typeface="DejaVuSansCondensed"/>
              </a:rPr>
              <a:t>Contrary to UKIP stereotypes, British people did not experience a « too social » EU, but the opposite, thanks to UK governments that refrained from taking advantage of EU funding tools.</a:t>
            </a:r>
            <a:endParaRPr lang="en-GB"/>
          </a:p>
        </p:txBody>
      </p:sp>
    </p:spTree>
    <p:extLst>
      <p:ext uri="{BB962C8B-B14F-4D97-AF65-F5344CB8AC3E}">
        <p14:creationId xmlns:p14="http://schemas.microsoft.com/office/powerpoint/2010/main" val="332649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2D941-991E-796A-08F9-E769295B20A6}"/>
              </a:ext>
            </a:extLst>
          </p:cNvPr>
          <p:cNvSpPr>
            <a:spLocks noGrp="1"/>
          </p:cNvSpPr>
          <p:nvPr>
            <p:ph type="title"/>
          </p:nvPr>
        </p:nvSpPr>
        <p:spPr/>
        <p:txBody>
          <a:bodyPr/>
          <a:lstStyle/>
          <a:p>
            <a:r>
              <a:rPr lang="de-AT"/>
              <a:t>Picketty et al. proposal 2018</a:t>
            </a:r>
            <a:endParaRPr lang="en-GB"/>
          </a:p>
        </p:txBody>
      </p:sp>
      <p:sp>
        <p:nvSpPr>
          <p:cNvPr id="3" name="Content Placeholder 2">
            <a:extLst>
              <a:ext uri="{FF2B5EF4-FFF2-40B4-BE49-F238E27FC236}">
                <a16:creationId xmlns:a16="http://schemas.microsoft.com/office/drawing/2014/main" id="{69FF1F7D-3D20-0A74-77B6-C4D19C8E2F67}"/>
              </a:ext>
            </a:extLst>
          </p:cNvPr>
          <p:cNvSpPr>
            <a:spLocks noGrp="1"/>
          </p:cNvSpPr>
          <p:nvPr>
            <p:ph idx="1"/>
          </p:nvPr>
        </p:nvSpPr>
        <p:spPr/>
        <p:txBody>
          <a:bodyPr>
            <a:normAutofit lnSpcReduction="10000"/>
          </a:bodyPr>
          <a:lstStyle/>
          <a:p>
            <a:pPr marL="0" indent="0" algn="just">
              <a:buNone/>
            </a:pPr>
            <a:r>
              <a:rPr lang="en-US" sz="3200"/>
              <a:t>“Our continent now finds itself caught between political movements whose only programme is the hunt for foreigners and refugees, a programme which they have now begun to implement; and on the other hand, parties that call themselves European, but which basically continue to imagine that pure and hard liberalism and the generalized competition of all (states, companies, territories, individuals) are enough to define a political project, without realizing that it is precisely the </a:t>
            </a:r>
            <a:r>
              <a:rPr lang="en-US" sz="3200" u="sng"/>
              <a:t>lack of social ambition that feeds the feeling of abandonment</a:t>
            </a:r>
            <a:r>
              <a:rPr lang="en-US" sz="3200"/>
              <a:t>.”</a:t>
            </a:r>
            <a:endParaRPr lang="en-GB" sz="3200"/>
          </a:p>
        </p:txBody>
      </p:sp>
    </p:spTree>
    <p:extLst>
      <p:ext uri="{BB962C8B-B14F-4D97-AF65-F5344CB8AC3E}">
        <p14:creationId xmlns:p14="http://schemas.microsoft.com/office/powerpoint/2010/main" val="3077106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9B3D05-3CCD-88DC-D457-29AACBF2CBDB}"/>
              </a:ext>
            </a:extLst>
          </p:cNvPr>
          <p:cNvPicPr>
            <a:picLocks noChangeAspect="1"/>
          </p:cNvPicPr>
          <p:nvPr/>
        </p:nvPicPr>
        <p:blipFill>
          <a:blip r:embed="rId2"/>
          <a:stretch>
            <a:fillRect/>
          </a:stretch>
        </p:blipFill>
        <p:spPr>
          <a:xfrm>
            <a:off x="3539993" y="1541175"/>
            <a:ext cx="5112013" cy="4730993"/>
          </a:xfrm>
          <a:prstGeom prst="rect">
            <a:avLst/>
          </a:prstGeom>
        </p:spPr>
      </p:pic>
      <p:sp>
        <p:nvSpPr>
          <p:cNvPr id="4" name="TextBox 3">
            <a:extLst>
              <a:ext uri="{FF2B5EF4-FFF2-40B4-BE49-F238E27FC236}">
                <a16:creationId xmlns:a16="http://schemas.microsoft.com/office/drawing/2014/main" id="{E5561F19-EE53-A6EF-9D82-5951C12F6F6B}"/>
              </a:ext>
            </a:extLst>
          </p:cNvPr>
          <p:cNvSpPr txBox="1"/>
          <p:nvPr/>
        </p:nvSpPr>
        <p:spPr>
          <a:xfrm>
            <a:off x="1107742" y="382137"/>
            <a:ext cx="9976514" cy="584775"/>
          </a:xfrm>
          <a:prstGeom prst="rect">
            <a:avLst/>
          </a:prstGeom>
          <a:noFill/>
        </p:spPr>
        <p:txBody>
          <a:bodyPr wrap="square" rtlCol="0">
            <a:spAutoFit/>
          </a:bodyPr>
          <a:lstStyle/>
          <a:p>
            <a:pPr algn="ctr"/>
            <a:r>
              <a:rPr lang="de-AT" sz="3200"/>
              <a:t>Current EU support Programmes (post-Covid) in EURO</a:t>
            </a:r>
            <a:endParaRPr lang="en-GB" sz="3200"/>
          </a:p>
        </p:txBody>
      </p:sp>
    </p:spTree>
    <p:extLst>
      <p:ext uri="{BB962C8B-B14F-4D97-AF65-F5344CB8AC3E}">
        <p14:creationId xmlns:p14="http://schemas.microsoft.com/office/powerpoint/2010/main" val="1817006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75C8B5-06CE-ACB2-5FD4-DDAFF708A95B}"/>
              </a:ext>
            </a:extLst>
          </p:cNvPr>
          <p:cNvPicPr>
            <a:picLocks noChangeAspect="1"/>
          </p:cNvPicPr>
          <p:nvPr/>
        </p:nvPicPr>
        <p:blipFill>
          <a:blip r:embed="rId2"/>
          <a:stretch>
            <a:fillRect/>
          </a:stretch>
        </p:blipFill>
        <p:spPr>
          <a:xfrm>
            <a:off x="3507474" y="472267"/>
            <a:ext cx="5634966" cy="5913465"/>
          </a:xfrm>
          <a:prstGeom prst="rect">
            <a:avLst/>
          </a:prstGeom>
        </p:spPr>
      </p:pic>
    </p:spTree>
    <p:extLst>
      <p:ext uri="{BB962C8B-B14F-4D97-AF65-F5344CB8AC3E}">
        <p14:creationId xmlns:p14="http://schemas.microsoft.com/office/powerpoint/2010/main" val="1124637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A53E9C-117D-3F69-50D2-743A558E3ECD}"/>
              </a:ext>
            </a:extLst>
          </p:cNvPr>
          <p:cNvPicPr>
            <a:picLocks noChangeAspect="1"/>
          </p:cNvPicPr>
          <p:nvPr/>
        </p:nvPicPr>
        <p:blipFill>
          <a:blip r:embed="rId2"/>
          <a:stretch>
            <a:fillRect/>
          </a:stretch>
        </p:blipFill>
        <p:spPr>
          <a:xfrm>
            <a:off x="2282629" y="1063503"/>
            <a:ext cx="7626742" cy="4730993"/>
          </a:xfrm>
          <a:prstGeom prst="rect">
            <a:avLst/>
          </a:prstGeom>
        </p:spPr>
      </p:pic>
    </p:spTree>
    <p:extLst>
      <p:ext uri="{BB962C8B-B14F-4D97-AF65-F5344CB8AC3E}">
        <p14:creationId xmlns:p14="http://schemas.microsoft.com/office/powerpoint/2010/main" val="1597919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A089A5-4566-3E23-6060-EAE286EF14D6}"/>
              </a:ext>
            </a:extLst>
          </p:cNvPr>
          <p:cNvPicPr>
            <a:picLocks noChangeAspect="1"/>
          </p:cNvPicPr>
          <p:nvPr/>
        </p:nvPicPr>
        <p:blipFill>
          <a:blip r:embed="rId2"/>
          <a:stretch>
            <a:fillRect/>
          </a:stretch>
        </p:blipFill>
        <p:spPr>
          <a:xfrm>
            <a:off x="510950" y="821021"/>
            <a:ext cx="11170099" cy="5215958"/>
          </a:xfrm>
          <a:prstGeom prst="rect">
            <a:avLst/>
          </a:prstGeom>
        </p:spPr>
      </p:pic>
    </p:spTree>
    <p:extLst>
      <p:ext uri="{BB962C8B-B14F-4D97-AF65-F5344CB8AC3E}">
        <p14:creationId xmlns:p14="http://schemas.microsoft.com/office/powerpoint/2010/main" val="4008290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89E905-1E5E-810D-1C02-42FCDBD24FBB}"/>
              </a:ext>
            </a:extLst>
          </p:cNvPr>
          <p:cNvPicPr>
            <a:picLocks noChangeAspect="1"/>
          </p:cNvPicPr>
          <p:nvPr/>
        </p:nvPicPr>
        <p:blipFill>
          <a:blip r:embed="rId2"/>
          <a:stretch>
            <a:fillRect/>
          </a:stretch>
        </p:blipFill>
        <p:spPr>
          <a:xfrm>
            <a:off x="535619" y="760863"/>
            <a:ext cx="11120761" cy="5336274"/>
          </a:xfrm>
          <a:prstGeom prst="rect">
            <a:avLst/>
          </a:prstGeom>
        </p:spPr>
      </p:pic>
    </p:spTree>
    <p:extLst>
      <p:ext uri="{BB962C8B-B14F-4D97-AF65-F5344CB8AC3E}">
        <p14:creationId xmlns:p14="http://schemas.microsoft.com/office/powerpoint/2010/main" val="1022263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220219-FA98-394D-F2BA-2202581785EF}"/>
              </a:ext>
            </a:extLst>
          </p:cNvPr>
          <p:cNvPicPr>
            <a:picLocks noChangeAspect="1"/>
          </p:cNvPicPr>
          <p:nvPr/>
        </p:nvPicPr>
        <p:blipFill>
          <a:blip r:embed="rId2"/>
          <a:stretch>
            <a:fillRect/>
          </a:stretch>
        </p:blipFill>
        <p:spPr>
          <a:xfrm>
            <a:off x="682388" y="59920"/>
            <a:ext cx="11013743" cy="6854238"/>
          </a:xfrm>
          <a:prstGeom prst="rect">
            <a:avLst/>
          </a:prstGeom>
        </p:spPr>
      </p:pic>
    </p:spTree>
    <p:extLst>
      <p:ext uri="{BB962C8B-B14F-4D97-AF65-F5344CB8AC3E}">
        <p14:creationId xmlns:p14="http://schemas.microsoft.com/office/powerpoint/2010/main" val="3079222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807CC42-2A72-03FC-0F65-8DF5487DC6B1}"/>
              </a:ext>
            </a:extLst>
          </p:cNvPr>
          <p:cNvPicPr>
            <a:picLocks noGrp="1" noChangeAspect="1"/>
          </p:cNvPicPr>
          <p:nvPr>
            <p:ph idx="4294967295"/>
          </p:nvPr>
        </p:nvPicPr>
        <p:blipFill>
          <a:blip r:embed="rId2"/>
          <a:stretch>
            <a:fillRect/>
          </a:stretch>
        </p:blipFill>
        <p:spPr>
          <a:xfrm>
            <a:off x="627796" y="323216"/>
            <a:ext cx="10713493" cy="6289056"/>
          </a:xfrm>
        </p:spPr>
      </p:pic>
    </p:spTree>
    <p:extLst>
      <p:ext uri="{BB962C8B-B14F-4D97-AF65-F5344CB8AC3E}">
        <p14:creationId xmlns:p14="http://schemas.microsoft.com/office/powerpoint/2010/main" val="378085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18C62-8B09-4645-A272-E51A936F8D81}"/>
              </a:ext>
            </a:extLst>
          </p:cNvPr>
          <p:cNvSpPr>
            <a:spLocks noGrp="1"/>
          </p:cNvSpPr>
          <p:nvPr>
            <p:ph type="title"/>
          </p:nvPr>
        </p:nvSpPr>
        <p:spPr/>
        <p:txBody>
          <a:bodyPr/>
          <a:lstStyle/>
          <a:p>
            <a:r>
              <a:rPr lang="de-AT"/>
              <a:t>Priority of economic over social policy –</a:t>
            </a:r>
            <a:br>
              <a:rPr lang="de-AT"/>
            </a:br>
            <a:r>
              <a:rPr lang="de-AT"/>
              <a:t>Lisbon Treaty</a:t>
            </a:r>
            <a:endParaRPr lang="en-GB"/>
          </a:p>
        </p:txBody>
      </p:sp>
      <p:sp>
        <p:nvSpPr>
          <p:cNvPr id="3" name="Content Placeholder 2">
            <a:extLst>
              <a:ext uri="{FF2B5EF4-FFF2-40B4-BE49-F238E27FC236}">
                <a16:creationId xmlns:a16="http://schemas.microsoft.com/office/drawing/2014/main" id="{A8BE57C0-7536-4920-8448-B0E0C5267299}"/>
              </a:ext>
            </a:extLst>
          </p:cNvPr>
          <p:cNvSpPr>
            <a:spLocks noGrp="1"/>
          </p:cNvSpPr>
          <p:nvPr>
            <p:ph idx="1"/>
          </p:nvPr>
        </p:nvSpPr>
        <p:spPr>
          <a:xfrm>
            <a:off x="609600" y="1600201"/>
            <a:ext cx="11252200" cy="4983161"/>
          </a:xfrm>
        </p:spPr>
        <p:txBody>
          <a:bodyPr/>
          <a:lstStyle/>
          <a:p>
            <a:pPr marL="0" indent="0">
              <a:buNone/>
            </a:pPr>
            <a:r>
              <a:rPr lang="en-US" sz="3600"/>
              <a:t>‘</a:t>
            </a:r>
            <a:r>
              <a:rPr lang="en-US" sz="3600" i="1"/>
              <a:t>1. The Member States </a:t>
            </a:r>
            <a:r>
              <a:rPr lang="en-US" sz="3600" i="1" u="sng">
                <a:solidFill>
                  <a:srgbClr val="FF0000"/>
                </a:solidFill>
              </a:rPr>
              <a:t>shall coordinate their economic </a:t>
            </a:r>
            <a:r>
              <a:rPr lang="en-US" sz="3600" i="1"/>
              <a:t>policies within the Union (…). 2. The Union shall take measures to ensure coordination of the employment policies of the Member States (…). 3. The Union may take </a:t>
            </a:r>
            <a:r>
              <a:rPr lang="en-US" sz="3600" i="1" u="sng">
                <a:solidFill>
                  <a:srgbClr val="FF0000"/>
                </a:solidFill>
              </a:rPr>
              <a:t>initiatives to ensure coordination </a:t>
            </a:r>
            <a:r>
              <a:rPr lang="en-US" sz="3600" i="1"/>
              <a:t>of Member States’ social policies’</a:t>
            </a:r>
            <a:r>
              <a:rPr lang="en-US" sz="3600"/>
              <a:t>. The way the three paragraphs are formulated shows a </a:t>
            </a:r>
            <a:r>
              <a:rPr lang="en-US" sz="3600" b="1"/>
              <a:t>hierarchy</a:t>
            </a:r>
            <a:r>
              <a:rPr lang="en-US" sz="3600"/>
              <a:t>, which gives priority to economic policies over employment policies and especially over social policies. </a:t>
            </a:r>
            <a:endParaRPr lang="en-GB" sz="3600"/>
          </a:p>
        </p:txBody>
      </p:sp>
    </p:spTree>
    <p:extLst>
      <p:ext uri="{BB962C8B-B14F-4D97-AF65-F5344CB8AC3E}">
        <p14:creationId xmlns:p14="http://schemas.microsoft.com/office/powerpoint/2010/main" val="295090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9F227-10F6-5BBE-5D71-1757102F5757}"/>
              </a:ext>
            </a:extLst>
          </p:cNvPr>
          <p:cNvSpPr>
            <a:spLocks noGrp="1"/>
          </p:cNvSpPr>
          <p:nvPr>
            <p:ph type="title"/>
          </p:nvPr>
        </p:nvSpPr>
        <p:spPr/>
        <p:txBody>
          <a:bodyPr/>
          <a:lstStyle/>
          <a:p>
            <a:r>
              <a:rPr lang="en-US" b="1">
                <a:solidFill>
                  <a:srgbClr val="000000"/>
                </a:solidFill>
                <a:latin typeface="DejaVuSansCondensed-Bold"/>
              </a:rPr>
              <a:t>East-West imbalance and the social question</a:t>
            </a:r>
            <a:br>
              <a:rPr lang="en-US" b="1">
                <a:solidFill>
                  <a:srgbClr val="000000"/>
                </a:solidFill>
                <a:latin typeface="DejaVuSansCondensed-Bold"/>
              </a:rPr>
            </a:br>
            <a:endParaRPr lang="en-GB"/>
          </a:p>
        </p:txBody>
      </p:sp>
      <p:sp>
        <p:nvSpPr>
          <p:cNvPr id="3" name="Content Placeholder 2">
            <a:extLst>
              <a:ext uri="{FF2B5EF4-FFF2-40B4-BE49-F238E27FC236}">
                <a16:creationId xmlns:a16="http://schemas.microsoft.com/office/drawing/2014/main" id="{921811DB-B203-53DF-C978-82A2DC1F219C}"/>
              </a:ext>
            </a:extLst>
          </p:cNvPr>
          <p:cNvSpPr>
            <a:spLocks noGrp="1"/>
          </p:cNvSpPr>
          <p:nvPr>
            <p:ph idx="1"/>
          </p:nvPr>
        </p:nvSpPr>
        <p:spPr/>
        <p:txBody>
          <a:bodyPr/>
          <a:lstStyle/>
          <a:p>
            <a:pPr marL="0" indent="0" algn="l">
              <a:buNone/>
            </a:pPr>
            <a:r>
              <a:rPr lang="en-US" sz="3200" b="1" i="0" u="none" strike="noStrike" baseline="0">
                <a:solidFill>
                  <a:srgbClr val="000000"/>
                </a:solidFill>
                <a:latin typeface="DejaVuSansCondensed-Bold"/>
              </a:rPr>
              <a:t>The enlargement of the EU to the east raised questions about the feasibility of Social Europe, since it created a geographical divide in Europe in terms of productivity and wage levels</a:t>
            </a:r>
            <a:r>
              <a:rPr lang="en-US" sz="3200" b="0" i="0" u="none" strike="noStrike" baseline="0">
                <a:solidFill>
                  <a:srgbClr val="000000"/>
                </a:solidFill>
                <a:latin typeface="DejaVuSansCondensed"/>
              </a:rPr>
              <a:t>. Rounds of enlargements have made the EU much more imbalanced and heterogeneous as compared to its predecessor, the European Economic Community, which in itself can be seen as an obstacle to a deep social dimension whether it requires more common legislation or common funds.</a:t>
            </a:r>
            <a:endParaRPr lang="en-GB"/>
          </a:p>
        </p:txBody>
      </p:sp>
    </p:spTree>
    <p:extLst>
      <p:ext uri="{BB962C8B-B14F-4D97-AF65-F5344CB8AC3E}">
        <p14:creationId xmlns:p14="http://schemas.microsoft.com/office/powerpoint/2010/main" val="46676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D4AC6-50D3-DA2B-CAD3-3BDFEACC65AA}"/>
              </a:ext>
            </a:extLst>
          </p:cNvPr>
          <p:cNvSpPr>
            <a:spLocks noGrp="1"/>
          </p:cNvSpPr>
          <p:nvPr>
            <p:ph type="title"/>
          </p:nvPr>
        </p:nvSpPr>
        <p:spPr/>
        <p:txBody>
          <a:bodyPr/>
          <a:lstStyle/>
          <a:p>
            <a:r>
              <a:rPr lang="de-AT"/>
              <a:t>„convergence?“</a:t>
            </a:r>
            <a:endParaRPr lang="en-GB"/>
          </a:p>
        </p:txBody>
      </p:sp>
      <p:sp>
        <p:nvSpPr>
          <p:cNvPr id="3" name="Content Placeholder 2">
            <a:extLst>
              <a:ext uri="{FF2B5EF4-FFF2-40B4-BE49-F238E27FC236}">
                <a16:creationId xmlns:a16="http://schemas.microsoft.com/office/drawing/2014/main" id="{5CD46767-0390-8E35-5571-05EFB65CE16E}"/>
              </a:ext>
            </a:extLst>
          </p:cNvPr>
          <p:cNvSpPr>
            <a:spLocks noGrp="1"/>
          </p:cNvSpPr>
          <p:nvPr>
            <p:ph idx="1"/>
          </p:nvPr>
        </p:nvSpPr>
        <p:spPr/>
        <p:txBody>
          <a:bodyPr/>
          <a:lstStyle/>
          <a:p>
            <a:pPr marL="0" indent="0">
              <a:buNone/>
            </a:pPr>
            <a:r>
              <a:rPr lang="en-US"/>
              <a:t>those who believe that all problems in the East will be slowly resolved by experiencing higher than average GDP growth need to look beyond the GDP growth figures and see gaps in health conditions, life expectancy and in particular, the extraordinary population decline experienced in Eastern Member States and especially the more Eastern regions of those.</a:t>
            </a:r>
          </a:p>
          <a:p>
            <a:pPr marL="0" indent="0">
              <a:buNone/>
            </a:pPr>
            <a:r>
              <a:rPr lang="en-US"/>
              <a:t>Economic convergence seems to be happening simultaneously with divergence regarding political values and social models.</a:t>
            </a:r>
            <a:endParaRPr lang="en-GB"/>
          </a:p>
        </p:txBody>
      </p:sp>
    </p:spTree>
    <p:extLst>
      <p:ext uri="{BB962C8B-B14F-4D97-AF65-F5344CB8AC3E}">
        <p14:creationId xmlns:p14="http://schemas.microsoft.com/office/powerpoint/2010/main" val="2509676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BB43D-0E32-60A7-1313-CCFF14740928}"/>
              </a:ext>
            </a:extLst>
          </p:cNvPr>
          <p:cNvSpPr>
            <a:spLocks noGrp="1"/>
          </p:cNvSpPr>
          <p:nvPr>
            <p:ph type="title"/>
          </p:nvPr>
        </p:nvSpPr>
        <p:spPr/>
        <p:txBody>
          <a:bodyPr/>
          <a:lstStyle/>
          <a:p>
            <a:r>
              <a:rPr lang="de-AT"/>
              <a:t>Euro-zone – greater integration North-South?</a:t>
            </a:r>
            <a:endParaRPr lang="en-GB"/>
          </a:p>
        </p:txBody>
      </p:sp>
      <p:sp>
        <p:nvSpPr>
          <p:cNvPr id="3" name="Content Placeholder 2">
            <a:extLst>
              <a:ext uri="{FF2B5EF4-FFF2-40B4-BE49-F238E27FC236}">
                <a16:creationId xmlns:a16="http://schemas.microsoft.com/office/drawing/2014/main" id="{C2C4A210-4E27-5935-D939-6A62C27D5BDE}"/>
              </a:ext>
            </a:extLst>
          </p:cNvPr>
          <p:cNvSpPr>
            <a:spLocks noGrp="1"/>
          </p:cNvSpPr>
          <p:nvPr>
            <p:ph idx="1"/>
          </p:nvPr>
        </p:nvSpPr>
        <p:spPr>
          <a:xfrm>
            <a:off x="313899" y="1740088"/>
            <a:ext cx="11268501" cy="4843274"/>
          </a:xfrm>
        </p:spPr>
        <p:txBody>
          <a:bodyPr/>
          <a:lstStyle/>
          <a:p>
            <a:pPr marL="0" indent="0">
              <a:buNone/>
            </a:pPr>
            <a:r>
              <a:rPr lang="en-US" sz="2800"/>
              <a:t>dramatic disparities between North and South in terms of unemployment and poverty levels. “the Eurozone crisis critically exposed the naïve policy</a:t>
            </a:r>
          </a:p>
          <a:p>
            <a:pPr marL="0" indent="0">
              <a:buNone/>
            </a:pPr>
            <a:r>
              <a:rPr lang="en-US" sz="2800"/>
              <a:t>theory-in-use of deepening European economic inter -dependence without an adequate safety net”.</a:t>
            </a:r>
          </a:p>
          <a:p>
            <a:pPr marL="0" indent="0">
              <a:buNone/>
            </a:pPr>
            <a:r>
              <a:rPr lang="en-US" sz="2800"/>
              <a:t>High youth unemployment rates in Spain and high NEET rates in Italy increased dramatically 2011-3</a:t>
            </a:r>
          </a:p>
          <a:p>
            <a:pPr marL="0" indent="0">
              <a:buNone/>
            </a:pPr>
            <a:r>
              <a:rPr lang="en-US" sz="2800"/>
              <a:t>The incapacity of Greece to deal with the social consequences of the banking and fiscal crises was even more striking, with an extraordinary rise in income inequality and material deprivation. </a:t>
            </a:r>
            <a:endParaRPr lang="en-GB" sz="2800"/>
          </a:p>
        </p:txBody>
      </p:sp>
    </p:spTree>
    <p:extLst>
      <p:ext uri="{BB962C8B-B14F-4D97-AF65-F5344CB8AC3E}">
        <p14:creationId xmlns:p14="http://schemas.microsoft.com/office/powerpoint/2010/main" val="1410141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A55F-9FAA-4BD2-BEC4-FE4C8B90B14A}"/>
              </a:ext>
            </a:extLst>
          </p:cNvPr>
          <p:cNvSpPr>
            <a:spLocks noGrp="1"/>
          </p:cNvSpPr>
          <p:nvPr>
            <p:ph type="title"/>
          </p:nvPr>
        </p:nvSpPr>
        <p:spPr>
          <a:xfrm>
            <a:off x="609600" y="579438"/>
            <a:ext cx="10972800" cy="1143000"/>
          </a:xfrm>
        </p:spPr>
        <p:txBody>
          <a:bodyPr>
            <a:normAutofit fontScale="90000"/>
          </a:bodyPr>
          <a:lstStyle/>
          <a:p>
            <a:r>
              <a:rPr lang="de-AT"/>
              <a:t>EU response to national debt crisis 2008</a:t>
            </a:r>
            <a:br>
              <a:rPr lang="de-AT"/>
            </a:br>
            <a:r>
              <a:rPr lang="de-AT"/>
              <a:t>„Excessive Deficit Procedure</a:t>
            </a:r>
            <a:r>
              <a:rPr lang="de-AT" sz="3200"/>
              <a:t>“</a:t>
            </a:r>
            <a:br>
              <a:rPr lang="de-AT" sz="3200"/>
            </a:br>
            <a:r>
              <a:rPr lang="de-AT" sz="3200"/>
              <a:t> (all except Estonia, Luxembourg and Sweden.)</a:t>
            </a:r>
            <a:endParaRPr lang="en-GB"/>
          </a:p>
        </p:txBody>
      </p:sp>
      <p:sp>
        <p:nvSpPr>
          <p:cNvPr id="3" name="Content Placeholder 2">
            <a:extLst>
              <a:ext uri="{FF2B5EF4-FFF2-40B4-BE49-F238E27FC236}">
                <a16:creationId xmlns:a16="http://schemas.microsoft.com/office/drawing/2014/main" id="{02017962-7685-4C56-B7C1-6E7B222A5B2A}"/>
              </a:ext>
            </a:extLst>
          </p:cNvPr>
          <p:cNvSpPr>
            <a:spLocks noGrp="1"/>
          </p:cNvSpPr>
          <p:nvPr>
            <p:ph idx="1"/>
          </p:nvPr>
        </p:nvSpPr>
        <p:spPr>
          <a:xfrm>
            <a:off x="609600" y="2332037"/>
            <a:ext cx="10972800" cy="4525963"/>
          </a:xfrm>
        </p:spPr>
        <p:txBody>
          <a:bodyPr/>
          <a:lstStyle/>
          <a:p>
            <a:pPr marL="0" indent="0">
              <a:buNone/>
            </a:pPr>
            <a:r>
              <a:rPr lang="en-US"/>
              <a:t> In Greece and Cyprus, all welfare sectors have been affected. The economic crisis and austerity policies have had a catastrophic impact on people’s income and on poverty. </a:t>
            </a:r>
          </a:p>
          <a:p>
            <a:pPr marL="0" indent="0">
              <a:buNone/>
            </a:pPr>
            <a:r>
              <a:rPr lang="en-US"/>
              <a:t>The social protection system has been dismantled and families reappear as the only existing safety net </a:t>
            </a:r>
          </a:p>
          <a:p>
            <a:pPr marL="0" indent="0">
              <a:buNone/>
            </a:pPr>
            <a:r>
              <a:rPr lang="en-US"/>
              <a:t>In Portugal, provision of public services, especially in healthcare and education, has been cut down. Structural reforms regarding labour market flexibility were imposed. </a:t>
            </a:r>
            <a:endParaRPr lang="en-GB"/>
          </a:p>
        </p:txBody>
      </p:sp>
    </p:spTree>
    <p:extLst>
      <p:ext uri="{BB962C8B-B14F-4D97-AF65-F5344CB8AC3E}">
        <p14:creationId xmlns:p14="http://schemas.microsoft.com/office/powerpoint/2010/main" val="3812295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981E-EDA3-4E8C-8646-79EAB197C3A5}"/>
              </a:ext>
            </a:extLst>
          </p:cNvPr>
          <p:cNvSpPr>
            <a:spLocks noGrp="1"/>
          </p:cNvSpPr>
          <p:nvPr>
            <p:ph type="title"/>
          </p:nvPr>
        </p:nvSpPr>
        <p:spPr/>
        <p:txBody>
          <a:bodyPr/>
          <a:lstStyle/>
          <a:p>
            <a:r>
              <a:rPr lang="de-AT"/>
              <a:t>EU social policies and the Financial Crisis of 2008</a:t>
            </a:r>
            <a:endParaRPr lang="en-GB"/>
          </a:p>
        </p:txBody>
      </p:sp>
      <p:sp>
        <p:nvSpPr>
          <p:cNvPr id="3" name="Content Placeholder 2">
            <a:extLst>
              <a:ext uri="{FF2B5EF4-FFF2-40B4-BE49-F238E27FC236}">
                <a16:creationId xmlns:a16="http://schemas.microsoft.com/office/drawing/2014/main" id="{F1B4DBBF-1434-436D-8679-2D47F0447726}"/>
              </a:ext>
            </a:extLst>
          </p:cNvPr>
          <p:cNvSpPr>
            <a:spLocks noGrp="1"/>
          </p:cNvSpPr>
          <p:nvPr>
            <p:ph idx="1"/>
          </p:nvPr>
        </p:nvSpPr>
        <p:spPr>
          <a:xfrm>
            <a:off x="215757" y="1600201"/>
            <a:ext cx="11589250" cy="4983161"/>
          </a:xfrm>
        </p:spPr>
        <p:txBody>
          <a:bodyPr>
            <a:normAutofit/>
          </a:bodyPr>
          <a:lstStyle/>
          <a:p>
            <a:pPr marL="0" indent="0">
              <a:buNone/>
            </a:pPr>
            <a:r>
              <a:rPr lang="en-US"/>
              <a:t>“The crisis showed the strengthening of an already existing tension between the economic integration and the social dimension. On the one hand, the EU aims towards more convergence in welfare issues and social policies and supports especially the new Member States; but on the other hand it only has few instruments of rather weak nature at its disposal. The Member States have to act under crisis-driven constraints, especially those subjects to a macroeconomic adjustment programme (ECB, EC and IMF) and/or subject to an excessive deficit procedure. As a result, the differences inside the EU and between the Member States are increasing tremendously”.</a:t>
            </a:r>
          </a:p>
          <a:p>
            <a:pPr marL="0" indent="0">
              <a:buNone/>
            </a:pPr>
            <a:r>
              <a:rPr lang="en-US" sz="1900"/>
              <a:t>Kerschen, N., &amp; Sweeney, M. (2016). Chances and Limits of the European Social Integration BT  - Challenges to European Welfare Systems (K. Schubert, P. de Villota, &amp; J. Kuhlmann, eds.). https://doi.org/10.1007/978-3-319-07680-5_36</a:t>
            </a:r>
            <a:endParaRPr lang="en-GB" sz="1900"/>
          </a:p>
        </p:txBody>
      </p:sp>
    </p:spTree>
    <p:extLst>
      <p:ext uri="{BB962C8B-B14F-4D97-AF65-F5344CB8AC3E}">
        <p14:creationId xmlns:p14="http://schemas.microsoft.com/office/powerpoint/2010/main" val="1375483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90C63-D4C7-4C6E-A7F0-943EDD113AA4}"/>
              </a:ext>
            </a:extLst>
          </p:cNvPr>
          <p:cNvSpPr>
            <a:spLocks noGrp="1"/>
          </p:cNvSpPr>
          <p:nvPr>
            <p:ph type="title"/>
          </p:nvPr>
        </p:nvSpPr>
        <p:spPr/>
        <p:txBody>
          <a:bodyPr>
            <a:normAutofit/>
          </a:bodyPr>
          <a:lstStyle/>
          <a:p>
            <a:pPr algn="ctr" eaLnBrk="1" hangingPunct="1"/>
            <a:r>
              <a:rPr lang="en-GB" altLang="en-US" sz="4000"/>
              <a:t>EU policies correspond to the </a:t>
            </a:r>
            <a:br>
              <a:rPr lang="en-GB" altLang="en-US" sz="4000"/>
            </a:br>
            <a:r>
              <a:rPr lang="en-GB" altLang="en-US" sz="4000"/>
              <a:t>2</a:t>
            </a:r>
            <a:r>
              <a:rPr lang="en-GB" altLang="en-US" sz="4000" baseline="30000"/>
              <a:t>nd</a:t>
            </a:r>
            <a:r>
              <a:rPr lang="en-GB" altLang="en-US" sz="4000"/>
              <a:t> </a:t>
            </a:r>
            <a:r>
              <a:rPr lang="en-GB" altLang="en-US" sz="4000" dirty="0"/>
              <a:t>‘</a:t>
            </a:r>
            <a:r>
              <a:rPr lang="en-GB" altLang="en-US" sz="4000" dirty="0" err="1"/>
              <a:t>disembedding</a:t>
            </a:r>
            <a:r>
              <a:rPr lang="en-GB" altLang="en-US" sz="4000" dirty="0"/>
              <a:t>’ of social relations since 1980s</a:t>
            </a:r>
          </a:p>
        </p:txBody>
      </p:sp>
      <p:sp>
        <p:nvSpPr>
          <p:cNvPr id="3" name="Inhaltsplatzhalter 2">
            <a:extLst>
              <a:ext uri="{FF2B5EF4-FFF2-40B4-BE49-F238E27FC236}">
                <a16:creationId xmlns:a16="http://schemas.microsoft.com/office/drawing/2014/main" id="{5889B1BF-43D3-4DA8-9E14-0269A3D84A02}"/>
              </a:ext>
            </a:extLst>
          </p:cNvPr>
          <p:cNvSpPr>
            <a:spLocks noGrp="1"/>
          </p:cNvSpPr>
          <p:nvPr>
            <p:ph idx="1"/>
          </p:nvPr>
        </p:nvSpPr>
        <p:spPr/>
        <p:txBody>
          <a:bodyPr rtlCol="0">
            <a:normAutofit/>
          </a:bodyPr>
          <a:lstStyle/>
          <a:p>
            <a:pPr>
              <a:defRPr/>
            </a:pPr>
            <a:r>
              <a:rPr lang="en-GB" dirty="0">
                <a:ea typeface="+mn-ea"/>
                <a:cs typeface="+mn-cs"/>
              </a:rPr>
              <a:t>Nation state monopoly position in defining social integration conditions is being challenged at both supra- and sub-national level</a:t>
            </a:r>
          </a:p>
          <a:p>
            <a:pPr>
              <a:defRPr/>
            </a:pPr>
            <a:r>
              <a:rPr lang="en-GB" dirty="0">
                <a:ea typeface="+mn-ea"/>
                <a:cs typeface="+mn-cs"/>
              </a:rPr>
              <a:t>Demographic changes linked to economic pressures create added mobility</a:t>
            </a:r>
          </a:p>
          <a:p>
            <a:pPr>
              <a:defRPr/>
            </a:pPr>
            <a:r>
              <a:rPr lang="en-GB" dirty="0">
                <a:ea typeface="+mn-ea"/>
                <a:cs typeface="+mn-cs"/>
              </a:rPr>
              <a:t>Social relationships become temporary (growth in singles households)</a:t>
            </a:r>
          </a:p>
          <a:p>
            <a:pPr>
              <a:defRPr/>
            </a:pPr>
            <a:r>
              <a:rPr lang="en-GB" dirty="0">
                <a:ea typeface="+mn-ea"/>
                <a:cs typeface="+mn-cs"/>
              </a:rPr>
              <a:t>Privatisation of social responsibilities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a:extLst>
              <a:ext uri="{FF2B5EF4-FFF2-40B4-BE49-F238E27FC236}">
                <a16:creationId xmlns:a16="http://schemas.microsoft.com/office/drawing/2014/main" id="{EBF50335-5A39-B88F-AD42-0FEA645B37F0}"/>
              </a:ext>
            </a:extLst>
          </p:cNvPr>
          <p:cNvSpPr>
            <a:spLocks noGrp="1"/>
          </p:cNvSpPr>
          <p:nvPr>
            <p:ph type="title"/>
          </p:nvPr>
        </p:nvSpPr>
        <p:spPr/>
        <p:txBody>
          <a:bodyPr/>
          <a:lstStyle/>
          <a:p>
            <a:pPr eaLnBrk="1" hangingPunct="1"/>
            <a:r>
              <a:rPr lang="en-GB" altLang="en-US" sz="4000"/>
              <a:t>Post 1989 – </a:t>
            </a:r>
            <a:br>
              <a:rPr lang="en-GB" altLang="en-US" sz="4000"/>
            </a:br>
            <a:r>
              <a:rPr lang="en-GB" altLang="en-US" sz="4000"/>
              <a:t>liberal convergence or new divisions?</a:t>
            </a:r>
          </a:p>
        </p:txBody>
      </p:sp>
      <p:sp>
        <p:nvSpPr>
          <p:cNvPr id="4" name="Content Placeholder 3">
            <a:extLst>
              <a:ext uri="{FF2B5EF4-FFF2-40B4-BE49-F238E27FC236}">
                <a16:creationId xmlns:a16="http://schemas.microsoft.com/office/drawing/2014/main" id="{BFCA7794-361A-C0C9-40C9-01ECD859154C}"/>
              </a:ext>
            </a:extLst>
          </p:cNvPr>
          <p:cNvSpPr>
            <a:spLocks noGrp="1"/>
          </p:cNvSpPr>
          <p:nvPr>
            <p:ph sz="half" idx="1"/>
          </p:nvPr>
        </p:nvSpPr>
        <p:spPr/>
        <p:txBody>
          <a:bodyPr>
            <a:normAutofit/>
          </a:bodyPr>
          <a:lstStyle/>
          <a:p>
            <a:pPr eaLnBrk="1" hangingPunct="1">
              <a:defRPr/>
            </a:pPr>
            <a:r>
              <a:rPr lang="en-GB" dirty="0"/>
              <a:t>Liberalisation of trade exchanges</a:t>
            </a:r>
          </a:p>
          <a:p>
            <a:pPr eaLnBrk="1" hangingPunct="1">
              <a:defRPr/>
            </a:pPr>
            <a:r>
              <a:rPr lang="en-GB" dirty="0"/>
              <a:t>Expansion of European Union, Schengen Agreement</a:t>
            </a:r>
          </a:p>
          <a:p>
            <a:pPr eaLnBrk="1" hangingPunct="1">
              <a:defRPr/>
            </a:pPr>
            <a:r>
              <a:rPr lang="en-GB" dirty="0"/>
              <a:t>Transnational social networks</a:t>
            </a:r>
          </a:p>
          <a:p>
            <a:pPr eaLnBrk="1" hangingPunct="1">
              <a:defRPr/>
            </a:pPr>
            <a:r>
              <a:rPr lang="en-GB" dirty="0"/>
              <a:t>Lifestyle ‘free-for-all’</a:t>
            </a:r>
          </a:p>
          <a:p>
            <a:pPr eaLnBrk="1" hangingPunct="1">
              <a:defRPr/>
            </a:pPr>
            <a:r>
              <a:rPr lang="en-GB" dirty="0"/>
              <a:t>“end of ideology”</a:t>
            </a:r>
          </a:p>
          <a:p>
            <a:pPr eaLnBrk="1" hangingPunct="1">
              <a:defRPr/>
            </a:pPr>
            <a:endParaRPr lang="en-GB" dirty="0"/>
          </a:p>
          <a:p>
            <a:pPr eaLnBrk="1" hangingPunct="1">
              <a:defRPr/>
            </a:pPr>
            <a:r>
              <a:rPr lang="en-GB" dirty="0"/>
              <a:t>Post-modern relativism</a:t>
            </a:r>
          </a:p>
        </p:txBody>
      </p:sp>
      <p:sp>
        <p:nvSpPr>
          <p:cNvPr id="5" name="Content Placeholder 4">
            <a:extLst>
              <a:ext uri="{FF2B5EF4-FFF2-40B4-BE49-F238E27FC236}">
                <a16:creationId xmlns:a16="http://schemas.microsoft.com/office/drawing/2014/main" id="{11FCFFF5-9A8C-3302-EF56-F1FDB9964B9B}"/>
              </a:ext>
            </a:extLst>
          </p:cNvPr>
          <p:cNvSpPr>
            <a:spLocks noGrp="1"/>
          </p:cNvSpPr>
          <p:nvPr>
            <p:ph sz="half" idx="2"/>
          </p:nvPr>
        </p:nvSpPr>
        <p:spPr/>
        <p:txBody>
          <a:bodyPr>
            <a:normAutofit/>
          </a:bodyPr>
          <a:lstStyle/>
          <a:p>
            <a:pPr eaLnBrk="1" hangingPunct="1">
              <a:defRPr/>
            </a:pPr>
            <a:r>
              <a:rPr lang="en-GB" dirty="0"/>
              <a:t>Re-emergence of (popular) nationalism</a:t>
            </a:r>
          </a:p>
          <a:p>
            <a:pPr eaLnBrk="1" hangingPunct="1">
              <a:defRPr/>
            </a:pPr>
            <a:r>
              <a:rPr lang="en-GB" dirty="0"/>
              <a:t>Privatisation creates social divisions</a:t>
            </a:r>
          </a:p>
          <a:p>
            <a:pPr eaLnBrk="1" hangingPunct="1">
              <a:defRPr/>
            </a:pPr>
            <a:r>
              <a:rPr lang="en-GB" dirty="0"/>
              <a:t>(political) insistence on ‘facts’ (if necessary through’ fake news’)</a:t>
            </a:r>
          </a:p>
          <a:p>
            <a:pPr eaLnBrk="1" hangingPunct="1">
              <a:defRPr/>
            </a:pPr>
            <a:r>
              <a:rPr lang="en-GB" dirty="0"/>
              <a:t>Algorithms to filter flow of information</a:t>
            </a:r>
          </a:p>
          <a:p>
            <a:pPr eaLnBrk="1" hangingPunct="1">
              <a:defRPr/>
            </a:pPr>
            <a:endParaRPr lang="en-GB" dirty="0"/>
          </a:p>
          <a:p>
            <a:pPr eaLnBrk="1" hangingPunct="1">
              <a:defRPr/>
            </a:pP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1079</Words>
  <Application>Microsoft Office PowerPoint</Application>
  <PresentationFormat>Widescreen</PresentationFormat>
  <Paragraphs>53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DejaVuSansCondensed</vt:lpstr>
      <vt:lpstr>DejaVuSansCondensed-Bold</vt:lpstr>
      <vt:lpstr>Office Theme</vt:lpstr>
      <vt:lpstr>European Social Policies 4</vt:lpstr>
      <vt:lpstr>Priority of economic over social policy – Lisbon Treaty</vt:lpstr>
      <vt:lpstr>East-West imbalance and the social question </vt:lpstr>
      <vt:lpstr>„convergence?“</vt:lpstr>
      <vt:lpstr>Euro-zone – greater integration North-South?</vt:lpstr>
      <vt:lpstr>EU response to national debt crisis 2008 „Excessive Deficit Procedure“  (all except Estonia, Luxembourg and Sweden.)</vt:lpstr>
      <vt:lpstr>EU social policies and the Financial Crisis of 2008</vt:lpstr>
      <vt:lpstr>EU policies correspond to the  2nd ‘disembedding’ of social relations since 1980s</vt:lpstr>
      <vt:lpstr>Post 1989 –  liberal convergence or new divisions?</vt:lpstr>
      <vt:lpstr>Recovery plan for Europe  “Next Generation EU”</vt:lpstr>
      <vt:lpstr>Brexit</vt:lpstr>
      <vt:lpstr>Picketty et al. proposal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Social Policies 4</dc:title>
  <dc:creator>Lorenz A. Walter</dc:creator>
  <cp:lastModifiedBy>Lorenz A. Walter</cp:lastModifiedBy>
  <cp:revision>1</cp:revision>
  <dcterms:created xsi:type="dcterms:W3CDTF">2023-02-16T09:50:39Z</dcterms:created>
  <dcterms:modified xsi:type="dcterms:W3CDTF">2023-02-16T09:51:31Z</dcterms:modified>
</cp:coreProperties>
</file>