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28" r:id="rId3"/>
    <p:sldId id="429" r:id="rId4"/>
    <p:sldId id="342" r:id="rId5"/>
    <p:sldId id="430" r:id="rId6"/>
    <p:sldId id="423" r:id="rId7"/>
    <p:sldId id="424" r:id="rId8"/>
    <p:sldId id="436" r:id="rId9"/>
    <p:sldId id="437" r:id="rId10"/>
    <p:sldId id="438" r:id="rId11"/>
    <p:sldId id="269" r:id="rId12"/>
    <p:sldId id="270" r:id="rId13"/>
    <p:sldId id="271" r:id="rId14"/>
    <p:sldId id="272" r:id="rId15"/>
    <p:sldId id="432" r:id="rId16"/>
    <p:sldId id="43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2" autoAdjust="0"/>
    <p:restoredTop sz="94660"/>
  </p:normalViewPr>
  <p:slideViewPr>
    <p:cSldViewPr snapToGrid="0">
      <p:cViewPr varScale="1">
        <p:scale>
          <a:sx n="45" d="100"/>
          <a:sy n="45" d="100"/>
        </p:scale>
        <p:origin x="68" y="5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enz A. Walter" userId="f0b34736-958b-40d0-b05e-67362fccc785" providerId="ADAL" clId="{0E20C9F6-CA5B-4924-84EF-A88AE45A8E2E}"/>
    <pc:docChg chg="custSel modSld">
      <pc:chgData name="Lorenz A. Walter" userId="f0b34736-958b-40d0-b05e-67362fccc785" providerId="ADAL" clId="{0E20C9F6-CA5B-4924-84EF-A88AE45A8E2E}" dt="2023-02-16T09:47:37.256" v="0" actId="27636"/>
      <pc:docMkLst>
        <pc:docMk/>
      </pc:docMkLst>
      <pc:sldChg chg="modSp mod">
        <pc:chgData name="Lorenz A. Walter" userId="f0b34736-958b-40d0-b05e-67362fccc785" providerId="ADAL" clId="{0E20C9F6-CA5B-4924-84EF-A88AE45A8E2E}" dt="2023-02-16T09:47:37.256" v="0" actId="27636"/>
        <pc:sldMkLst>
          <pc:docMk/>
          <pc:sldMk cId="1801623004" sldId="272"/>
        </pc:sldMkLst>
        <pc:spChg chg="mod">
          <ac:chgData name="Lorenz A. Walter" userId="f0b34736-958b-40d0-b05e-67362fccc785" providerId="ADAL" clId="{0E20C9F6-CA5B-4924-84EF-A88AE45A8E2E}" dt="2023-02-16T09:47:37.256" v="0" actId="27636"/>
          <ac:spMkLst>
            <pc:docMk/>
            <pc:sldMk cId="1801623004" sldId="272"/>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A4E89-E658-9CA5-9F06-5B454377A7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DD36712-5423-442E-C51D-1641FACD61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21DD300-FF52-7955-4834-047100148982}"/>
              </a:ext>
            </a:extLst>
          </p:cNvPr>
          <p:cNvSpPr>
            <a:spLocks noGrp="1"/>
          </p:cNvSpPr>
          <p:nvPr>
            <p:ph type="dt" sz="half" idx="10"/>
          </p:nvPr>
        </p:nvSpPr>
        <p:spPr/>
        <p:txBody>
          <a:bodyPr/>
          <a:lstStyle/>
          <a:p>
            <a:fld id="{7809AD7F-06CA-4D93-A535-FD90EB9693C9}" type="datetimeFigureOut">
              <a:rPr lang="en-GB" smtClean="0"/>
              <a:t>16/02/2023</a:t>
            </a:fld>
            <a:endParaRPr lang="en-GB"/>
          </a:p>
        </p:txBody>
      </p:sp>
      <p:sp>
        <p:nvSpPr>
          <p:cNvPr id="5" name="Footer Placeholder 4">
            <a:extLst>
              <a:ext uri="{FF2B5EF4-FFF2-40B4-BE49-F238E27FC236}">
                <a16:creationId xmlns:a16="http://schemas.microsoft.com/office/drawing/2014/main" id="{36D2D271-2712-A445-B976-FDE50EC822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E3014C-4731-072C-5974-94FFA274E035}"/>
              </a:ext>
            </a:extLst>
          </p:cNvPr>
          <p:cNvSpPr>
            <a:spLocks noGrp="1"/>
          </p:cNvSpPr>
          <p:nvPr>
            <p:ph type="sldNum" sz="quarter" idx="12"/>
          </p:nvPr>
        </p:nvSpPr>
        <p:spPr/>
        <p:txBody>
          <a:bodyPr/>
          <a:lstStyle/>
          <a:p>
            <a:fld id="{93691290-A3C0-42DE-8F76-7C35054A95F9}" type="slidenum">
              <a:rPr lang="en-GB" smtClean="0"/>
              <a:t>‹#›</a:t>
            </a:fld>
            <a:endParaRPr lang="en-GB"/>
          </a:p>
        </p:txBody>
      </p:sp>
    </p:spTree>
    <p:extLst>
      <p:ext uri="{BB962C8B-B14F-4D97-AF65-F5344CB8AC3E}">
        <p14:creationId xmlns:p14="http://schemas.microsoft.com/office/powerpoint/2010/main" val="1210757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96016-E5B9-1307-D774-2AD0055C3CF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D07A0DC-C553-4FAB-7F27-6E6F5740CD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42862E-0874-3593-9533-AAD994B0746E}"/>
              </a:ext>
            </a:extLst>
          </p:cNvPr>
          <p:cNvSpPr>
            <a:spLocks noGrp="1"/>
          </p:cNvSpPr>
          <p:nvPr>
            <p:ph type="dt" sz="half" idx="10"/>
          </p:nvPr>
        </p:nvSpPr>
        <p:spPr/>
        <p:txBody>
          <a:bodyPr/>
          <a:lstStyle/>
          <a:p>
            <a:fld id="{7809AD7F-06CA-4D93-A535-FD90EB9693C9}" type="datetimeFigureOut">
              <a:rPr lang="en-GB" smtClean="0"/>
              <a:t>16/02/2023</a:t>
            </a:fld>
            <a:endParaRPr lang="en-GB"/>
          </a:p>
        </p:txBody>
      </p:sp>
      <p:sp>
        <p:nvSpPr>
          <p:cNvPr id="5" name="Footer Placeholder 4">
            <a:extLst>
              <a:ext uri="{FF2B5EF4-FFF2-40B4-BE49-F238E27FC236}">
                <a16:creationId xmlns:a16="http://schemas.microsoft.com/office/drawing/2014/main" id="{6400CCCD-E0E9-1080-FBD9-CEAE6EE605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7A10C7-E589-359E-A991-2F4D23745A6E}"/>
              </a:ext>
            </a:extLst>
          </p:cNvPr>
          <p:cNvSpPr>
            <a:spLocks noGrp="1"/>
          </p:cNvSpPr>
          <p:nvPr>
            <p:ph type="sldNum" sz="quarter" idx="12"/>
          </p:nvPr>
        </p:nvSpPr>
        <p:spPr/>
        <p:txBody>
          <a:bodyPr/>
          <a:lstStyle/>
          <a:p>
            <a:fld id="{93691290-A3C0-42DE-8F76-7C35054A95F9}" type="slidenum">
              <a:rPr lang="en-GB" smtClean="0"/>
              <a:t>‹#›</a:t>
            </a:fld>
            <a:endParaRPr lang="en-GB"/>
          </a:p>
        </p:txBody>
      </p:sp>
    </p:spTree>
    <p:extLst>
      <p:ext uri="{BB962C8B-B14F-4D97-AF65-F5344CB8AC3E}">
        <p14:creationId xmlns:p14="http://schemas.microsoft.com/office/powerpoint/2010/main" val="1100027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49900D-BD37-9469-DFE4-8AD15C2177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6008BA2-F2B9-9939-2312-96D14031D2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A52B1C-29CB-B709-A6DC-7398C4D8D44F}"/>
              </a:ext>
            </a:extLst>
          </p:cNvPr>
          <p:cNvSpPr>
            <a:spLocks noGrp="1"/>
          </p:cNvSpPr>
          <p:nvPr>
            <p:ph type="dt" sz="half" idx="10"/>
          </p:nvPr>
        </p:nvSpPr>
        <p:spPr/>
        <p:txBody>
          <a:bodyPr/>
          <a:lstStyle/>
          <a:p>
            <a:fld id="{7809AD7F-06CA-4D93-A535-FD90EB9693C9}" type="datetimeFigureOut">
              <a:rPr lang="en-GB" smtClean="0"/>
              <a:t>16/02/2023</a:t>
            </a:fld>
            <a:endParaRPr lang="en-GB"/>
          </a:p>
        </p:txBody>
      </p:sp>
      <p:sp>
        <p:nvSpPr>
          <p:cNvPr id="5" name="Footer Placeholder 4">
            <a:extLst>
              <a:ext uri="{FF2B5EF4-FFF2-40B4-BE49-F238E27FC236}">
                <a16:creationId xmlns:a16="http://schemas.microsoft.com/office/drawing/2014/main" id="{C837BE90-9E8E-9C75-1F30-7336318209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C0F71A-A09E-243E-5B20-484319B0F0FD}"/>
              </a:ext>
            </a:extLst>
          </p:cNvPr>
          <p:cNvSpPr>
            <a:spLocks noGrp="1"/>
          </p:cNvSpPr>
          <p:nvPr>
            <p:ph type="sldNum" sz="quarter" idx="12"/>
          </p:nvPr>
        </p:nvSpPr>
        <p:spPr/>
        <p:txBody>
          <a:bodyPr/>
          <a:lstStyle/>
          <a:p>
            <a:fld id="{93691290-A3C0-42DE-8F76-7C35054A95F9}" type="slidenum">
              <a:rPr lang="en-GB" smtClean="0"/>
              <a:t>‹#›</a:t>
            </a:fld>
            <a:endParaRPr lang="en-GB"/>
          </a:p>
        </p:txBody>
      </p:sp>
    </p:spTree>
    <p:extLst>
      <p:ext uri="{BB962C8B-B14F-4D97-AF65-F5344CB8AC3E}">
        <p14:creationId xmlns:p14="http://schemas.microsoft.com/office/powerpoint/2010/main" val="888031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C732D-E9AA-0F1F-3F54-D0DECED8B0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D1AC8B-F6C4-B138-0C62-FD34F86850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BCCB41-1562-A774-85C7-E73D0BD889C1}"/>
              </a:ext>
            </a:extLst>
          </p:cNvPr>
          <p:cNvSpPr>
            <a:spLocks noGrp="1"/>
          </p:cNvSpPr>
          <p:nvPr>
            <p:ph type="dt" sz="half" idx="10"/>
          </p:nvPr>
        </p:nvSpPr>
        <p:spPr/>
        <p:txBody>
          <a:bodyPr/>
          <a:lstStyle/>
          <a:p>
            <a:fld id="{7809AD7F-06CA-4D93-A535-FD90EB9693C9}" type="datetimeFigureOut">
              <a:rPr lang="en-GB" smtClean="0"/>
              <a:t>16/02/2023</a:t>
            </a:fld>
            <a:endParaRPr lang="en-GB"/>
          </a:p>
        </p:txBody>
      </p:sp>
      <p:sp>
        <p:nvSpPr>
          <p:cNvPr id="5" name="Footer Placeholder 4">
            <a:extLst>
              <a:ext uri="{FF2B5EF4-FFF2-40B4-BE49-F238E27FC236}">
                <a16:creationId xmlns:a16="http://schemas.microsoft.com/office/drawing/2014/main" id="{C3B8164D-1B56-63E6-601C-627E6B3AB9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9EBEFD-675C-8DAB-753A-5C65E7D66B8A}"/>
              </a:ext>
            </a:extLst>
          </p:cNvPr>
          <p:cNvSpPr>
            <a:spLocks noGrp="1"/>
          </p:cNvSpPr>
          <p:nvPr>
            <p:ph type="sldNum" sz="quarter" idx="12"/>
          </p:nvPr>
        </p:nvSpPr>
        <p:spPr/>
        <p:txBody>
          <a:bodyPr/>
          <a:lstStyle/>
          <a:p>
            <a:fld id="{93691290-A3C0-42DE-8F76-7C35054A95F9}" type="slidenum">
              <a:rPr lang="en-GB" smtClean="0"/>
              <a:t>‹#›</a:t>
            </a:fld>
            <a:endParaRPr lang="en-GB"/>
          </a:p>
        </p:txBody>
      </p:sp>
    </p:spTree>
    <p:extLst>
      <p:ext uri="{BB962C8B-B14F-4D97-AF65-F5344CB8AC3E}">
        <p14:creationId xmlns:p14="http://schemas.microsoft.com/office/powerpoint/2010/main" val="3102984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947C6-4B10-68C3-0C9C-D33D23AA09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DA8B85D-4593-F255-1031-9351F54355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993E1A-149F-6BD7-6EC5-7803F40EC1CA}"/>
              </a:ext>
            </a:extLst>
          </p:cNvPr>
          <p:cNvSpPr>
            <a:spLocks noGrp="1"/>
          </p:cNvSpPr>
          <p:nvPr>
            <p:ph type="dt" sz="half" idx="10"/>
          </p:nvPr>
        </p:nvSpPr>
        <p:spPr/>
        <p:txBody>
          <a:bodyPr/>
          <a:lstStyle/>
          <a:p>
            <a:fld id="{7809AD7F-06CA-4D93-A535-FD90EB9693C9}" type="datetimeFigureOut">
              <a:rPr lang="en-GB" smtClean="0"/>
              <a:t>16/02/2023</a:t>
            </a:fld>
            <a:endParaRPr lang="en-GB"/>
          </a:p>
        </p:txBody>
      </p:sp>
      <p:sp>
        <p:nvSpPr>
          <p:cNvPr id="5" name="Footer Placeholder 4">
            <a:extLst>
              <a:ext uri="{FF2B5EF4-FFF2-40B4-BE49-F238E27FC236}">
                <a16:creationId xmlns:a16="http://schemas.microsoft.com/office/drawing/2014/main" id="{3ED5C9EA-D45D-5BB6-CFDE-3324C5ECC3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5D927D-B7E0-DB5C-FA66-B137160897B4}"/>
              </a:ext>
            </a:extLst>
          </p:cNvPr>
          <p:cNvSpPr>
            <a:spLocks noGrp="1"/>
          </p:cNvSpPr>
          <p:nvPr>
            <p:ph type="sldNum" sz="quarter" idx="12"/>
          </p:nvPr>
        </p:nvSpPr>
        <p:spPr/>
        <p:txBody>
          <a:bodyPr/>
          <a:lstStyle/>
          <a:p>
            <a:fld id="{93691290-A3C0-42DE-8F76-7C35054A95F9}" type="slidenum">
              <a:rPr lang="en-GB" smtClean="0"/>
              <a:t>‹#›</a:t>
            </a:fld>
            <a:endParaRPr lang="en-GB"/>
          </a:p>
        </p:txBody>
      </p:sp>
    </p:spTree>
    <p:extLst>
      <p:ext uri="{BB962C8B-B14F-4D97-AF65-F5344CB8AC3E}">
        <p14:creationId xmlns:p14="http://schemas.microsoft.com/office/powerpoint/2010/main" val="2359455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A0839-432C-520A-28F0-6F13453188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61AD153-3A5E-0756-D1CD-2DE69F9FE6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2201E23-D5A4-0E3C-6D29-F313B2CC6B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DE96DD5-91C0-D06A-D4DF-DEF940F8FA45}"/>
              </a:ext>
            </a:extLst>
          </p:cNvPr>
          <p:cNvSpPr>
            <a:spLocks noGrp="1"/>
          </p:cNvSpPr>
          <p:nvPr>
            <p:ph type="dt" sz="half" idx="10"/>
          </p:nvPr>
        </p:nvSpPr>
        <p:spPr/>
        <p:txBody>
          <a:bodyPr/>
          <a:lstStyle/>
          <a:p>
            <a:fld id="{7809AD7F-06CA-4D93-A535-FD90EB9693C9}" type="datetimeFigureOut">
              <a:rPr lang="en-GB" smtClean="0"/>
              <a:t>16/02/2023</a:t>
            </a:fld>
            <a:endParaRPr lang="en-GB"/>
          </a:p>
        </p:txBody>
      </p:sp>
      <p:sp>
        <p:nvSpPr>
          <p:cNvPr id="6" name="Footer Placeholder 5">
            <a:extLst>
              <a:ext uri="{FF2B5EF4-FFF2-40B4-BE49-F238E27FC236}">
                <a16:creationId xmlns:a16="http://schemas.microsoft.com/office/drawing/2014/main" id="{B73AF7BF-F1E8-8AA4-CC9E-6BC43E8552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AF7CF2-7393-F1CB-3F7A-4CF5679E9387}"/>
              </a:ext>
            </a:extLst>
          </p:cNvPr>
          <p:cNvSpPr>
            <a:spLocks noGrp="1"/>
          </p:cNvSpPr>
          <p:nvPr>
            <p:ph type="sldNum" sz="quarter" idx="12"/>
          </p:nvPr>
        </p:nvSpPr>
        <p:spPr/>
        <p:txBody>
          <a:bodyPr/>
          <a:lstStyle/>
          <a:p>
            <a:fld id="{93691290-A3C0-42DE-8F76-7C35054A95F9}" type="slidenum">
              <a:rPr lang="en-GB" smtClean="0"/>
              <a:t>‹#›</a:t>
            </a:fld>
            <a:endParaRPr lang="en-GB"/>
          </a:p>
        </p:txBody>
      </p:sp>
    </p:spTree>
    <p:extLst>
      <p:ext uri="{BB962C8B-B14F-4D97-AF65-F5344CB8AC3E}">
        <p14:creationId xmlns:p14="http://schemas.microsoft.com/office/powerpoint/2010/main" val="129248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08CAE-A247-5E79-48CD-D15655C703C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4953CEE-06C8-0B84-913E-4322F7FE35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64D2CF-8E24-E614-87E8-0C255FF081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2FE6684-8218-A127-2E86-C9F90E0F0B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06B957-CE37-64B5-8BA8-62C2A81D09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576D27B-AB07-183A-D065-1DBC72549753}"/>
              </a:ext>
            </a:extLst>
          </p:cNvPr>
          <p:cNvSpPr>
            <a:spLocks noGrp="1"/>
          </p:cNvSpPr>
          <p:nvPr>
            <p:ph type="dt" sz="half" idx="10"/>
          </p:nvPr>
        </p:nvSpPr>
        <p:spPr/>
        <p:txBody>
          <a:bodyPr/>
          <a:lstStyle/>
          <a:p>
            <a:fld id="{7809AD7F-06CA-4D93-A535-FD90EB9693C9}" type="datetimeFigureOut">
              <a:rPr lang="en-GB" smtClean="0"/>
              <a:t>16/02/2023</a:t>
            </a:fld>
            <a:endParaRPr lang="en-GB"/>
          </a:p>
        </p:txBody>
      </p:sp>
      <p:sp>
        <p:nvSpPr>
          <p:cNvPr id="8" name="Footer Placeholder 7">
            <a:extLst>
              <a:ext uri="{FF2B5EF4-FFF2-40B4-BE49-F238E27FC236}">
                <a16:creationId xmlns:a16="http://schemas.microsoft.com/office/drawing/2014/main" id="{9C60FE4A-8DE0-93B6-5D13-B466B2A4066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52F553C-46DA-2B22-948C-4AA356FC2482}"/>
              </a:ext>
            </a:extLst>
          </p:cNvPr>
          <p:cNvSpPr>
            <a:spLocks noGrp="1"/>
          </p:cNvSpPr>
          <p:nvPr>
            <p:ph type="sldNum" sz="quarter" idx="12"/>
          </p:nvPr>
        </p:nvSpPr>
        <p:spPr/>
        <p:txBody>
          <a:bodyPr/>
          <a:lstStyle/>
          <a:p>
            <a:fld id="{93691290-A3C0-42DE-8F76-7C35054A95F9}" type="slidenum">
              <a:rPr lang="en-GB" smtClean="0"/>
              <a:t>‹#›</a:t>
            </a:fld>
            <a:endParaRPr lang="en-GB"/>
          </a:p>
        </p:txBody>
      </p:sp>
    </p:spTree>
    <p:extLst>
      <p:ext uri="{BB962C8B-B14F-4D97-AF65-F5344CB8AC3E}">
        <p14:creationId xmlns:p14="http://schemas.microsoft.com/office/powerpoint/2010/main" val="2703771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13BD3-D7D4-4F18-788B-2710BD8B3B5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2C2E95C-328A-7F53-0438-6623A4A6F93C}"/>
              </a:ext>
            </a:extLst>
          </p:cNvPr>
          <p:cNvSpPr>
            <a:spLocks noGrp="1"/>
          </p:cNvSpPr>
          <p:nvPr>
            <p:ph type="dt" sz="half" idx="10"/>
          </p:nvPr>
        </p:nvSpPr>
        <p:spPr/>
        <p:txBody>
          <a:bodyPr/>
          <a:lstStyle/>
          <a:p>
            <a:fld id="{7809AD7F-06CA-4D93-A535-FD90EB9693C9}" type="datetimeFigureOut">
              <a:rPr lang="en-GB" smtClean="0"/>
              <a:t>16/02/2023</a:t>
            </a:fld>
            <a:endParaRPr lang="en-GB"/>
          </a:p>
        </p:txBody>
      </p:sp>
      <p:sp>
        <p:nvSpPr>
          <p:cNvPr id="4" name="Footer Placeholder 3">
            <a:extLst>
              <a:ext uri="{FF2B5EF4-FFF2-40B4-BE49-F238E27FC236}">
                <a16:creationId xmlns:a16="http://schemas.microsoft.com/office/drawing/2014/main" id="{1F095439-29DE-30C5-750B-B07DE30DC6F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1DC246F-CC36-CF06-8734-3B72709ECBBC}"/>
              </a:ext>
            </a:extLst>
          </p:cNvPr>
          <p:cNvSpPr>
            <a:spLocks noGrp="1"/>
          </p:cNvSpPr>
          <p:nvPr>
            <p:ph type="sldNum" sz="quarter" idx="12"/>
          </p:nvPr>
        </p:nvSpPr>
        <p:spPr/>
        <p:txBody>
          <a:bodyPr/>
          <a:lstStyle/>
          <a:p>
            <a:fld id="{93691290-A3C0-42DE-8F76-7C35054A95F9}" type="slidenum">
              <a:rPr lang="en-GB" smtClean="0"/>
              <a:t>‹#›</a:t>
            </a:fld>
            <a:endParaRPr lang="en-GB"/>
          </a:p>
        </p:txBody>
      </p:sp>
    </p:spTree>
    <p:extLst>
      <p:ext uri="{BB962C8B-B14F-4D97-AF65-F5344CB8AC3E}">
        <p14:creationId xmlns:p14="http://schemas.microsoft.com/office/powerpoint/2010/main" val="441089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E104E3-8BF9-D866-1683-26A653F82DC3}"/>
              </a:ext>
            </a:extLst>
          </p:cNvPr>
          <p:cNvSpPr>
            <a:spLocks noGrp="1"/>
          </p:cNvSpPr>
          <p:nvPr>
            <p:ph type="dt" sz="half" idx="10"/>
          </p:nvPr>
        </p:nvSpPr>
        <p:spPr/>
        <p:txBody>
          <a:bodyPr/>
          <a:lstStyle/>
          <a:p>
            <a:fld id="{7809AD7F-06CA-4D93-A535-FD90EB9693C9}" type="datetimeFigureOut">
              <a:rPr lang="en-GB" smtClean="0"/>
              <a:t>16/02/2023</a:t>
            </a:fld>
            <a:endParaRPr lang="en-GB"/>
          </a:p>
        </p:txBody>
      </p:sp>
      <p:sp>
        <p:nvSpPr>
          <p:cNvPr id="3" name="Footer Placeholder 2">
            <a:extLst>
              <a:ext uri="{FF2B5EF4-FFF2-40B4-BE49-F238E27FC236}">
                <a16:creationId xmlns:a16="http://schemas.microsoft.com/office/drawing/2014/main" id="{39D4C687-D317-B533-D73E-259364E5805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0F07BC4-FC98-5C9B-C252-65B1EC5F3D27}"/>
              </a:ext>
            </a:extLst>
          </p:cNvPr>
          <p:cNvSpPr>
            <a:spLocks noGrp="1"/>
          </p:cNvSpPr>
          <p:nvPr>
            <p:ph type="sldNum" sz="quarter" idx="12"/>
          </p:nvPr>
        </p:nvSpPr>
        <p:spPr/>
        <p:txBody>
          <a:bodyPr/>
          <a:lstStyle/>
          <a:p>
            <a:fld id="{93691290-A3C0-42DE-8F76-7C35054A95F9}" type="slidenum">
              <a:rPr lang="en-GB" smtClean="0"/>
              <a:t>‹#›</a:t>
            </a:fld>
            <a:endParaRPr lang="en-GB"/>
          </a:p>
        </p:txBody>
      </p:sp>
    </p:spTree>
    <p:extLst>
      <p:ext uri="{BB962C8B-B14F-4D97-AF65-F5344CB8AC3E}">
        <p14:creationId xmlns:p14="http://schemas.microsoft.com/office/powerpoint/2010/main" val="489351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8E142-D205-59DB-6622-9EA6C6B7FC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B6EEE0B-B76A-A659-5530-367D95C779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428CC78-B210-A5B6-CABD-FAE48D2139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872A0E-C2AD-B394-88F2-939834C353DC}"/>
              </a:ext>
            </a:extLst>
          </p:cNvPr>
          <p:cNvSpPr>
            <a:spLocks noGrp="1"/>
          </p:cNvSpPr>
          <p:nvPr>
            <p:ph type="dt" sz="half" idx="10"/>
          </p:nvPr>
        </p:nvSpPr>
        <p:spPr/>
        <p:txBody>
          <a:bodyPr/>
          <a:lstStyle/>
          <a:p>
            <a:fld id="{7809AD7F-06CA-4D93-A535-FD90EB9693C9}" type="datetimeFigureOut">
              <a:rPr lang="en-GB" smtClean="0"/>
              <a:t>16/02/2023</a:t>
            </a:fld>
            <a:endParaRPr lang="en-GB"/>
          </a:p>
        </p:txBody>
      </p:sp>
      <p:sp>
        <p:nvSpPr>
          <p:cNvPr id="6" name="Footer Placeholder 5">
            <a:extLst>
              <a:ext uri="{FF2B5EF4-FFF2-40B4-BE49-F238E27FC236}">
                <a16:creationId xmlns:a16="http://schemas.microsoft.com/office/drawing/2014/main" id="{D615BB2C-AF95-7D6F-1137-A806A4A439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70DC90-BCCB-B211-EA56-AA16DE770B75}"/>
              </a:ext>
            </a:extLst>
          </p:cNvPr>
          <p:cNvSpPr>
            <a:spLocks noGrp="1"/>
          </p:cNvSpPr>
          <p:nvPr>
            <p:ph type="sldNum" sz="quarter" idx="12"/>
          </p:nvPr>
        </p:nvSpPr>
        <p:spPr/>
        <p:txBody>
          <a:bodyPr/>
          <a:lstStyle/>
          <a:p>
            <a:fld id="{93691290-A3C0-42DE-8F76-7C35054A95F9}" type="slidenum">
              <a:rPr lang="en-GB" smtClean="0"/>
              <a:t>‹#›</a:t>
            </a:fld>
            <a:endParaRPr lang="en-GB"/>
          </a:p>
        </p:txBody>
      </p:sp>
    </p:spTree>
    <p:extLst>
      <p:ext uri="{BB962C8B-B14F-4D97-AF65-F5344CB8AC3E}">
        <p14:creationId xmlns:p14="http://schemas.microsoft.com/office/powerpoint/2010/main" val="2597036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D2BA9-05BB-DDB6-87DF-5144551264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41A33F2-E0D7-34B6-9A69-F9B0ED5EC1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3604FB8-119E-4C78-1280-6E2D87A49C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CDBB3B-9EEE-44D0-2082-C663FD524EF3}"/>
              </a:ext>
            </a:extLst>
          </p:cNvPr>
          <p:cNvSpPr>
            <a:spLocks noGrp="1"/>
          </p:cNvSpPr>
          <p:nvPr>
            <p:ph type="dt" sz="half" idx="10"/>
          </p:nvPr>
        </p:nvSpPr>
        <p:spPr/>
        <p:txBody>
          <a:bodyPr/>
          <a:lstStyle/>
          <a:p>
            <a:fld id="{7809AD7F-06CA-4D93-A535-FD90EB9693C9}" type="datetimeFigureOut">
              <a:rPr lang="en-GB" smtClean="0"/>
              <a:t>16/02/2023</a:t>
            </a:fld>
            <a:endParaRPr lang="en-GB"/>
          </a:p>
        </p:txBody>
      </p:sp>
      <p:sp>
        <p:nvSpPr>
          <p:cNvPr id="6" name="Footer Placeholder 5">
            <a:extLst>
              <a:ext uri="{FF2B5EF4-FFF2-40B4-BE49-F238E27FC236}">
                <a16:creationId xmlns:a16="http://schemas.microsoft.com/office/drawing/2014/main" id="{A85243C8-FDD4-9264-CA9A-E956F598C5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0BEBCE-497A-F60E-DD2E-DB3CC3EE7C71}"/>
              </a:ext>
            </a:extLst>
          </p:cNvPr>
          <p:cNvSpPr>
            <a:spLocks noGrp="1"/>
          </p:cNvSpPr>
          <p:nvPr>
            <p:ph type="sldNum" sz="quarter" idx="12"/>
          </p:nvPr>
        </p:nvSpPr>
        <p:spPr/>
        <p:txBody>
          <a:bodyPr/>
          <a:lstStyle/>
          <a:p>
            <a:fld id="{93691290-A3C0-42DE-8F76-7C35054A95F9}" type="slidenum">
              <a:rPr lang="en-GB" smtClean="0"/>
              <a:t>‹#›</a:t>
            </a:fld>
            <a:endParaRPr lang="en-GB"/>
          </a:p>
        </p:txBody>
      </p:sp>
    </p:spTree>
    <p:extLst>
      <p:ext uri="{BB962C8B-B14F-4D97-AF65-F5344CB8AC3E}">
        <p14:creationId xmlns:p14="http://schemas.microsoft.com/office/powerpoint/2010/main" val="3283429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48449D-9A1C-B2EC-06EB-DA940FF568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357A42-CB75-A749-E1A4-D0A1C1BACE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C85D09-0666-F021-ABA9-EBCC876C23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09AD7F-06CA-4D93-A535-FD90EB9693C9}" type="datetimeFigureOut">
              <a:rPr lang="en-GB" smtClean="0"/>
              <a:t>16/02/2023</a:t>
            </a:fld>
            <a:endParaRPr lang="en-GB"/>
          </a:p>
        </p:txBody>
      </p:sp>
      <p:sp>
        <p:nvSpPr>
          <p:cNvPr id="5" name="Footer Placeholder 4">
            <a:extLst>
              <a:ext uri="{FF2B5EF4-FFF2-40B4-BE49-F238E27FC236}">
                <a16:creationId xmlns:a16="http://schemas.microsoft.com/office/drawing/2014/main" id="{C27A9D8F-D66F-B34D-BCDD-A5119597D4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4C7EA26-7DC0-CB38-1569-E440B34B69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691290-A3C0-42DE-8F76-7C35054A95F9}" type="slidenum">
              <a:rPr lang="en-GB" smtClean="0"/>
              <a:t>‹#›</a:t>
            </a:fld>
            <a:endParaRPr lang="en-GB"/>
          </a:p>
        </p:txBody>
      </p:sp>
    </p:spTree>
    <p:extLst>
      <p:ext uri="{BB962C8B-B14F-4D97-AF65-F5344CB8AC3E}">
        <p14:creationId xmlns:p14="http://schemas.microsoft.com/office/powerpoint/2010/main" val="75858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link-springer-com.libproxy.unibz.it/chapter/10.1007/978-3-319-07680-5_36#CR1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c.europa.eu/regional_policy/en/policy/what/histo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c.europa.eu/esf/videos_include.jsp?mode=1&amp;videoId=2521&amp;vl=en&amp;langId=e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9729-9C6C-AF5B-1720-B55A8275AE1B}"/>
              </a:ext>
            </a:extLst>
          </p:cNvPr>
          <p:cNvSpPr>
            <a:spLocks noGrp="1"/>
          </p:cNvSpPr>
          <p:nvPr>
            <p:ph type="ctrTitle"/>
          </p:nvPr>
        </p:nvSpPr>
        <p:spPr/>
        <p:txBody>
          <a:bodyPr/>
          <a:lstStyle/>
          <a:p>
            <a:r>
              <a:rPr lang="de-AT"/>
              <a:t>European Social Policies 3</a:t>
            </a:r>
            <a:endParaRPr lang="en-GB"/>
          </a:p>
        </p:txBody>
      </p:sp>
      <p:sp>
        <p:nvSpPr>
          <p:cNvPr id="3" name="Subtitle 2">
            <a:extLst>
              <a:ext uri="{FF2B5EF4-FFF2-40B4-BE49-F238E27FC236}">
                <a16:creationId xmlns:a16="http://schemas.microsoft.com/office/drawing/2014/main" id="{8AE2CF60-0201-EDF0-9980-B2E1A1B2F436}"/>
              </a:ext>
            </a:extLst>
          </p:cNvPr>
          <p:cNvSpPr>
            <a:spLocks noGrp="1"/>
          </p:cNvSpPr>
          <p:nvPr>
            <p:ph type="subTitle" idx="1"/>
          </p:nvPr>
        </p:nvSpPr>
        <p:spPr/>
        <p:txBody>
          <a:bodyPr>
            <a:normAutofit/>
          </a:bodyPr>
          <a:lstStyle/>
          <a:p>
            <a:r>
              <a:rPr lang="de-AT" sz="3600"/>
              <a:t>Walter Lorenz</a:t>
            </a:r>
            <a:endParaRPr lang="en-GB" sz="3600"/>
          </a:p>
        </p:txBody>
      </p:sp>
    </p:spTree>
    <p:extLst>
      <p:ext uri="{BB962C8B-B14F-4D97-AF65-F5344CB8AC3E}">
        <p14:creationId xmlns:p14="http://schemas.microsoft.com/office/powerpoint/2010/main" val="1569476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94D19E-4DF7-410B-A19C-9C0CF3D640EE}"/>
              </a:ext>
            </a:extLst>
          </p:cNvPr>
          <p:cNvSpPr>
            <a:spLocks noGrp="1"/>
          </p:cNvSpPr>
          <p:nvPr>
            <p:ph idx="4294967295"/>
          </p:nvPr>
        </p:nvSpPr>
        <p:spPr>
          <a:xfrm>
            <a:off x="0" y="635000"/>
            <a:ext cx="11811000" cy="5948363"/>
          </a:xfrm>
        </p:spPr>
        <p:txBody>
          <a:bodyPr/>
          <a:lstStyle/>
          <a:p>
            <a:r>
              <a:rPr lang="de-AT" b="1"/>
              <a:t>Cohesion Fund: </a:t>
            </a:r>
            <a:r>
              <a:rPr lang="en-US"/>
              <a:t>set up in 1994, provides funding for environmental and trans-European network projects in the Member States whose gross national income per capita is less than 90% of the EU average.</a:t>
            </a:r>
          </a:p>
          <a:p>
            <a:r>
              <a:rPr lang="en-US" b="1"/>
              <a:t>The Just Transition Fund  </a:t>
            </a:r>
            <a:r>
              <a:rPr lang="en-US"/>
              <a:t>is a new instrument of the Cohesion Policy 2021-2027, as the first pillar of the Just Transition Mechanism in the context of the </a:t>
            </a:r>
            <a:r>
              <a:rPr lang="en-US" u="sng"/>
              <a:t>European Green Deal </a:t>
            </a:r>
            <a:r>
              <a:rPr lang="en-US"/>
              <a:t>aiming at achieving the EU climate-neutrality by 2050. </a:t>
            </a:r>
          </a:p>
          <a:p>
            <a:r>
              <a:rPr lang="en-US">
                <a:solidFill>
                  <a:srgbClr val="FF0000"/>
                </a:solidFill>
              </a:rPr>
              <a:t>REACT-EU is a legislative proposal to repair the social and economic damage caused by the COVID-19 pandemic, and to prepare for a green, digital and resilient recovery. REACT-EU seeks to mobilise an additional EUR 58 billion for the structural funds in the 2020-2022 period, and to increase flexibility in cohesion policy spending</a:t>
            </a:r>
            <a:endParaRPr lang="en-GB">
              <a:solidFill>
                <a:srgbClr val="FF0000"/>
              </a:solidFill>
            </a:endParaRPr>
          </a:p>
        </p:txBody>
      </p:sp>
    </p:spTree>
    <p:extLst>
      <p:ext uri="{BB962C8B-B14F-4D97-AF65-F5344CB8AC3E}">
        <p14:creationId xmlns:p14="http://schemas.microsoft.com/office/powerpoint/2010/main" val="95829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244436" y="0"/>
            <a:ext cx="7659852" cy="6848475"/>
          </a:xfrm>
        </p:spPr>
      </p:pic>
    </p:spTree>
    <p:extLst>
      <p:ext uri="{BB962C8B-B14F-4D97-AF65-F5344CB8AC3E}">
        <p14:creationId xmlns:p14="http://schemas.microsoft.com/office/powerpoint/2010/main" val="19641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65266" y="645968"/>
            <a:ext cx="10515600" cy="6212031"/>
          </a:xfrm>
        </p:spPr>
        <p:txBody>
          <a:bodyPr>
            <a:normAutofit fontScale="70000" lnSpcReduction="20000"/>
          </a:bodyPr>
          <a:lstStyle/>
          <a:p>
            <a:pPr marL="0" indent="0">
              <a:buNone/>
            </a:pPr>
            <a:r>
              <a:rPr lang="en-GB" sz="4000" dirty="0"/>
              <a:t> In 2007 the </a:t>
            </a:r>
            <a:r>
              <a:rPr lang="en-GB" sz="4000" b="1" dirty="0"/>
              <a:t>European Globalisation Adjustment Fund </a:t>
            </a:r>
            <a:r>
              <a:rPr lang="en-GB" sz="4000" dirty="0"/>
              <a:t>(EGF) started with a budget of some 500 million euro a year. Its aim is to help workers made redundant as a result of changing global trade patterns to find another job as quickly as possible.</a:t>
            </a:r>
          </a:p>
          <a:p>
            <a:pPr marL="0" indent="0">
              <a:buNone/>
            </a:pPr>
            <a:r>
              <a:rPr lang="en-GB" sz="4000" dirty="0"/>
              <a:t> In the EU budget for 2006 some 9.9 percent went to the policy area “Employment and social affairs”. It was the third largest policy area after “Agriculture and rural development” (45.2 percent) and “Regional policy” (23.8 </a:t>
            </a:r>
            <a:r>
              <a:rPr lang="en-GB" sz="4000"/>
              <a:t>percent).</a:t>
            </a:r>
            <a:endParaRPr lang="en-GB" sz="4000" dirty="0"/>
          </a:p>
          <a:p>
            <a:pPr marL="0" indent="0">
              <a:buNone/>
            </a:pPr>
            <a:r>
              <a:rPr lang="en-GB" sz="4000" dirty="0"/>
              <a:t>Some commentators have thus concluded that, “contrary to popular belief, the level of financial resources deployed by the EC by way of redistributive social policy is considerable” (Falkner 2006). However, like most of EU social policy, </a:t>
            </a:r>
            <a:r>
              <a:rPr lang="en-GB" sz="4000" dirty="0">
                <a:solidFill>
                  <a:srgbClr val="FF0000"/>
                </a:solidFill>
              </a:rPr>
              <a:t>ESF expenditures are also </a:t>
            </a:r>
            <a:r>
              <a:rPr lang="en-GB" sz="4000" u="sng" dirty="0">
                <a:solidFill>
                  <a:srgbClr val="FF0000"/>
                </a:solidFill>
              </a:rPr>
              <a:t>subordinated to economic objectives</a:t>
            </a:r>
            <a:r>
              <a:rPr lang="en-GB" sz="4000" dirty="0">
                <a:solidFill>
                  <a:srgbClr val="FF0000"/>
                </a:solidFill>
              </a:rPr>
              <a:t>: employment, the workforce, competitiveness, growth.</a:t>
            </a:r>
            <a:r>
              <a:rPr lang="en-GB" sz="4000" dirty="0"/>
              <a:t> Thus, the ESF is also an instrument for economic efficiency rather than for redistribution (social justice). </a:t>
            </a:r>
          </a:p>
          <a:p>
            <a:pPr marL="0" indent="0">
              <a:buNone/>
            </a:pPr>
            <a:r>
              <a:rPr lang="en-GB" sz="4000" dirty="0"/>
              <a:t>(</a:t>
            </a:r>
            <a:r>
              <a:rPr lang="en-GB" sz="3200" dirty="0" err="1"/>
              <a:t>Stanisława</a:t>
            </a:r>
            <a:r>
              <a:rPr lang="en-GB" sz="3200" dirty="0"/>
              <a:t> </a:t>
            </a:r>
            <a:r>
              <a:rPr lang="en-GB" sz="3200" dirty="0" err="1"/>
              <a:t>Golinowska</a:t>
            </a:r>
            <a:r>
              <a:rPr lang="en-GB" sz="3200" dirty="0"/>
              <a:t>, </a:t>
            </a:r>
            <a:r>
              <a:rPr lang="en-GB" sz="3200" dirty="0" err="1"/>
              <a:t>Maciej</a:t>
            </a:r>
            <a:r>
              <a:rPr lang="en-GB" sz="3200" dirty="0"/>
              <a:t> </a:t>
            </a:r>
            <a:r>
              <a:rPr lang="en-GB" sz="3200" dirty="0" err="1"/>
              <a:t>Żukowski</a:t>
            </a:r>
            <a:r>
              <a:rPr lang="en-GB" sz="3200" dirty="0"/>
              <a:t>, in Diversity and Commonality in European Social Policies: The Forging of a European Social Model, 2009, p. 303)</a:t>
            </a:r>
          </a:p>
          <a:p>
            <a:pPr marL="0" indent="0">
              <a:buNone/>
            </a:pPr>
            <a:endParaRPr lang="en-GB" sz="4000" dirty="0"/>
          </a:p>
          <a:p>
            <a:pPr marL="0" indent="0">
              <a:buNone/>
            </a:pPr>
            <a:endParaRPr lang="en-GB" dirty="0"/>
          </a:p>
        </p:txBody>
      </p:sp>
    </p:spTree>
    <p:extLst>
      <p:ext uri="{BB962C8B-B14F-4D97-AF65-F5344CB8AC3E}">
        <p14:creationId xmlns:p14="http://schemas.microsoft.com/office/powerpoint/2010/main" val="3374647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8915" y="615143"/>
            <a:ext cx="11554169" cy="5868785"/>
          </a:xfrm>
        </p:spPr>
      </p:pic>
    </p:spTree>
    <p:extLst>
      <p:ext uri="{BB962C8B-B14F-4D97-AF65-F5344CB8AC3E}">
        <p14:creationId xmlns:p14="http://schemas.microsoft.com/office/powerpoint/2010/main" val="1958812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‘economisation of social policy’ in the EU</a:t>
            </a:r>
          </a:p>
        </p:txBody>
      </p:sp>
      <p:sp>
        <p:nvSpPr>
          <p:cNvPr id="3" name="Content Placeholder 2"/>
          <p:cNvSpPr>
            <a:spLocks noGrp="1"/>
          </p:cNvSpPr>
          <p:nvPr>
            <p:ph idx="1"/>
          </p:nvPr>
        </p:nvSpPr>
        <p:spPr>
          <a:xfrm>
            <a:off x="838200" y="1409987"/>
            <a:ext cx="10515600" cy="5032376"/>
          </a:xfrm>
        </p:spPr>
        <p:txBody>
          <a:bodyPr>
            <a:normAutofit fontScale="77500" lnSpcReduction="20000"/>
          </a:bodyPr>
          <a:lstStyle/>
          <a:p>
            <a:pPr marL="0" indent="0">
              <a:buNone/>
            </a:pPr>
            <a:r>
              <a:rPr lang="en-GB" dirty="0"/>
              <a:t>While social policy responsibilities in the EU remain largely national responsibility, the creeping (or rampant) privatisation of social and health services in member states brings those areas more and more under the influence of EU competition law:</a:t>
            </a:r>
          </a:p>
          <a:p>
            <a:pPr marL="0" indent="0">
              <a:buNone/>
            </a:pPr>
            <a:r>
              <a:rPr lang="en-GB" dirty="0"/>
              <a:t>“Problems are emerging as a consequence of marketization and the partial privatization of social policy. For example, obligatory pension funds (like those in Poland) are part of the obligatory and universal pension systems, and thus of social policy, with national competence. On the other hand, they are managed by private financial institutions operating on the financial market, with strong EU rules on competition and basic freedoms.</a:t>
            </a:r>
          </a:p>
          <a:p>
            <a:pPr marL="0" indent="0">
              <a:buNone/>
            </a:pPr>
            <a:r>
              <a:rPr lang="en-GB" dirty="0"/>
              <a:t>One conflict between the national competence in social policy and EU competence in competition and the freedom of services may also concern other parts of social policy, such as health care – especially in the case of the competition between health care providers.</a:t>
            </a:r>
          </a:p>
          <a:p>
            <a:pPr marL="0" indent="0">
              <a:buNone/>
            </a:pPr>
            <a:r>
              <a:rPr lang="en-GB" dirty="0"/>
              <a:t>Thus, the deepening of economic integration has consequences for social policy. This influence of the EU on the social policies of member states may be described as the “Europeanization” (in the EU sense) of social policy “by the back door” – through progress in economic integration, without a clear strengthening of EU competencies in social policy” </a:t>
            </a:r>
          </a:p>
          <a:p>
            <a:pPr marL="0" indent="0">
              <a:buNone/>
            </a:pPr>
            <a:r>
              <a:rPr lang="en-GB" dirty="0"/>
              <a:t>(</a:t>
            </a:r>
            <a:r>
              <a:rPr lang="en-GB" dirty="0" err="1"/>
              <a:t>Stanisława</a:t>
            </a:r>
            <a:r>
              <a:rPr lang="en-GB" dirty="0"/>
              <a:t> </a:t>
            </a:r>
            <a:r>
              <a:rPr lang="en-GB" dirty="0" err="1"/>
              <a:t>Golinowska</a:t>
            </a:r>
            <a:r>
              <a:rPr lang="en-GB" dirty="0"/>
              <a:t>, </a:t>
            </a:r>
            <a:r>
              <a:rPr lang="en-GB" dirty="0" err="1"/>
              <a:t>Maciej</a:t>
            </a:r>
            <a:r>
              <a:rPr lang="en-GB" dirty="0"/>
              <a:t> </a:t>
            </a:r>
            <a:r>
              <a:rPr lang="en-GB" dirty="0" err="1"/>
              <a:t>Żukowski</a:t>
            </a:r>
            <a:r>
              <a:rPr lang="en-GB" dirty="0"/>
              <a:t>, 2009, p. 315)</a:t>
            </a:r>
          </a:p>
        </p:txBody>
      </p:sp>
    </p:spTree>
    <p:extLst>
      <p:ext uri="{BB962C8B-B14F-4D97-AF65-F5344CB8AC3E}">
        <p14:creationId xmlns:p14="http://schemas.microsoft.com/office/powerpoint/2010/main" val="1801623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B40DD-C619-470F-872A-5A46B91BF9DD}"/>
              </a:ext>
            </a:extLst>
          </p:cNvPr>
          <p:cNvSpPr>
            <a:spLocks noGrp="1"/>
          </p:cNvSpPr>
          <p:nvPr>
            <p:ph type="title"/>
          </p:nvPr>
        </p:nvSpPr>
        <p:spPr/>
        <p:txBody>
          <a:bodyPr/>
          <a:lstStyle/>
          <a:p>
            <a:r>
              <a:rPr lang="de-AT"/>
              <a:t>Example: Lisbon Strategy </a:t>
            </a:r>
            <a:r>
              <a:rPr lang="en-US"/>
              <a:t>2008</a:t>
            </a:r>
            <a:endParaRPr lang="en-GB"/>
          </a:p>
        </p:txBody>
      </p:sp>
      <p:sp>
        <p:nvSpPr>
          <p:cNvPr id="3" name="Content Placeholder 2">
            <a:extLst>
              <a:ext uri="{FF2B5EF4-FFF2-40B4-BE49-F238E27FC236}">
                <a16:creationId xmlns:a16="http://schemas.microsoft.com/office/drawing/2014/main" id="{B0B19E01-F4F5-4661-A1D8-DAB7295896A8}"/>
              </a:ext>
            </a:extLst>
          </p:cNvPr>
          <p:cNvSpPr>
            <a:spLocks noGrp="1"/>
          </p:cNvSpPr>
          <p:nvPr>
            <p:ph idx="1"/>
          </p:nvPr>
        </p:nvSpPr>
        <p:spPr/>
        <p:txBody>
          <a:bodyPr/>
          <a:lstStyle/>
          <a:p>
            <a:pPr marL="0" indent="0">
              <a:buNone/>
            </a:pPr>
            <a:r>
              <a:rPr lang="en-US"/>
              <a:t>coordination of social policies was decided by the Member States in the European Council in March 2000, when the Lisbon Strategy was launched.</a:t>
            </a:r>
            <a:r>
              <a:rPr lang="en-US" baseline="30000"/>
              <a:t> </a:t>
            </a:r>
            <a:r>
              <a:rPr lang="en-US"/>
              <a:t>One of its aims was to </a:t>
            </a:r>
            <a:r>
              <a:rPr lang="en-US" b="1"/>
              <a:t>modernise the European social model,</a:t>
            </a:r>
            <a:r>
              <a:rPr lang="en-US"/>
              <a:t> to invest in people and to combat social exclusion by using the </a:t>
            </a:r>
            <a:r>
              <a:rPr lang="en-US" u="sng"/>
              <a:t>Open Method of Coordination (OMC). </a:t>
            </a:r>
            <a:r>
              <a:rPr lang="en-US"/>
              <a:t>It seems that, at its origins, the Lisbon Strategy was an attempt ‘to put social priorities on a similar level as economic policies’ (Goetschy </a:t>
            </a:r>
            <a:r>
              <a:rPr lang="en-US">
                <a:hlinkClick r:id="rId2" tooltip="View reference"/>
              </a:rPr>
              <a:t>2014</a:t>
            </a:r>
            <a:r>
              <a:rPr lang="en-US"/>
              <a:t>), even if economic governance was dominant in the Treaties.</a:t>
            </a:r>
          </a:p>
        </p:txBody>
      </p:sp>
    </p:spTree>
    <p:extLst>
      <p:ext uri="{BB962C8B-B14F-4D97-AF65-F5344CB8AC3E}">
        <p14:creationId xmlns:p14="http://schemas.microsoft.com/office/powerpoint/2010/main" val="1168720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18C62-8B09-4645-A272-E51A936F8D81}"/>
              </a:ext>
            </a:extLst>
          </p:cNvPr>
          <p:cNvSpPr>
            <a:spLocks noGrp="1"/>
          </p:cNvSpPr>
          <p:nvPr>
            <p:ph type="title"/>
          </p:nvPr>
        </p:nvSpPr>
        <p:spPr/>
        <p:txBody>
          <a:bodyPr/>
          <a:lstStyle/>
          <a:p>
            <a:r>
              <a:rPr lang="de-AT"/>
              <a:t>Priority of economic over social policy –</a:t>
            </a:r>
            <a:br>
              <a:rPr lang="de-AT"/>
            </a:br>
            <a:r>
              <a:rPr lang="de-AT"/>
              <a:t>Lisbon Treaty</a:t>
            </a:r>
            <a:endParaRPr lang="en-GB"/>
          </a:p>
        </p:txBody>
      </p:sp>
      <p:sp>
        <p:nvSpPr>
          <p:cNvPr id="3" name="Content Placeholder 2">
            <a:extLst>
              <a:ext uri="{FF2B5EF4-FFF2-40B4-BE49-F238E27FC236}">
                <a16:creationId xmlns:a16="http://schemas.microsoft.com/office/drawing/2014/main" id="{A8BE57C0-7536-4920-8448-B0E0C5267299}"/>
              </a:ext>
            </a:extLst>
          </p:cNvPr>
          <p:cNvSpPr>
            <a:spLocks noGrp="1"/>
          </p:cNvSpPr>
          <p:nvPr>
            <p:ph idx="1"/>
          </p:nvPr>
        </p:nvSpPr>
        <p:spPr>
          <a:xfrm>
            <a:off x="609600" y="1600201"/>
            <a:ext cx="11252200" cy="4983161"/>
          </a:xfrm>
        </p:spPr>
        <p:txBody>
          <a:bodyPr/>
          <a:lstStyle/>
          <a:p>
            <a:pPr marL="0" indent="0">
              <a:buNone/>
            </a:pPr>
            <a:r>
              <a:rPr lang="en-US" sz="3600"/>
              <a:t>‘</a:t>
            </a:r>
            <a:r>
              <a:rPr lang="en-US" sz="3600" i="1"/>
              <a:t>1. The Member States </a:t>
            </a:r>
            <a:r>
              <a:rPr lang="en-US" sz="3600" i="1" u="sng">
                <a:solidFill>
                  <a:srgbClr val="FF0000"/>
                </a:solidFill>
              </a:rPr>
              <a:t>shall coordinate their economic </a:t>
            </a:r>
            <a:r>
              <a:rPr lang="en-US" sz="3600" i="1"/>
              <a:t>policies within the Union (…). 2. The Union shall take measures to ensure coordination of the employment policies of the Member States (…). 3. The Union may take </a:t>
            </a:r>
            <a:r>
              <a:rPr lang="en-US" sz="3600" i="1" u="sng">
                <a:solidFill>
                  <a:srgbClr val="FF0000"/>
                </a:solidFill>
              </a:rPr>
              <a:t>initiatives to ensure coordination </a:t>
            </a:r>
            <a:r>
              <a:rPr lang="en-US" sz="3600" i="1"/>
              <a:t>of Member States’ social policies’</a:t>
            </a:r>
            <a:r>
              <a:rPr lang="en-US" sz="3600"/>
              <a:t>. The way the three paragraphs are formulated shows a </a:t>
            </a:r>
            <a:r>
              <a:rPr lang="en-US" sz="3600" b="1"/>
              <a:t>hierarchy</a:t>
            </a:r>
            <a:r>
              <a:rPr lang="en-US" sz="3600"/>
              <a:t>, which gives priority to economic policies over employment policies and especially over social policies. </a:t>
            </a:r>
            <a:endParaRPr lang="en-GB" sz="3600"/>
          </a:p>
        </p:txBody>
      </p:sp>
    </p:spTree>
    <p:extLst>
      <p:ext uri="{BB962C8B-B14F-4D97-AF65-F5344CB8AC3E}">
        <p14:creationId xmlns:p14="http://schemas.microsoft.com/office/powerpoint/2010/main" val="2950906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4D220-A322-47E0-BA84-BBECAD97163A}"/>
              </a:ext>
            </a:extLst>
          </p:cNvPr>
          <p:cNvSpPr>
            <a:spLocks noGrp="1"/>
          </p:cNvSpPr>
          <p:nvPr>
            <p:ph type="title"/>
          </p:nvPr>
        </p:nvSpPr>
        <p:spPr/>
        <p:txBody>
          <a:bodyPr/>
          <a:lstStyle/>
          <a:p>
            <a:r>
              <a:rPr lang="de-AT"/>
              <a:t>Limits to EU making social policies</a:t>
            </a:r>
            <a:endParaRPr lang="en-GB"/>
          </a:p>
        </p:txBody>
      </p:sp>
      <p:sp>
        <p:nvSpPr>
          <p:cNvPr id="3" name="Content Placeholder 2">
            <a:extLst>
              <a:ext uri="{FF2B5EF4-FFF2-40B4-BE49-F238E27FC236}">
                <a16:creationId xmlns:a16="http://schemas.microsoft.com/office/drawing/2014/main" id="{6C43A3F7-5611-4BAC-B9DC-C4FA419DA7FB}"/>
              </a:ext>
            </a:extLst>
          </p:cNvPr>
          <p:cNvSpPr>
            <a:spLocks noGrp="1"/>
          </p:cNvSpPr>
          <p:nvPr>
            <p:ph idx="1"/>
          </p:nvPr>
        </p:nvSpPr>
        <p:spPr/>
        <p:txBody>
          <a:bodyPr/>
          <a:lstStyle/>
          <a:p>
            <a:pPr marL="0" indent="0">
              <a:buNone/>
            </a:pPr>
            <a:r>
              <a:rPr lang="en-US"/>
              <a:t>The principle of </a:t>
            </a:r>
            <a:r>
              <a:rPr lang="en-US" b="1" u="sng"/>
              <a:t>subsidiarity</a:t>
            </a:r>
            <a:r>
              <a:rPr lang="en-US"/>
              <a:t> determines when the EU is competent to legislate, and contributes to decisions being taken as closely as possible to the citizen (article 5 of the Treaty on European Union).  </a:t>
            </a:r>
          </a:p>
          <a:p>
            <a:pPr marL="0" indent="0">
              <a:buNone/>
            </a:pPr>
            <a:r>
              <a:rPr lang="en-US"/>
              <a:t>This means: social policy remains largely the responsibility of the single member state and the EU can only determine “framework conditions” and compensatory programmes (European Social Fund, European Regional Fund …)</a:t>
            </a:r>
          </a:p>
          <a:p>
            <a:pPr marL="0" indent="0">
              <a:buNone/>
            </a:pPr>
            <a:endParaRPr lang="en-GB"/>
          </a:p>
        </p:txBody>
      </p:sp>
    </p:spTree>
    <p:extLst>
      <p:ext uri="{BB962C8B-B14F-4D97-AF65-F5344CB8AC3E}">
        <p14:creationId xmlns:p14="http://schemas.microsoft.com/office/powerpoint/2010/main" val="2800688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39F17-2ED0-40FB-A711-30D8A0731BA2}"/>
              </a:ext>
            </a:extLst>
          </p:cNvPr>
          <p:cNvSpPr>
            <a:spLocks noGrp="1"/>
          </p:cNvSpPr>
          <p:nvPr>
            <p:ph type="title"/>
          </p:nvPr>
        </p:nvSpPr>
        <p:spPr/>
        <p:txBody>
          <a:bodyPr/>
          <a:lstStyle/>
          <a:p>
            <a:r>
              <a:rPr lang="de-AT"/>
              <a:t>subsidiarity</a:t>
            </a:r>
            <a:endParaRPr lang="en-GB"/>
          </a:p>
        </p:txBody>
      </p:sp>
      <p:sp>
        <p:nvSpPr>
          <p:cNvPr id="3" name="Content Placeholder 2">
            <a:extLst>
              <a:ext uri="{FF2B5EF4-FFF2-40B4-BE49-F238E27FC236}">
                <a16:creationId xmlns:a16="http://schemas.microsoft.com/office/drawing/2014/main" id="{88AB8CDE-093A-4BAD-AA30-E27F96162C5A}"/>
              </a:ext>
            </a:extLst>
          </p:cNvPr>
          <p:cNvSpPr>
            <a:spLocks noGrp="1"/>
          </p:cNvSpPr>
          <p:nvPr>
            <p:ph idx="1"/>
          </p:nvPr>
        </p:nvSpPr>
        <p:spPr>
          <a:xfrm>
            <a:off x="609600" y="1600201"/>
            <a:ext cx="10972800" cy="4983161"/>
          </a:xfrm>
        </p:spPr>
        <p:txBody>
          <a:bodyPr/>
          <a:lstStyle/>
          <a:p>
            <a:pPr marL="0" indent="0">
              <a:buNone/>
            </a:pPr>
            <a:r>
              <a:rPr lang="en-US"/>
              <a:t>The Union can therefore only act in a policy area if:</a:t>
            </a:r>
          </a:p>
          <a:p>
            <a:pPr>
              <a:buFont typeface="Arial" panose="020B0604020202020204" pitchFamily="34" charset="0"/>
              <a:buChar char="•"/>
            </a:pPr>
            <a:r>
              <a:rPr lang="en-US"/>
              <a:t>the action forms part of the competences conferred upon the EU by the Treaties (</a:t>
            </a:r>
            <a:r>
              <a:rPr lang="en-US" u="sng"/>
              <a:t>principle of conferral</a:t>
            </a:r>
            <a:r>
              <a:rPr lang="en-US"/>
              <a:t>);</a:t>
            </a:r>
          </a:p>
          <a:p>
            <a:pPr>
              <a:buFont typeface="Arial" panose="020B0604020202020204" pitchFamily="34" charset="0"/>
              <a:buChar char="•"/>
            </a:pPr>
            <a:r>
              <a:rPr lang="en-US"/>
              <a:t>in the context of competences shared with Member States, the European level is most relevant in order to meet the objectives set by the Treaties (</a:t>
            </a:r>
            <a:r>
              <a:rPr lang="en-US" u="sng"/>
              <a:t>principle of subsidiarity</a:t>
            </a:r>
            <a:r>
              <a:rPr lang="en-US"/>
              <a:t>);</a:t>
            </a:r>
          </a:p>
          <a:p>
            <a:pPr>
              <a:buFont typeface="Arial" panose="020B0604020202020204" pitchFamily="34" charset="0"/>
              <a:buChar char="•"/>
            </a:pPr>
            <a:r>
              <a:rPr lang="en-US"/>
              <a:t>the content and form of the action does not exceed what is necessary to achieve the objectives set by the Treaties (</a:t>
            </a:r>
            <a:r>
              <a:rPr lang="en-US" u="sng"/>
              <a:t>principle of proportionality</a:t>
            </a:r>
            <a:r>
              <a:rPr lang="en-US"/>
              <a:t>).</a:t>
            </a:r>
          </a:p>
          <a:p>
            <a:pPr marL="0" indent="0">
              <a:buNone/>
            </a:pPr>
            <a:endParaRPr lang="en-GB"/>
          </a:p>
        </p:txBody>
      </p:sp>
    </p:spTree>
    <p:extLst>
      <p:ext uri="{BB962C8B-B14F-4D97-AF65-F5344CB8AC3E}">
        <p14:creationId xmlns:p14="http://schemas.microsoft.com/office/powerpoint/2010/main" val="24216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a:extLst>
              <a:ext uri="{FF2B5EF4-FFF2-40B4-BE49-F238E27FC236}">
                <a16:creationId xmlns:a16="http://schemas.microsoft.com/office/drawing/2014/main" id="{A16A1F45-31CC-6F86-E614-8A114E4F3524}"/>
              </a:ext>
            </a:extLst>
          </p:cNvPr>
          <p:cNvSpPr>
            <a:spLocks noGrp="1"/>
          </p:cNvSpPr>
          <p:nvPr>
            <p:ph type="title"/>
          </p:nvPr>
        </p:nvSpPr>
        <p:spPr/>
        <p:txBody>
          <a:bodyPr/>
          <a:lstStyle/>
          <a:p>
            <a:pPr eaLnBrk="1" hangingPunct="1"/>
            <a:r>
              <a:rPr lang="en-GB" altLang="en-US"/>
              <a:t>John Paul II 1991</a:t>
            </a:r>
          </a:p>
        </p:txBody>
      </p:sp>
      <p:sp>
        <p:nvSpPr>
          <p:cNvPr id="3" name="Content Placeholder 2">
            <a:extLst>
              <a:ext uri="{FF2B5EF4-FFF2-40B4-BE49-F238E27FC236}">
                <a16:creationId xmlns:a16="http://schemas.microsoft.com/office/drawing/2014/main" id="{CD3DE68E-DAF7-8D4F-FFC4-A9013007CAB4}"/>
              </a:ext>
            </a:extLst>
          </p:cNvPr>
          <p:cNvSpPr>
            <a:spLocks noGrp="1"/>
          </p:cNvSpPr>
          <p:nvPr>
            <p:ph idx="1"/>
          </p:nvPr>
        </p:nvSpPr>
        <p:spPr/>
        <p:txBody>
          <a:bodyPr rtlCol="0">
            <a:normAutofit/>
          </a:bodyPr>
          <a:lstStyle/>
          <a:p>
            <a:pPr marL="0" indent="0" fontAlgn="auto">
              <a:spcAft>
                <a:spcPts val="0"/>
              </a:spcAft>
              <a:buNone/>
              <a:defRPr/>
            </a:pPr>
            <a:r>
              <a:rPr lang="en-US" i="1" dirty="0"/>
              <a:t>“By intervening directly and depriving society of its responsibility, the Social Assistance State leads to a loss of human energies and an inordinate increase of public agencies, which are dominated more by bureaucratic ways of thinking than by concern for serving their clients, and which are accompanied by an enormous increase in spending. In fact, it would appear that needs are best understood and satisfied by people who are closest to them and who act as </a:t>
            </a:r>
            <a:r>
              <a:rPr lang="en-US" i="1" dirty="0" err="1"/>
              <a:t>neighbours</a:t>
            </a:r>
            <a:r>
              <a:rPr lang="en-US" i="1" dirty="0"/>
              <a:t> to those in need”.</a:t>
            </a:r>
          </a:p>
          <a:p>
            <a:pPr fontAlgn="auto">
              <a:spcAft>
                <a:spcPts val="0"/>
              </a:spcAft>
              <a:buFont typeface="Arial"/>
              <a:buChar char="•"/>
              <a:defRPr/>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6BF5A-93A8-4A39-92F5-0541632DE923}"/>
              </a:ext>
            </a:extLst>
          </p:cNvPr>
          <p:cNvSpPr>
            <a:spLocks noGrp="1"/>
          </p:cNvSpPr>
          <p:nvPr>
            <p:ph type="title"/>
          </p:nvPr>
        </p:nvSpPr>
        <p:spPr/>
        <p:txBody>
          <a:bodyPr/>
          <a:lstStyle/>
          <a:p>
            <a:r>
              <a:rPr lang="de-AT"/>
              <a:t>EU social objectives</a:t>
            </a:r>
            <a:endParaRPr lang="en-GB"/>
          </a:p>
        </p:txBody>
      </p:sp>
      <p:sp>
        <p:nvSpPr>
          <p:cNvPr id="3" name="Content Placeholder 2">
            <a:extLst>
              <a:ext uri="{FF2B5EF4-FFF2-40B4-BE49-F238E27FC236}">
                <a16:creationId xmlns:a16="http://schemas.microsoft.com/office/drawing/2014/main" id="{C32FFF90-0DE5-4449-93C2-77F505F9F561}"/>
              </a:ext>
            </a:extLst>
          </p:cNvPr>
          <p:cNvSpPr>
            <a:spLocks noGrp="1"/>
          </p:cNvSpPr>
          <p:nvPr>
            <p:ph idx="1"/>
          </p:nvPr>
        </p:nvSpPr>
        <p:spPr/>
        <p:txBody>
          <a:bodyPr/>
          <a:lstStyle/>
          <a:p>
            <a:pPr marL="0" indent="0">
              <a:buNone/>
            </a:pPr>
            <a:r>
              <a:rPr lang="en-US"/>
              <a:t>Article 2 of the Treaty on European Union states that the Union’s aim is to promote the well-being of its peoples and beside a “</a:t>
            </a:r>
            <a:r>
              <a:rPr lang="en-US" i="1"/>
              <a:t>highly competitive social market economy</a:t>
            </a:r>
            <a:r>
              <a:rPr lang="en-US"/>
              <a:t>” it aims at “</a:t>
            </a:r>
            <a:r>
              <a:rPr lang="en-US" i="1"/>
              <a:t>full employment and social progress</a:t>
            </a:r>
            <a:r>
              <a:rPr lang="en-US"/>
              <a:t>”. </a:t>
            </a:r>
          </a:p>
          <a:p>
            <a:pPr marL="0" indent="0">
              <a:buNone/>
            </a:pPr>
            <a:r>
              <a:rPr lang="en-US"/>
              <a:t>It also states “</a:t>
            </a:r>
            <a:r>
              <a:rPr lang="en-US" i="1"/>
              <a:t>It shall combat social exclusion and discrimination</a:t>
            </a:r>
            <a:r>
              <a:rPr lang="en-US"/>
              <a:t>, </a:t>
            </a:r>
            <a:r>
              <a:rPr lang="en-US" i="1"/>
              <a:t>and shall promote social justice and protection</a:t>
            </a:r>
            <a:r>
              <a:rPr lang="en-US"/>
              <a:t>, </a:t>
            </a:r>
            <a:r>
              <a:rPr lang="en-US" i="1"/>
              <a:t>equality between women and men</a:t>
            </a:r>
            <a:r>
              <a:rPr lang="en-US"/>
              <a:t>, </a:t>
            </a:r>
            <a:r>
              <a:rPr lang="en-US" i="1"/>
              <a:t>solidarity between generations and protection of the rights of the child</a:t>
            </a:r>
            <a:r>
              <a:rPr lang="en-US"/>
              <a:t>”.</a:t>
            </a:r>
            <a:endParaRPr lang="en-GB"/>
          </a:p>
        </p:txBody>
      </p:sp>
    </p:spTree>
    <p:extLst>
      <p:ext uri="{BB962C8B-B14F-4D97-AF65-F5344CB8AC3E}">
        <p14:creationId xmlns:p14="http://schemas.microsoft.com/office/powerpoint/2010/main" val="3845361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EDB45-26AC-45A0-82A0-5B5DE64C1F16}"/>
              </a:ext>
            </a:extLst>
          </p:cNvPr>
          <p:cNvSpPr>
            <a:spLocks noGrp="1"/>
          </p:cNvSpPr>
          <p:nvPr>
            <p:ph type="title"/>
          </p:nvPr>
        </p:nvSpPr>
        <p:spPr/>
        <p:txBody>
          <a:bodyPr/>
          <a:lstStyle/>
          <a:p>
            <a:r>
              <a:rPr lang="de-AT"/>
              <a:t>EU social policy initiatives</a:t>
            </a:r>
            <a:endParaRPr lang="en-GB"/>
          </a:p>
        </p:txBody>
      </p:sp>
      <p:sp>
        <p:nvSpPr>
          <p:cNvPr id="5" name="Content Placeholder 2">
            <a:extLst>
              <a:ext uri="{FF2B5EF4-FFF2-40B4-BE49-F238E27FC236}">
                <a16:creationId xmlns:a16="http://schemas.microsoft.com/office/drawing/2014/main" id="{E8B72B12-4E74-4F50-9736-FD2A62425418}"/>
              </a:ext>
            </a:extLst>
          </p:cNvPr>
          <p:cNvSpPr>
            <a:spLocks noGrp="1"/>
          </p:cNvSpPr>
          <p:nvPr>
            <p:ph idx="1"/>
          </p:nvPr>
        </p:nvSpPr>
        <p:spPr>
          <a:xfrm>
            <a:off x="609600" y="1600200"/>
            <a:ext cx="10972800" cy="4983162"/>
          </a:xfrm>
        </p:spPr>
        <p:txBody>
          <a:bodyPr/>
          <a:lstStyle/>
          <a:p>
            <a:r>
              <a:rPr lang="en-US" b="1"/>
              <a:t>1994 White Paper European Social Policy</a:t>
            </a:r>
            <a:r>
              <a:rPr lang="en-US"/>
              <a:t>: </a:t>
            </a:r>
            <a:r>
              <a:rPr lang="en-US" i="1"/>
              <a:t>a WayForward for the Union </a:t>
            </a:r>
            <a:r>
              <a:rPr lang="en-US"/>
              <a:t>- shared </a:t>
            </a:r>
            <a:r>
              <a:rPr lang="en-US" u="sng"/>
              <a:t>values</a:t>
            </a:r>
            <a:r>
              <a:rPr lang="en-US"/>
              <a:t>: democracy and individual rights, free collective bargaining, the market economy, equal opportu-nities for all, social welfare and solidarity</a:t>
            </a:r>
          </a:p>
          <a:p>
            <a:r>
              <a:rPr lang="en-US" b="1"/>
              <a:t>2000 European  Council  at Nice </a:t>
            </a:r>
            <a:r>
              <a:rPr lang="en-US"/>
              <a:t>confirms principles </a:t>
            </a:r>
          </a:p>
          <a:p>
            <a:r>
              <a:rPr lang="en-US" b="1"/>
              <a:t>2000 Lisbon Strategy </a:t>
            </a:r>
            <a:r>
              <a:rPr lang="en-US"/>
              <a:t>– making EU "the most competitive and dynamic knowledge-based economy in the world capable of sustainable economic growth with more and better jobs and greater social cohesion" by 2010 </a:t>
            </a:r>
          </a:p>
          <a:p>
            <a:pPr marL="3657600" lvl="8" indent="0">
              <a:buNone/>
            </a:pPr>
            <a:r>
              <a:rPr lang="en-US"/>
              <a:t>cont.d</a:t>
            </a:r>
          </a:p>
        </p:txBody>
      </p:sp>
    </p:spTree>
    <p:extLst>
      <p:ext uri="{BB962C8B-B14F-4D97-AF65-F5344CB8AC3E}">
        <p14:creationId xmlns:p14="http://schemas.microsoft.com/office/powerpoint/2010/main" val="1377387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3D122-12E6-4FB0-A41E-133CC5FA6292}"/>
              </a:ext>
            </a:extLst>
          </p:cNvPr>
          <p:cNvSpPr>
            <a:spLocks noGrp="1"/>
          </p:cNvSpPr>
          <p:nvPr>
            <p:ph type="title"/>
          </p:nvPr>
        </p:nvSpPr>
        <p:spPr/>
        <p:txBody>
          <a:bodyPr/>
          <a:lstStyle/>
          <a:p>
            <a:endParaRPr lang="en-GB"/>
          </a:p>
        </p:txBody>
      </p:sp>
      <p:sp>
        <p:nvSpPr>
          <p:cNvPr id="4" name="Content Placeholder 2">
            <a:extLst>
              <a:ext uri="{FF2B5EF4-FFF2-40B4-BE49-F238E27FC236}">
                <a16:creationId xmlns:a16="http://schemas.microsoft.com/office/drawing/2014/main" id="{9E4E8653-070F-423B-AB78-E7A39F05B197}"/>
              </a:ext>
            </a:extLst>
          </p:cNvPr>
          <p:cNvSpPr>
            <a:spLocks noGrp="1"/>
          </p:cNvSpPr>
          <p:nvPr>
            <p:ph idx="1"/>
          </p:nvPr>
        </p:nvSpPr>
        <p:spPr>
          <a:xfrm>
            <a:off x="609600" y="1600200"/>
            <a:ext cx="10972800" cy="4525963"/>
          </a:xfrm>
        </p:spPr>
        <p:txBody>
          <a:bodyPr/>
          <a:lstStyle/>
          <a:p>
            <a:r>
              <a:rPr lang="en-US" b="1"/>
              <a:t>2001 Communication on Employment and SocialPolicies</a:t>
            </a:r>
            <a:r>
              <a:rPr lang="en-US"/>
              <a:t>:  a  Framework  for  Investing  in  Quality</a:t>
            </a:r>
          </a:p>
          <a:p>
            <a:r>
              <a:rPr lang="en-US" b="1"/>
              <a:t>2005 European  Values  in  a  Globalised World</a:t>
            </a:r>
            <a:r>
              <a:rPr lang="en-US"/>
              <a:t>:‘unity and diversity in shaping economic and social policies’</a:t>
            </a:r>
          </a:p>
          <a:p>
            <a:endParaRPr lang="en-US"/>
          </a:p>
          <a:p>
            <a:r>
              <a:rPr lang="en-US"/>
              <a:t>Overview of regional integration policy:</a:t>
            </a:r>
          </a:p>
          <a:p>
            <a:r>
              <a:rPr lang="en-GB">
                <a:hlinkClick r:id="rId2"/>
              </a:rPr>
              <a:t>https://ec.europa.eu/regional_policy/en/policy/what/history/</a:t>
            </a:r>
            <a:endParaRPr lang="en-GB"/>
          </a:p>
          <a:p>
            <a:endParaRPr lang="en-GB"/>
          </a:p>
        </p:txBody>
      </p:sp>
    </p:spTree>
    <p:extLst>
      <p:ext uri="{BB962C8B-B14F-4D97-AF65-F5344CB8AC3E}">
        <p14:creationId xmlns:p14="http://schemas.microsoft.com/office/powerpoint/2010/main" val="3311845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6CAEC-4D8C-45EE-BC1B-E6D8A7CD47F4}"/>
              </a:ext>
            </a:extLst>
          </p:cNvPr>
          <p:cNvSpPr>
            <a:spLocks noGrp="1"/>
          </p:cNvSpPr>
          <p:nvPr>
            <p:ph type="title"/>
          </p:nvPr>
        </p:nvSpPr>
        <p:spPr/>
        <p:txBody>
          <a:bodyPr/>
          <a:lstStyle/>
          <a:p>
            <a:r>
              <a:rPr lang="de-AT"/>
              <a:t>EU Instruments with social implications</a:t>
            </a:r>
            <a:endParaRPr lang="en-GB"/>
          </a:p>
        </p:txBody>
      </p:sp>
      <p:sp>
        <p:nvSpPr>
          <p:cNvPr id="3" name="Content Placeholder 2">
            <a:extLst>
              <a:ext uri="{FF2B5EF4-FFF2-40B4-BE49-F238E27FC236}">
                <a16:creationId xmlns:a16="http://schemas.microsoft.com/office/drawing/2014/main" id="{F9817CE8-DF7B-4CB7-8D5D-5B90256C900E}"/>
              </a:ext>
            </a:extLst>
          </p:cNvPr>
          <p:cNvSpPr>
            <a:spLocks noGrp="1"/>
          </p:cNvSpPr>
          <p:nvPr>
            <p:ph idx="1"/>
          </p:nvPr>
        </p:nvSpPr>
        <p:spPr>
          <a:xfrm>
            <a:off x="609600" y="1600201"/>
            <a:ext cx="10972800" cy="4983161"/>
          </a:xfrm>
        </p:spPr>
        <p:txBody>
          <a:bodyPr/>
          <a:lstStyle/>
          <a:p>
            <a:r>
              <a:rPr lang="en-GB" b="1"/>
              <a:t>European Social Fund </a:t>
            </a:r>
            <a:r>
              <a:rPr lang="en-GB"/>
              <a:t>(ESF): </a:t>
            </a:r>
            <a:r>
              <a:rPr lang="en-US"/>
              <a:t>main instrument for supporting jobs, helping people get better jobs and ensuring fairer job opportunities for all EU citizens. It works by investing in Europe’s human capital – its workers, its young people and all those seeking a job. ESF financing of EUR 10 billion a year is improving job prospects for millions of Europeans, in particular those who find it difficult to get work</a:t>
            </a:r>
          </a:p>
          <a:p>
            <a:r>
              <a:rPr lang="en-US"/>
              <a:t>view: </a:t>
            </a:r>
            <a:r>
              <a:rPr lang="en-US">
                <a:hlinkClick r:id="rId2"/>
              </a:rPr>
              <a:t>https://ec.europa.eu/esf/videos_include.jsp?mode=1&amp;videoId=2521&amp;vl=en&amp;langId=en</a:t>
            </a:r>
            <a:endParaRPr lang="en-US"/>
          </a:p>
          <a:p>
            <a:endParaRPr lang="en-GB"/>
          </a:p>
        </p:txBody>
      </p:sp>
    </p:spTree>
    <p:extLst>
      <p:ext uri="{BB962C8B-B14F-4D97-AF65-F5344CB8AC3E}">
        <p14:creationId xmlns:p14="http://schemas.microsoft.com/office/powerpoint/2010/main" val="3115335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9011C-B589-4318-978A-7A172F85826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0A5299B-54D7-4985-BED1-C3F224D32025}"/>
              </a:ext>
            </a:extLst>
          </p:cNvPr>
          <p:cNvSpPr>
            <a:spLocks noGrp="1"/>
          </p:cNvSpPr>
          <p:nvPr>
            <p:ph idx="1"/>
          </p:nvPr>
        </p:nvSpPr>
        <p:spPr/>
        <p:txBody>
          <a:bodyPr/>
          <a:lstStyle/>
          <a:p>
            <a:pPr marL="0" indent="0">
              <a:buNone/>
            </a:pPr>
            <a:r>
              <a:rPr lang="en-US" b="1">
                <a:latin typeface="Times New Roman" panose="02020603050405020304" pitchFamily="18" charset="0"/>
              </a:rPr>
              <a:t>European Regional Development Fund </a:t>
            </a:r>
            <a:r>
              <a:rPr lang="en-US">
                <a:latin typeface="Times New Roman" panose="02020603050405020304" pitchFamily="18" charset="0"/>
              </a:rPr>
              <a:t>(ERDF): </a:t>
            </a:r>
          </a:p>
          <a:p>
            <a:pPr marL="0" indent="0">
              <a:buNone/>
            </a:pPr>
            <a:r>
              <a:rPr lang="en-US">
                <a:latin typeface="Times New Roman" panose="02020603050405020304" pitchFamily="18" charset="0"/>
              </a:rPr>
              <a:t>'thematic concentration’ on key priority areas:</a:t>
            </a:r>
          </a:p>
          <a:p>
            <a:r>
              <a:rPr lang="en-US">
                <a:effectLst/>
                <a:latin typeface="Times New Roman" panose="02020603050405020304" pitchFamily="18" charset="0"/>
              </a:rPr>
              <a:t>Innovation and research;</a:t>
            </a:r>
          </a:p>
          <a:p>
            <a:r>
              <a:rPr lang="en-US">
                <a:effectLst/>
                <a:latin typeface="Times New Roman" panose="02020603050405020304" pitchFamily="18" charset="0"/>
              </a:rPr>
              <a:t> The digital agenda;</a:t>
            </a:r>
          </a:p>
          <a:p>
            <a:r>
              <a:rPr lang="en-US">
                <a:effectLst/>
                <a:latin typeface="Times New Roman" panose="02020603050405020304" pitchFamily="18" charset="0"/>
              </a:rPr>
              <a:t> Support for small and medium-sized enterprises (SMEs);</a:t>
            </a:r>
          </a:p>
          <a:p>
            <a:r>
              <a:rPr lang="en-US">
                <a:effectLst/>
                <a:latin typeface="Times New Roman" panose="02020603050405020304" pitchFamily="18" charset="0"/>
              </a:rPr>
              <a:t> The low-carbon economy.</a:t>
            </a:r>
          </a:p>
          <a:p>
            <a:endParaRPr lang="en-GB"/>
          </a:p>
        </p:txBody>
      </p:sp>
    </p:spTree>
    <p:extLst>
      <p:ext uri="{BB962C8B-B14F-4D97-AF65-F5344CB8AC3E}">
        <p14:creationId xmlns:p14="http://schemas.microsoft.com/office/powerpoint/2010/main" val="3230021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1423</Words>
  <Application>Microsoft Office PowerPoint</Application>
  <PresentationFormat>Widescreen</PresentationFormat>
  <Paragraphs>51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European Social Policies 3</vt:lpstr>
      <vt:lpstr>Limits to EU making social policies</vt:lpstr>
      <vt:lpstr>subsidiarity</vt:lpstr>
      <vt:lpstr>John Paul II 1991</vt:lpstr>
      <vt:lpstr>EU social objectives</vt:lpstr>
      <vt:lpstr>EU social policy initiatives</vt:lpstr>
      <vt:lpstr>PowerPoint Presentation</vt:lpstr>
      <vt:lpstr>EU Instruments with social implications</vt:lpstr>
      <vt:lpstr>PowerPoint Presentation</vt:lpstr>
      <vt:lpstr>PowerPoint Presentation</vt:lpstr>
      <vt:lpstr>PowerPoint Presentation</vt:lpstr>
      <vt:lpstr>PowerPoint Presentation</vt:lpstr>
      <vt:lpstr>PowerPoint Presentation</vt:lpstr>
      <vt:lpstr>The ‘economisation of social policy’ in the EU</vt:lpstr>
      <vt:lpstr>Example: Lisbon Strategy 2008</vt:lpstr>
      <vt:lpstr>Priority of economic over social policy – Lisbon Treaty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Social Policies 3</dc:title>
  <dc:creator>Lorenz A. Walter</dc:creator>
  <cp:lastModifiedBy>Lorenz A. Walter</cp:lastModifiedBy>
  <cp:revision>1</cp:revision>
  <dcterms:created xsi:type="dcterms:W3CDTF">2023-02-16T09:46:37Z</dcterms:created>
  <dcterms:modified xsi:type="dcterms:W3CDTF">2023-02-16T09:47:51Z</dcterms:modified>
</cp:coreProperties>
</file>