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Default Extension="bin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9" r:id="Rf160f9c7afda4d43" DeepLBanner=""/>
    <p:sldId id="256" r:id="rId2"/>
    <p:sldId id="428" r:id="rId3"/>
    <p:sldId id="429" r:id="rId4"/>
    <p:sldId id="342" r:id="rId5"/>
    <p:sldId id="430" r:id="rId6"/>
    <p:sldId id="423" r:id="rId7"/>
    <p:sldId id="424" r:id="rId8"/>
    <p:sldId id="436" r:id="rId9"/>
    <p:sldId id="437" r:id="rId10"/>
    <p:sldId id="438" r:id="rId11"/>
    <p:sldId id="269" r:id="rId12"/>
    <p:sldId id="270" r:id="rId13"/>
    <p:sldId id="271" r:id="rId14"/>
    <p:sldId id="272" r:id="rId15"/>
    <p:sldId id="432" r:id="rId16"/>
    <p:sldId id="4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45" d="100"/>
          <a:sy n="45" d="100"/>
        </p:scale>
        <p:origin x="68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presProps" Target="presProps.xml" Id="rId18" /><Relationship Type="http://schemas.openxmlformats.org/officeDocument/2006/relationships/slide" Target="slides/slide2.xml" Id="rId3" /><Relationship Type="http://schemas.openxmlformats.org/officeDocument/2006/relationships/tableStyles" Target="tableStyles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theme" Target="theme/theme1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9.xml" Id="rId10" /><Relationship Type="http://schemas.openxmlformats.org/officeDocument/2006/relationships/viewProps" Target="viewProp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microsoft.com/office/2016/11/relationships/changesInfo" Target="changesInfos/changesInfo1.xml" Id="rId22" /><Relationship Type="http://schemas.openxmlformats.org/officeDocument/2006/relationships/slide" Target="/ppt/slides/slide17.xml" Id="Rf160f9c7afda4d43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0E20C9F6-CA5B-4924-84EF-A88AE45A8E2E}"/>
    <pc:docChg chg="custSel modSld">
      <pc:chgData name="Lorenz A. Walter" userId="f0b34736-958b-40d0-b05e-67362fccc785" providerId="ADAL" clId="{0E20C9F6-CA5B-4924-84EF-A88AE45A8E2E}" dt="2023-02-16T09:47:37.256" v="0" actId="27636"/>
      <pc:docMkLst>
        <pc:docMk/>
      </pc:docMkLst>
      <pc:sldChg chg="modSp mod">
        <pc:chgData name="Lorenz A. Walter" userId="f0b34736-958b-40d0-b05e-67362fccc785" providerId="ADAL" clId="{0E20C9F6-CA5B-4924-84EF-A88AE45A8E2E}" dt="2023-02-16T09:47:37.256" v="0" actId="27636"/>
        <pc:sldMkLst>
          <pc:docMk/>
          <pc:sldMk cId="1801623004" sldId="272"/>
        </pc:sldMkLst>
        <pc:spChg chg="mod">
          <ac:chgData name="Lorenz A. Walter" userId="f0b34736-958b-40d0-b05e-67362fccc785" providerId="ADAL" clId="{0E20C9F6-CA5B-4924-84EF-A88AE45A8E2E}" dt="2023-02-16T09:47:37.256" v="0" actId="27636"/>
          <ac:spMkLst>
            <pc:docMk/>
            <pc:sldMk cId="1801623004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4E89-E658-9CA5-9F06-5B454377A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36712-5423-442E-C51D-1641FACD6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DD300-FF52-7955-4834-04710014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2D271-2712-A445-B976-FDE50EC8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3014C-4731-072C-5974-94FFA274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5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6016-E5B9-1307-D774-2AD0055C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7A0DC-C553-4FAB-7F27-6E6F5740C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2862E-0874-3593-9533-AAD994B0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0CCCD-E0E9-1080-FBD9-CEAE6EE6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A10C7-E589-359E-A991-2F4D2374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9900D-BD37-9469-DFE4-8AD15C217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08BA2-F2B9-9939-2312-96D14031D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52B1C-29CB-B709-A6DC-7398C4D8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BE90-9E8E-9C75-1F30-73363182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0F71A-A09E-243E-5B20-484319B0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3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732D-E9AA-0F1F-3F54-D0DECED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AC8B-F6C4-B138-0C62-FD34F8685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CCB41-1562-A774-85C7-E73D0BD8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164D-1B56-63E6-601C-627E6B3A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EBEFD-675C-8DAB-753A-5C65E7D6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8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47C6-4B10-68C3-0C9C-D33D23AA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8B85D-4593-F255-1031-9351F543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93E1A-149F-6BD7-6EC5-7803F40E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5C9EA-D45D-5BB6-CFDE-3324C5EC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D927D-B7E0-DB5C-FA66-B1371608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0839-432C-520A-28F0-6F134531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D153-3A5E-0756-D1CD-2DE69F9FE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01E23-D5A4-0E3C-6D29-F313B2CC6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96DD5-91C0-D06A-D4DF-DEF940F8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F7BF-F1E8-8AA4-CC9E-6BC43E85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F7CF2-7393-F1CB-3F7A-4CF5679E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8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8CAE-A247-5E79-48CD-D15655C7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53CEE-06C8-0B84-913E-4322F7FE3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4D2CF-8E24-E614-87E8-0C255FF08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FE6684-8218-A127-2E86-C9F90E0F0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6B957-CE37-64B5-8BA8-62C2A81D0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76D27B-AB07-183A-D065-1DBC7254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0FE4A-8DE0-93B6-5D13-B466B2A4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F553C-46DA-2B22-948C-4AA356F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7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3BD3-D7D4-4F18-788B-2710BD8B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2E95C-328A-7F53-0438-6623A4A6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95439-29DE-30C5-750B-B07DE30D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C246F-CC36-CF06-8734-3B72709E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8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104E3-8BF9-D866-1683-26A653F8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D4C687-D317-B533-D73E-259364E5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07BC4-FC98-5C9B-C252-65B1EC5F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5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E142-D205-59DB-6622-9EA6C6B7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EEE0B-B76A-A659-5530-367D95C77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CC78-B210-A5B6-CABD-FAE48D213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72A0E-C2AD-B394-88F2-939834C3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5BB2C-AF95-7D6F-1137-A806A4A4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DC90-BCCB-B211-EA56-AA16DE77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3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2BA9-05BB-DDB6-87DF-51445512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A33F2-E0D7-34B6-9A69-F9B0ED5EC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04FB8-119E-4C78-1280-6E2D87A4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DBB3B-9EEE-44D0-2082-C663FD52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243C8-FDD4-9264-CA9A-E956F598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EBCE-497A-F60E-DD2E-DB3CC3EE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1290-A3C0-42DE-8F76-7C35054A9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2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8449D-9A1C-B2EC-06EB-DA940FF5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57A42-CB75-A749-E1A4-D0A1C1BAC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5D09-0666-F021-ABA9-EBCC876C2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AD7F-06CA-4D93-A535-FD90EB9693C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9D8F-D66F-B34D-BCDD-A5119597D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7EA26-7DC0-CB38-1569-E440B34B6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1290-A3C0-42DE-8F76-7C35054A95F9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-springer-com.libproxy.unibz.it/chapter/10.1007/978-3-319-07680-5_36#CR1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eb1f20bc711490a" /><Relationship Type="http://schemas.openxmlformats.org/officeDocument/2006/relationships/hyperlink" Target="https://www.deepl.com/pro?cta=edit-document" TargetMode="External" Id="Rcd89575f3037471e" /><Relationship Type="http://schemas.openxmlformats.org/officeDocument/2006/relationships/image" Target="/ppt/media/image3.bin" Id="Rca83e004c90e4744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gional_policy/en/policy/what/histor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sf/videos_include.jsp?mode=1&amp;videoId=2521&amp;vl=en&amp;langId=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9729-9C6C-AF5B-1720-B55A8275A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/>
              <a:t>Evropské sociální politiky 3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2CF60-0201-EDF0-9980-B2E1A1B2F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3600"/>
              <a:t>Walter Lorenz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569476507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4D19E-4DF7-410B-A19C-9C0CF3D640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35000"/>
            <a:ext cx="11811000" cy="5948363"/>
          </a:xfrm>
        </p:spPr>
        <p:txBody>
          <a:bodyPr/>
          <a:lstStyle/>
          <a:p>
            <a:r>
              <a:rPr lang="de-AT" b="1"/>
              <a:t>Fond soudržnosti: byl zřízen v </a:t>
            </a:r>
            <a:r>
              <a:rPr lang="en-US"/>
              <a:t>roce 1994 a poskytuje finanční prostředky na projekty v oblasti životního prostředí a transevropských sítí v členských státech, jejichž hrubý národní důchod na obyvatele je nižší než 90 % průměru EU.</a:t>
            </a:r>
          </a:p>
          <a:p>
            <a:r>
              <a:rPr lang="en-US" b="1"/>
              <a:t>Fond spravedlivého přechodu </a:t>
            </a:r>
            <a:r>
              <a:rPr lang="en-US"/>
              <a:t>je novým nástrojem politiky soudržnosti na období 2021-2027, který je prvním pilířem mechanismu spravedlivého přechodu v kontextu </a:t>
            </a:r>
            <a:r>
              <a:rPr lang="en-US" u="sng"/>
              <a:t>Evropské zelené dohody, jejímž </a:t>
            </a:r>
            <a:r>
              <a:rPr lang="en-US"/>
              <a:t>cílem je dosáhnout klimatické neutrality EU do roku 2050. </a:t>
            </a:r>
          </a:p>
          <a:p>
            <a:r>
              <a:rPr lang="en-US">
                <a:solidFill>
                  <a:srgbClr val="FF0000"/>
                </a:solidFill>
              </a:rPr>
              <a:t>REACT-EU je legislativní návrh na nápravu sociálních a hospodářských škod způsobených pandemií COVID-19 a na přípravu ekologické, digitální a odolné obnovy. REACT-EU usiluje o mobilizaci dalších 58 miliard EUR pro strukturální fondy v období 2020-2022 a o zvýšení flexibility výdajů v rámci politiky soudržnosti.</a:t>
            </a: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0"/>
            <a:ext cx="7659852" cy="6848475"/>
          </a:xfrm>
        </p:spPr>
      </p:pic>
    </p:spTree>
    <p:extLst>
      <p:ext uri="{BB962C8B-B14F-4D97-AF65-F5344CB8AC3E}">
        <p14:creationId xmlns:p14="http://schemas.microsoft.com/office/powerpoint/2010/main" val="19641887"/>
      </p:ext>
    </p:extLst>
  </p:cSld>
  <p:clrMapOvr>
    <a:masterClrMapping/>
  </p:clrMapOvr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5266" y="645968"/>
            <a:ext cx="10515600" cy="62120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dirty="0"/>
              <a:t> V roce 2007 </a:t>
            </a:r>
            <a:r>
              <a:rPr lang="en-GB" sz="4000" dirty="0"/>
              <a:t>začal fungovat </a:t>
            </a:r>
            <a:r>
              <a:rPr lang="en-GB" sz="4000" b="1" dirty="0"/>
              <a:t>Evropský fond pro přizpůsobení se globalizaci </a:t>
            </a:r>
            <a:r>
              <a:rPr lang="en-GB" sz="4000" dirty="0"/>
              <a:t>(EGF) s rozpočtem přibližně 500 milionů eur ročně. Jeho cílem je pomoci pracovníkům propuštěným v důsledku změn ve světovém obchodě co nejrychleji najít jinou práci.</a:t>
            </a:r>
          </a:p>
          <a:p>
            <a:pPr marL="0" indent="0">
              <a:buNone/>
            </a:pPr>
            <a:r>
              <a:rPr lang="en-GB" sz="4000" dirty="0"/>
              <a:t> V rozpočtu EU na rok 2006 bylo přibližně 9,9 procenta určeno na oblast politiky "Zaměstnanost a sociální věci". Byla to třetí největší oblast politiky po "zemědělství a rozvoji venkova" (45,2 %) a "regionální politice" (23,8 </a:t>
            </a:r>
            <a:r>
              <a:rPr lang="en-GB" sz="4000"/>
              <a:t>%).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Někteří komentátoři proto dospěli k závěru, že "navzdory všeobecnému přesvědčení je objem finančních prostředků, které ES vynakládá na přerozdělovací sociální politiku, značný" (Falkner 2006). Stejně jako </a:t>
            </a:r>
            <a:r>
              <a:rPr lang="en-GB" sz="4000" dirty="0"/>
              <a:t>většina sociální politiky EU jsou však </a:t>
            </a:r>
            <a:r>
              <a:rPr lang="en-GB" sz="4000" dirty="0">
                <a:solidFill>
                  <a:srgbClr val="FF0000"/>
                </a:solidFill>
              </a:rPr>
              <a:t>i výdaje ESF </a:t>
            </a:r>
            <a:r>
              <a:rPr lang="en-GB" sz="4000" u="sng" dirty="0">
                <a:solidFill>
                  <a:srgbClr val="FF0000"/>
                </a:solidFill>
              </a:rPr>
              <a:t>podřízeny ekonomickým cílům</a:t>
            </a:r>
            <a:r>
              <a:rPr lang="en-GB" sz="4000" dirty="0">
                <a:solidFill>
                  <a:srgbClr val="FF0000"/>
                </a:solidFill>
              </a:rPr>
              <a:t>: zaměstnanosti, pracovní síle, konkurenceschopnosti, růstu.</a:t>
            </a:r>
            <a:r>
              <a:rPr lang="en-GB" sz="4000" dirty="0"/>
              <a:t> ESF je tedy také spíše nástrojem ekonomické efektivity než přerozdělování (sociální spravedlnosti). </a:t>
            </a:r>
          </a:p>
          <a:p>
            <a:pPr marL="0" indent="0">
              <a:buNone/>
            </a:pPr>
            <a:r>
              <a:rPr lang="en-GB" sz="4000" dirty="0"/>
              <a:t>(</a:t>
            </a:r>
            <a:r>
              <a:rPr lang="en-GB" sz="3200" dirty="0" err="1"/>
              <a:t>Stanisława </a:t>
            </a:r>
            <a:r>
              <a:rPr lang="en-GB" sz="3200" dirty="0" err="1"/>
              <a:t>Golinowska</a:t>
            </a:r>
            <a:r>
              <a:rPr lang="en-GB" sz="3200" dirty="0"/>
              <a:t>, </a:t>
            </a:r>
            <a:r>
              <a:rPr lang="en-GB" sz="3200" dirty="0" err="1"/>
              <a:t>Maciej </a:t>
            </a:r>
            <a:r>
              <a:rPr lang="en-GB" sz="3200" dirty="0" err="1"/>
              <a:t>Żukowski, </a:t>
            </a:r>
            <a:r>
              <a:rPr lang="en-GB" sz="3200" dirty="0"/>
              <a:t>in Diversity and Commonality in European Social Policies: The Forging of a European Social Model, 2009, s. 303).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47955"/>
      </p:ext>
    </p:extLst>
  </p:cSld>
  <p:clrMapOvr>
    <a:masterClrMapping/>
  </p:clrMapOvr>
</p:sld>
</file>

<file path=ppt/slides/slide1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15" y="615143"/>
            <a:ext cx="11554169" cy="5868785"/>
          </a:xfrm>
        </p:spPr>
      </p:pic>
    </p:spTree>
    <p:extLst>
      <p:ext uri="{BB962C8B-B14F-4D97-AF65-F5344CB8AC3E}">
        <p14:creationId xmlns:p14="http://schemas.microsoft.com/office/powerpoint/2010/main" val="1958812826"/>
      </p:ext>
    </p:extLst>
  </p:cSld>
  <p:clrMapOvr>
    <a:masterClrMapping/>
  </p:clrMapOvr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"Ekonomizace sociální politiky" v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7"/>
            <a:ext cx="10515600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Ačkoli odpovědnost za sociální politiku v EU zůstává z velké části v kompetenci členských států, plíživá (nebo přímo divoká) privatizace sociálních a zdravotních služeb v členských státech stále více ovlivňuje tyto oblasti právem EU v oblasti hospodářské soutěže:</a:t>
            </a:r>
          </a:p>
          <a:p>
            <a:pPr marL="0" indent="0">
              <a:buNone/>
            </a:pPr>
            <a:r>
              <a:rPr lang="en-GB" dirty="0"/>
              <a:t>"Problémy vznikají v důsledku marketizace a částečné privatizace sociální politiky. Například povinné penzijní fondy (jako v Polsku) jsou součástí povinných a univerzálních penzijních systémů, a tedy i sociální politiky s celostátní působností. Na druhé straně jsou spravovány soukromými finančními institucemi působícími na finančním trhu, kde platí přísná pravidla EU týkající se hospodářské soutěže a základních svobod.</a:t>
            </a:r>
          </a:p>
          <a:p>
            <a:pPr marL="0" indent="0">
              <a:buNone/>
            </a:pPr>
            <a:r>
              <a:rPr lang="en-GB" dirty="0"/>
              <a:t>Konflikt mezi pravomocemi členských států v sociální politice a pravomocemi EU v oblasti hospodářské soutěže a volného pohybu služeb se může týkat i dalších oblastí sociální politiky, například zdravotní péče - zejména v případě hospodářské soutěže mezi poskytovateli zdravotní péče.</a:t>
            </a:r>
          </a:p>
          <a:p>
            <a:pPr marL="0" indent="0">
              <a:buNone/>
            </a:pPr>
            <a:r>
              <a:rPr lang="en-GB" dirty="0"/>
              <a:t>Prohlubování hospodářské integrace má tedy důsledky pro sociální politiku. Tento vliv EU na sociální politiku členských států lze označit za "europeizaci" (ve smyslu EU) sociální politiky "zadními vrátky" - prostřednictvím pokroku v hospodářské integraci, aniž by došlo k jasnému posílení pravomocí EU v sociální politice." 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Stanisława </a:t>
            </a:r>
            <a:r>
              <a:rPr lang="en-GB" dirty="0" err="1"/>
              <a:t>Golinowska</a:t>
            </a:r>
            <a:r>
              <a:rPr lang="en-GB" dirty="0"/>
              <a:t>, </a:t>
            </a:r>
            <a:r>
              <a:rPr lang="en-GB" dirty="0" err="1"/>
              <a:t>Maciej </a:t>
            </a:r>
            <a:r>
              <a:rPr lang="en-GB" dirty="0" err="1"/>
              <a:t>Żukowski</a:t>
            </a:r>
            <a:r>
              <a:rPr lang="en-GB" dirty="0"/>
              <a:t>, 2009, s. 315)</a:t>
            </a:r>
          </a:p>
        </p:txBody>
      </p:sp>
    </p:spTree>
    <p:extLst>
      <p:ext uri="{BB962C8B-B14F-4D97-AF65-F5344CB8AC3E}">
        <p14:creationId xmlns:p14="http://schemas.microsoft.com/office/powerpoint/2010/main" val="1801623004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40DD-C619-470F-872A-5A46B91B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Příklad: Lisabonská strategie </a:t>
            </a:r>
            <a:r>
              <a:rPr lang="en-US"/>
              <a:t>2008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9E01-F4F5-4661-A1D8-DAB72958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 koordinaci sociálních politik rozhodly členské státy na zasedání Evropské rady v březnu 2000, kdy byla zahájena Lisabonská strategie.</a:t>
            </a:r>
            <a:r>
              <a:rPr lang="en-US" baseline="30000"/>
              <a:t> </a:t>
            </a:r>
            <a:r>
              <a:rPr lang="en-US"/>
              <a:t> Jedním z jejích cílů bylo </a:t>
            </a:r>
            <a:r>
              <a:rPr lang="en-US" b="1"/>
              <a:t>modernizovat evropský sociální model, </a:t>
            </a:r>
            <a:r>
              <a:rPr lang="en-US"/>
              <a:t>investovat do lidí a bojovat proti sociálnímu vyloučení pomocí </a:t>
            </a:r>
            <a:r>
              <a:rPr lang="en-US" u="sng"/>
              <a:t>otevřené metody koordinace (OMK). </a:t>
            </a:r>
            <a:r>
              <a:rPr lang="en-US"/>
              <a:t>Zdá se, že ve svých počátcích byla Lisabonská strategie pokusem "postavit sociální priority na podobnou úroveň jako hospodářské politiky" (Goetschy </a:t>
            </a:r>
            <a:r>
              <a:rPr lang="en-US">
                <a:hlinkClick r:id="rId2" tooltip="View reference"/>
              </a:rPr>
              <a:t>2014), </a:t>
            </a:r>
            <a:r>
              <a:rPr lang="en-US"/>
              <a:t>i když ve Smlouvách převládalo ekonomické řízení.</a:t>
            </a:r>
          </a:p>
        </p:txBody>
      </p:sp>
    </p:spTree>
    <p:extLst>
      <p:ext uri="{BB962C8B-B14F-4D97-AF65-F5344CB8AC3E}">
        <p14:creationId xmlns:p14="http://schemas.microsoft.com/office/powerpoint/2010/main" val="1168720993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8C62-8B09-4645-A272-E51A936F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Upřednostnění hospodářské politiky před sociální -</a:t>
            </a:r>
            <a:br>
              <a:rPr lang="de-AT"/>
            </a:br>
            <a:r>
              <a:rPr lang="de-AT"/>
              <a:t>Lisabonská smlouva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57C0-7536-4920-8448-B0E0C5267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252200" cy="4983161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'</a:t>
            </a:r>
            <a:r>
              <a:rPr lang="en-US" sz="3600" i="1"/>
              <a:t>1. Členské státy </a:t>
            </a:r>
            <a:r>
              <a:rPr lang="en-US" sz="3600" i="1" u="sng">
                <a:solidFill>
                  <a:srgbClr val="FF0000"/>
                </a:solidFill>
              </a:rPr>
              <a:t>koordinují své hospodářské </a:t>
            </a:r>
            <a:r>
              <a:rPr lang="en-US" sz="3600" i="1"/>
              <a:t>politiky v rámci Unie (...). 2. Unie přijme opatření k zajištění koordinace politik zaměstnanosti členských států (...). 3. Unie může přijímat </a:t>
            </a:r>
            <a:r>
              <a:rPr lang="en-US" sz="3600" i="1" u="sng">
                <a:solidFill>
                  <a:srgbClr val="FF0000"/>
                </a:solidFill>
              </a:rPr>
              <a:t>iniciativy k zajištění koordinace </a:t>
            </a:r>
            <a:r>
              <a:rPr lang="en-US" sz="3600" i="1"/>
              <a:t>sociálních politik členských států"</a:t>
            </a:r>
            <a:r>
              <a:rPr lang="en-US" sz="3600"/>
              <a:t>. </a:t>
            </a:r>
            <a:r>
              <a:rPr lang="en-US" sz="3600"/>
              <a:t>Způsob formulace těchto tří odstavců ukazuje na </a:t>
            </a:r>
            <a:r>
              <a:rPr lang="en-US" sz="3600" b="1"/>
              <a:t>hierarchii, </a:t>
            </a:r>
            <a:r>
              <a:rPr lang="en-US" sz="3600"/>
              <a:t>která dává přednost hospodářským politikám před politikami zaměstnanosti a zejména před sociálními politikami. 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950906797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cd89575f3037471e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ca83e004c90e4744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D220-A322-47E0-BA84-BBECAD97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Omezení EU při tvorbě sociálních politik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A3F7-5611-4BAC-B9DC-C4FA419DA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Zásada </a:t>
            </a:r>
            <a:r>
              <a:rPr lang="en-US" b="1" u="sng"/>
              <a:t>subsidiarity </a:t>
            </a:r>
            <a:r>
              <a:rPr lang="en-US"/>
              <a:t>určuje, kdy má EU pravomoc přijímat právní předpisy, a přispívá k tomu, aby se rozhodnutí přijímala co nejblíže občanům (článek 5 Smlouvy o Evropské unii).</a:t>
            </a:r>
            <a:r>
              <a:rPr lang="en-US"/>
              <a:t>  </a:t>
            </a:r>
          </a:p>
          <a:p>
            <a:pPr marL="0" indent="0">
              <a:buNone/>
            </a:pPr>
            <a:r>
              <a:rPr lang="en-US"/>
              <a:t>To znamená, že sociální politika zůstává z velké části v kompetenci jednotlivých členských států a EU může pouze určovat "rámcové podmínky" a vyrovnávací programy (Evropský sociální fond, Evropský regionální fond...).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8877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9F17-2ED0-40FB-A711-30D8A073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subsidiarita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8CDE-093A-4BAD-AA30-E27F9616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Unie tedy může v dané oblasti politiky jednat pouze tehdy, pokud: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opatření je součástí pravomocí svěřených EU Smlouvami (</a:t>
            </a:r>
            <a:r>
              <a:rPr lang="en-US" u="sng"/>
              <a:t>zásada svěření pravomocí)</a:t>
            </a:r>
            <a:r>
              <a:rPr lang="en-US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v kontextu pravomocí sdílených s členskými státy je evropská úroveň nejvhodnější pro dosažení cílů stanovených Smlouvami (</a:t>
            </a:r>
            <a:r>
              <a:rPr lang="en-US" u="sng"/>
              <a:t>zásada subsidiarity)</a:t>
            </a:r>
            <a:r>
              <a:rPr lang="en-US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obsah a forma opatření nepřekračují rámec toho, co je nezbytné k dosažení cílů stanovených Smlouvami (</a:t>
            </a:r>
            <a:r>
              <a:rPr lang="en-US" u="sng"/>
              <a:t>zásada proporcionality)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>
            <a:extLst>
              <a:ext uri="{FF2B5EF4-FFF2-40B4-BE49-F238E27FC236}">
                <a16:creationId xmlns:a16="http://schemas.microsoft.com/office/drawing/2014/main" id="{A16A1F45-31CC-6F86-E614-8A114E4F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Jan Pavel II. 1991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DE68E-DAF7-8D4F-FFC4-A9013007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i="1" dirty="0"/>
              <a:t>"Tím, že stát sociální pomoci přímo zasahuje a zbavuje společnost její odpovědnosti, vede ke ztrátě lidské energie a nepřiměřenému nárůstu veřejných agentur, které jsou ovládány spíše byrokratickým způsobem myšlení než zájmem o službu svým klientům a které jsou doprovázeny obrovským nárůstem výdajů. Ve </a:t>
            </a:r>
            <a:r>
              <a:rPr lang="en-US" i="1" dirty="0"/>
              <a:t>skutečnosti se zdá, že potřeby nejlépe chápou a uspokojují lidé, kteří jsou jim nejblíže a kteří jednají jako </a:t>
            </a:r>
            <a:r>
              <a:rPr lang="en-US" i="1" dirty="0" err="1"/>
              <a:t>sousedé </a:t>
            </a:r>
            <a:r>
              <a:rPr lang="en-US" i="1" dirty="0"/>
              <a:t>potřebných".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BF5A-93A8-4A39-92F5-0541632D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Sociální cíle EU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FF90-0DE5-4449-93C2-77F505F9F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Článek 2 Smlouvy o Evropské unii uvádí, že cílem Unie je podporovat blahobyt jejích národů a vedle "</a:t>
            </a:r>
            <a:r>
              <a:rPr lang="en-US" i="1"/>
              <a:t>vysoce konkurenceschopného sociálně tržního hospodářství" </a:t>
            </a:r>
            <a:r>
              <a:rPr lang="en-US"/>
              <a:t>usiluje o "</a:t>
            </a:r>
            <a:r>
              <a:rPr lang="en-US" i="1"/>
              <a:t>plnou zaměstnanost a sociální pokrok"</a:t>
            </a:r>
            <a:r>
              <a:rPr lang="en-US"/>
              <a:t>. </a:t>
            </a:r>
          </a:p>
          <a:p>
            <a:pPr marL="0" indent="0">
              <a:buNone/>
            </a:pPr>
            <a:r>
              <a:rPr lang="en-US"/>
              <a:t>Dále uvádí: "</a:t>
            </a:r>
            <a:r>
              <a:rPr lang="en-US" i="1"/>
              <a:t>Bojuje proti sociálnímu vyloučení a diskriminaci </a:t>
            </a:r>
            <a:r>
              <a:rPr lang="en-US" i="1"/>
              <a:t>a podporuje sociální spravedlnost a ochranu</a:t>
            </a:r>
            <a:r>
              <a:rPr lang="en-US"/>
              <a:t>, </a:t>
            </a:r>
            <a:r>
              <a:rPr lang="en-US" i="1"/>
              <a:t>rovnost žen a mužů</a:t>
            </a:r>
            <a:r>
              <a:rPr lang="en-US"/>
              <a:t>, </a:t>
            </a:r>
            <a:r>
              <a:rPr lang="en-US" i="1"/>
              <a:t>mezigenerační solidaritu a ochranu práv dítěte.</a:t>
            </a:r>
            <a:r>
              <a:rPr lang="en-US"/>
              <a:t>"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61525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DB45-26AC-45A0-82A0-5B5DE64C1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Iniciativy sociální politiky EU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72B12-4E74-4F50-9736-FD2A62425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83162"/>
          </a:xfrm>
        </p:spPr>
        <p:txBody>
          <a:bodyPr/>
          <a:lstStyle/>
          <a:p>
            <a:r>
              <a:rPr lang="en-US" b="1"/>
              <a:t>1994 Bílá kniha Evropská sociální politika</a:t>
            </a:r>
            <a:r>
              <a:rPr lang="en-US"/>
              <a:t>: </a:t>
            </a:r>
            <a:r>
              <a:rPr lang="en-US" i="1"/>
              <a:t>cesta vpřed pro Unii </a:t>
            </a:r>
            <a:r>
              <a:rPr lang="en-US"/>
              <a:t>- společné </a:t>
            </a:r>
            <a:r>
              <a:rPr lang="en-US" u="sng"/>
              <a:t>hodnoty</a:t>
            </a:r>
            <a:r>
              <a:rPr lang="en-US"/>
              <a:t>: demokracie a individuální práva, svobodné kolektivní vyjednávání, tržní hospodářství, rovné příležitosti pro všechny, sociální péče a solidarita.</a:t>
            </a:r>
          </a:p>
          <a:p>
            <a:r>
              <a:rPr lang="en-US" b="1"/>
              <a:t>2000 Evropská rada v Nice </a:t>
            </a:r>
            <a:r>
              <a:rPr lang="en-US"/>
              <a:t>potvrdila zásady </a:t>
            </a:r>
          </a:p>
          <a:p>
            <a:r>
              <a:rPr lang="en-US" b="1"/>
              <a:t>Lisabonská strategie z roku 2000 </a:t>
            </a:r>
            <a:r>
              <a:rPr lang="en-US"/>
              <a:t>- do roku 2010 učinit z EU "nejkonkurenceschopnější a nejdynamičtější znalostní ekonomiku na světě schopnou udržitelného hospodářského růstu s větším počtem lepších pracovních míst a větší sociální soudržností". </a:t>
            </a:r>
          </a:p>
          <a:p>
            <a:pPr marL="3657600" lvl="8" indent="0">
              <a:buNone/>
            </a:pPr>
            <a:r>
              <a:rPr lang="en-US"/>
              <a:t>pokračování</a:t>
            </a:r>
          </a:p>
        </p:txBody>
      </p:sp>
    </p:spTree>
    <p:extLst>
      <p:ext uri="{BB962C8B-B14F-4D97-AF65-F5344CB8AC3E}">
        <p14:creationId xmlns:p14="http://schemas.microsoft.com/office/powerpoint/2010/main" val="1377387751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D122-12E6-4FB0-A41E-133CC5FA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E8653-070F-423B-AB78-E7A39F05B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r>
              <a:rPr lang="en-US" b="1"/>
              <a:t>2001 Sdělení o politice zaměstnanosti a sociální politice: </a:t>
            </a:r>
            <a:r>
              <a:rPr lang="en-US"/>
              <a:t>rámec pro investice do kvality</a:t>
            </a:r>
          </a:p>
          <a:p>
            <a:r>
              <a:rPr lang="en-US" b="1"/>
              <a:t>2005 Evropské hodnoty v globalizovaném světě: </a:t>
            </a:r>
            <a:r>
              <a:rPr lang="en-US"/>
              <a:t>"jednota a rozmanitost při utváření hospodářských a sociálních politik</a:t>
            </a:r>
          </a:p>
          <a:p>
            <a:endParaRPr lang="en-US"/>
          </a:p>
          <a:p>
            <a:r>
              <a:rPr lang="en-US"/>
              <a:t>Přehled politiky regionální integrace:</a:t>
            </a:r>
          </a:p>
          <a:p>
            <a:r>
              <a:rPr lang="en-GB">
                <a:hlinkClick r:id="rId2"/>
              </a:rPr>
              <a:t>https://ec.europa.eu/regional_policy/en/policy/what/history/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45536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CAEC-4D8C-45EE-BC1B-E6D8A7CD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Nástroje EU se sociálními důsledky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17CE8-DF7B-4CB7-8D5D-5B90256C9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r>
              <a:rPr lang="en-GB" b="1"/>
              <a:t>Evropský sociální fond </a:t>
            </a:r>
            <a:r>
              <a:rPr lang="en-GB"/>
              <a:t>(ESF): </a:t>
            </a:r>
            <a:r>
              <a:rPr lang="en-US"/>
              <a:t>hlavní nástroj na podporu zaměstnanosti, který pomáhá lidem získat lepší práci a zajišťuje spravedlivější pracovní příležitosti pro všechny občany EU. Funguje tak, že investuje do lidského kapitálu Evropy - jejích pracovníků, mladých lidí a všech, kteří hledají práci. Financování z ESF ve výši 10 miliard EUR ročně zlepšuje pracovní vyhlídky milionů Evropanů, zejména těch, kteří obtížně hledají práci.</a:t>
            </a:r>
          </a:p>
          <a:p>
            <a:r>
              <a:rPr lang="en-US"/>
              <a:t>zobrazení: https:</a:t>
            </a:r>
            <a:r>
              <a:rPr lang="en-US">
                <a:hlinkClick r:id="rId2"/>
              </a:rPr>
              <a:t>//ec.europa.eu/esf/videos_include.jsp?mode=1&amp;videoId=2521&amp;vl=en&amp;langId=en</a:t>
            </a:r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3584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011C-B589-4318-978A-7A172F8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299B-54D7-4985-BED1-C3F224D3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</a:rPr>
              <a:t>Evropský fond pro regionální rozvoj </a:t>
            </a:r>
            <a:r>
              <a:rPr lang="en-US">
                <a:latin typeface="Times New Roman" panose="02020603050405020304" pitchFamily="18" charset="0"/>
              </a:rPr>
              <a:t>(EFRR): 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</a:rPr>
              <a:t>"tematické zaměření" na klíčové prioritní oblasti: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Inovace a výzkum;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Digitální agenda;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Podpora malých a středních podniků (MSP);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Nízkouhlíkové hospodářství.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02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</ap:TotalTime>
  <ap:Words>1423</ap:Words>
  <ap:Application>Microsoft Office PowerPoint</ap:Application>
  <ap:PresentationFormat>Widescreen</ap:PresentationFormat>
  <ap:Paragraphs>51</ap:Paragraphs>
  <ap:Slides>16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ap:HeadingPairs>
  <ap:TitlesOfParts>
    <vt:vector baseType="lpstr" size="21">
      <vt:lpstr>Arial</vt:lpstr>
      <vt:lpstr>Calibri</vt:lpstr>
      <vt:lpstr>Calibri Light</vt:lpstr>
      <vt:lpstr>Times New Roman</vt:lpstr>
      <vt:lpstr>Office Theme</vt:lpstr>
      <vt:lpstr>European Social Policies 3</vt:lpstr>
      <vt:lpstr>Limits to EU making social policies</vt:lpstr>
      <vt:lpstr>subsidiarity</vt:lpstr>
      <vt:lpstr>John Paul II 1991</vt:lpstr>
      <vt:lpstr>EU social objectives</vt:lpstr>
      <vt:lpstr>EU social policy initiatives</vt:lpstr>
      <vt:lpstr>PowerPoint Presentation</vt:lpstr>
      <vt:lpstr>EU Instruments with social implications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‘economisation of social policy’ in the EU</vt:lpstr>
      <vt:lpstr>Example: Lisbon Strategy 2008</vt:lpstr>
      <vt:lpstr>Priority of economic over social policy – Lisbon Treaty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European Social Policies 3</dc:title>
  <dc:creator>Lorenz A. Walter</dc:creator>
  <lastModifiedBy>Lorenz A. Walter</lastModifiedBy>
  <revision>1</revision>
  <dcterms:created xsi:type="dcterms:W3CDTF">2023-02-16T09:46:37.0000000Z</dcterms:created>
  <dcterms:modified xsi:type="dcterms:W3CDTF">2023-02-16T09:47:51.0000000Z</dcterms:modified>
  <keywords>, docId:32A83302EFF5D53F36DFC4E90E76A6AF</keywords>
</coreProperties>
</file>