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1" r:id="rId10"/>
    <p:sldId id="450" r:id="rId11"/>
    <p:sldId id="452" r:id="rId12"/>
    <p:sldId id="419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45" d="100"/>
          <a:sy n="45" d="100"/>
        </p:scale>
        <p:origin x="68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2817-AB20-EA7D-2629-635EC025E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8EBCA-56A7-92BF-F01A-661397F9D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6D55A-DFFC-E70E-0910-1A250D35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F300-386E-502A-33CC-3FF60110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05C03-0909-AF8D-2F9C-88BE9D17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FAD3-7B8E-2F30-D74F-A0C633B5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E4DDF-7BBF-4132-D46C-78ABB2E15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5DD1-9E5A-A1BB-DBFD-E682F2D9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1A33C-EED6-67C2-80E1-80B7AC2C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1C944-24E4-C8AE-1C64-A998D45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9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40509-8B93-7F03-A527-EC2E1F49C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3AE5D-0820-784E-24C1-CF880B08D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C013-D8B0-ACF3-91CF-D04C5F72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50F5E-72EC-E5D3-5A61-6755CFDC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15C9F-4AEC-28C5-F385-6E375FAC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3750-AE76-61B0-D305-C89533EB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9422-2800-BAA2-84BA-8815A2065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18501-A2A9-B95D-57F3-1343A78A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47B0B-F450-7B22-A6A4-C753F0DD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2DEC2-34E2-B650-7506-0621BCD6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2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6EC0-42C0-6A66-404C-ED566AAE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1B1E4-DB75-D298-757C-738E1CF6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C2601-21DA-717C-B2B5-1AAD4B00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44A27-5B78-AF5C-34EA-5384AFF6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2100F-2328-FEBB-47C7-EBF0702C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9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1499-B550-E2F2-9DF4-16B1D74B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AC10-9EF7-3ECD-F7B2-F08CD01F7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A4ABA-0834-8157-9F9A-DE32414BF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1D5EA-0BD8-84A2-4FD3-47C8AB0B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A3B5F-433D-4601-A45E-0010C241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C75D1-616B-D4EB-CFCE-69BF1AEB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1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C709-BACB-21A9-B9E9-C6AB0E4E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E6470-C696-B3A0-D830-C8179F73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0208D-7A94-421C-864C-45ED1CA61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A3610-E964-7FAD-4BCE-0D898B488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0D65D-756F-DAEE-213F-23322936E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0DEB7-884D-F35B-9C4B-52F9DCD4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D3B99-8C0E-B1B0-D8BF-6B4E55D9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51BD7-EF08-2720-77B5-A6DC4092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8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CBF0-B82A-8E47-8AC2-B53ADE5A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266CF-C785-658A-142B-176CE079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87494-CE8B-48D8-9CB2-12EBB781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81430-9F05-80DF-E8C8-C8A99448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2622A-9B18-CBFB-89A0-4D0490EB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C1D41-610D-ED3E-229F-8FBB0F51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DCF56-7BAC-83A5-2EC1-C21DE16D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8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DFA7-A308-2C71-2036-998EA2E6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B50F-BA9A-7334-A740-29EAE54D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6C3F-FAC3-8A5A-37B9-5DFEA9E09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9DA1A-E5EE-4C24-9368-92C390AB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49FD9-8D68-9C24-0A54-9CEE4CFA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4156C-9518-35E5-D10B-D9AF06C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8150-E325-6CEF-DB8B-AA2007CD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F9C1E-3DB2-BFCF-FC11-73FC47848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E6B83-BA11-E804-C4DD-E3EF82FB6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479A4-2EE5-576F-36AA-ED517B09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D9106-1CF5-1A18-D117-820D16D3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79D3E-B276-77B2-B76E-D3773A15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5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86061-5733-8077-D672-E0A0F04E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91E9-3032-07E0-796E-CBD6836FB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1430A-EB7A-1F1D-C3BF-EC59C243C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C36-FBDD-3DC4-B566-D42DA92B6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370AB-4559-2471-EB7C-259B1CA49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4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DCE8-1A9D-55AF-CCCA-8A6166FE0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/>
              <a:t>European social policy 2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6ABCF-1E72-B85C-FFEC-4B76CCA4AA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3600"/>
              <a:t>Walter Lorenz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410876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E83B1-1294-A859-B05D-779C5BC21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74" y="759014"/>
            <a:ext cx="7328651" cy="53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4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EAF58-B850-3FEA-94DF-F9FD5329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07" y="511189"/>
            <a:ext cx="8183677" cy="5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71F46F52-D9B6-6F4B-CF97-429FA004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cs-CZ"/>
              <a:t>German unification</a:t>
            </a:r>
            <a:endParaRPr lang="en-GB" altLang="cs-CZ"/>
          </a:p>
        </p:txBody>
      </p:sp>
      <p:sp>
        <p:nvSpPr>
          <p:cNvPr id="83971" name="Content Placeholder 3">
            <a:extLst>
              <a:ext uri="{FF2B5EF4-FFF2-40B4-BE49-F238E27FC236}">
                <a16:creationId xmlns:a16="http://schemas.microsoft.com/office/drawing/2014/main" id="{CA6376DE-1F41-B8A6-B6ED-684FB03F8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8050213"/>
          </a:xfrm>
        </p:spPr>
        <p:txBody>
          <a:bodyPr/>
          <a:lstStyle/>
          <a:p>
            <a:pPr marL="0" indent="0">
              <a:buNone/>
            </a:pPr>
            <a:r>
              <a:rPr lang="de-AT" altLang="cs-CZ" sz="2400" b="1" u="sng"/>
              <a:t>External measure:</a:t>
            </a:r>
          </a:p>
          <a:p>
            <a:pPr marL="0" indent="0">
              <a:buNone/>
            </a:pPr>
            <a:r>
              <a:rPr lang="de-AT" altLang="cs-CZ" sz="2400"/>
              <a:t>War with France 1871 unites all the kingdoms of Germany under Prussian leadership against a common enemy : Revival of the „Heiliges Romisches Reich Deutscher Nation“, </a:t>
            </a:r>
          </a:p>
          <a:p>
            <a:pPr marL="0" indent="0">
              <a:buNone/>
            </a:pPr>
            <a:r>
              <a:rPr lang="de-AT" altLang="cs-CZ" sz="2400"/>
              <a:t>Deutscher Nation“,  Wilhelm I crowned in Versailles</a:t>
            </a:r>
          </a:p>
          <a:p>
            <a:pPr marL="0" indent="0">
              <a:buNone/>
            </a:pPr>
            <a:r>
              <a:rPr lang="de-AT" altLang="cs-CZ" sz="2400"/>
              <a:t>National unity with retrospective orientation</a:t>
            </a:r>
            <a:endParaRPr lang="en-GB" altLang="cs-CZ" sz="2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E6213E-C2DE-2A2E-1EF2-6807A720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3886200" cy="35004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AT" sz="2000" b="1" u="sng" dirty="0"/>
              <a:t>Internal </a:t>
            </a:r>
            <a:r>
              <a:rPr lang="de-AT" sz="2000" b="1" u="sng" dirty="0" err="1"/>
              <a:t>mesures</a:t>
            </a:r>
            <a:r>
              <a:rPr lang="de-AT" sz="2000" b="1" u="sng" dirty="0"/>
              <a:t>:</a:t>
            </a:r>
          </a:p>
          <a:p>
            <a:pPr marL="0" indent="0">
              <a:buNone/>
              <a:defRPr/>
            </a:pPr>
            <a:r>
              <a:rPr lang="de-AT" sz="2000" dirty="0"/>
              <a:t>- Abolition </a:t>
            </a:r>
            <a:r>
              <a:rPr lang="de-AT" sz="2000" dirty="0" err="1"/>
              <a:t>of</a:t>
            </a:r>
            <a:r>
              <a:rPr lang="de-AT" sz="2000" dirty="0"/>
              <a:t> internal </a:t>
            </a:r>
            <a:r>
              <a:rPr lang="de-AT" sz="2000" dirty="0" err="1"/>
              <a:t>tarifs</a:t>
            </a:r>
            <a:r>
              <a:rPr lang="de-AT" sz="2000" dirty="0"/>
              <a:t> </a:t>
            </a:r>
            <a:r>
              <a:rPr lang="de-AT" sz="2000" dirty="0" err="1"/>
              <a:t>boosts</a:t>
            </a:r>
            <a:r>
              <a:rPr lang="de-AT" sz="2000" dirty="0"/>
              <a:t> </a:t>
            </a:r>
            <a:r>
              <a:rPr lang="de-AT" sz="2000" dirty="0" err="1"/>
              <a:t>industrualisation</a:t>
            </a:r>
            <a:endParaRPr lang="de-AT" sz="2000" dirty="0"/>
          </a:p>
          <a:p>
            <a:pPr>
              <a:buFontTx/>
              <a:buChar char="-"/>
              <a:defRPr/>
            </a:pPr>
            <a:r>
              <a:rPr lang="de-AT" sz="2000" dirty="0" err="1"/>
              <a:t>Declares</a:t>
            </a:r>
            <a:r>
              <a:rPr lang="de-AT" sz="2000" dirty="0"/>
              <a:t> </a:t>
            </a:r>
            <a:r>
              <a:rPr lang="de-AT" sz="2000" dirty="0" err="1"/>
              <a:t>Social-democratic</a:t>
            </a:r>
            <a:r>
              <a:rPr lang="de-AT" sz="2000" dirty="0"/>
              <a:t> Party (SPD) illegal 1878</a:t>
            </a:r>
          </a:p>
          <a:p>
            <a:pPr>
              <a:buFontTx/>
              <a:buChar char="-"/>
              <a:defRPr/>
            </a:pPr>
            <a:r>
              <a:rPr lang="de-AT" sz="2000" dirty="0"/>
              <a:t>Problems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industrialisation</a:t>
            </a:r>
            <a:r>
              <a:rPr lang="de-AT" sz="2000" dirty="0"/>
              <a:t> </a:t>
            </a:r>
            <a:r>
              <a:rPr lang="de-AT" sz="2000" dirty="0" err="1"/>
              <a:t>arise</a:t>
            </a:r>
            <a:r>
              <a:rPr lang="de-AT" sz="2000" dirty="0"/>
              <a:t>: </a:t>
            </a:r>
            <a:r>
              <a:rPr lang="de-AT" sz="2000" dirty="0" err="1"/>
              <a:t>migration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urban </a:t>
            </a:r>
            <a:r>
              <a:rPr lang="de-AT" sz="2000" dirty="0" err="1"/>
              <a:t>centres</a:t>
            </a:r>
            <a:endParaRPr lang="de-AT" sz="2000" dirty="0"/>
          </a:p>
          <a:p>
            <a:pPr>
              <a:buFontTx/>
              <a:buChar char="-"/>
              <a:defRPr/>
            </a:pPr>
            <a:r>
              <a:rPr lang="de-AT" sz="2000" dirty="0"/>
              <a:t>Takes </a:t>
            </a:r>
            <a:r>
              <a:rPr lang="de-AT" sz="2000" dirty="0" err="1"/>
              <a:t>social-demicratic</a:t>
            </a:r>
            <a:r>
              <a:rPr lang="de-AT" sz="2000" dirty="0"/>
              <a:t> </a:t>
            </a:r>
            <a:r>
              <a:rPr lang="de-AT" sz="2000" dirty="0" err="1"/>
              <a:t>principles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social</a:t>
            </a:r>
            <a:r>
              <a:rPr lang="de-AT" sz="2000" dirty="0"/>
              <a:t> </a:t>
            </a:r>
            <a:r>
              <a:rPr lang="de-AT" sz="2000" dirty="0" err="1"/>
              <a:t>welfare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unite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social</a:t>
            </a:r>
            <a:r>
              <a:rPr lang="de-AT" sz="2000" dirty="0"/>
              <a:t> </a:t>
            </a:r>
            <a:r>
              <a:rPr lang="de-AT" sz="2000" dirty="0" err="1"/>
              <a:t>classes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avoid</a:t>
            </a:r>
            <a:r>
              <a:rPr lang="de-AT" sz="2000" dirty="0"/>
              <a:t> </a:t>
            </a:r>
            <a:r>
              <a:rPr lang="de-AT" sz="2000" dirty="0" err="1"/>
              <a:t>class</a:t>
            </a:r>
            <a:r>
              <a:rPr lang="de-AT" sz="2000" dirty="0"/>
              <a:t> </a:t>
            </a:r>
            <a:r>
              <a:rPr lang="de-AT" sz="2000" dirty="0" err="1"/>
              <a:t>divisions</a:t>
            </a:r>
            <a:endParaRPr lang="de-AT" sz="2000" dirty="0"/>
          </a:p>
          <a:p>
            <a:pPr>
              <a:buFontTx/>
              <a:buChar char="-"/>
              <a:defRPr/>
            </a:pPr>
            <a:r>
              <a:rPr lang="de-AT" sz="2000" dirty="0" err="1"/>
              <a:t>Expels</a:t>
            </a:r>
            <a:r>
              <a:rPr lang="de-AT" sz="2000" dirty="0"/>
              <a:t> </a:t>
            </a:r>
            <a:r>
              <a:rPr lang="de-AT" sz="2000" dirty="0" err="1"/>
              <a:t>Jesuits</a:t>
            </a:r>
            <a:r>
              <a:rPr lang="de-AT" sz="2000" dirty="0"/>
              <a:t> but </a:t>
            </a:r>
            <a:r>
              <a:rPr lang="de-AT" sz="2000" dirty="0" err="1"/>
              <a:t>invents</a:t>
            </a:r>
            <a:r>
              <a:rPr lang="de-AT" sz="2000" dirty="0"/>
              <a:t> „</a:t>
            </a:r>
            <a:r>
              <a:rPr lang="de-AT" sz="2000" dirty="0" err="1"/>
              <a:t>subsidiarity</a:t>
            </a:r>
            <a:r>
              <a:rPr lang="de-AT" sz="2000" dirty="0"/>
              <a:t>“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69E86ACB-62D7-E52D-8383-7165A0C9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64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/>
              <a:t>Compulsory (private) </a:t>
            </a:r>
            <a:r>
              <a:rPr lang="en-GB" altLang="en-US" sz="2800" u="sng"/>
              <a:t>insurance</a:t>
            </a:r>
            <a:r>
              <a:rPr lang="en-GB" altLang="en-US" sz="2800"/>
              <a:t> in Germany </a:t>
            </a:r>
            <a:br>
              <a:rPr lang="en-GB" altLang="en-US" sz="2800"/>
            </a:br>
            <a:r>
              <a:rPr lang="en-GB" altLang="en-US" sz="2800"/>
              <a:t>(first world-wide) </a:t>
            </a:r>
            <a:br>
              <a:rPr lang="en-GB" altLang="en-US" sz="2800"/>
            </a:br>
            <a:r>
              <a:rPr lang="en-GB" altLang="en-US" sz="2800"/>
              <a:t>“</a:t>
            </a:r>
            <a:r>
              <a:rPr lang="en-GB" altLang="en-US" sz="2800" i="1"/>
              <a:t>to reconcile the working classes to the authority of the state</a:t>
            </a:r>
            <a:r>
              <a:rPr lang="en-GB" altLang="en-US" sz="2800"/>
              <a:t>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37B3-1234-9A84-0936-4FBEF6815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16126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dirty="0"/>
              <a:t>1883: sickness insurance (2/3 contribution by employer, 1/3 by worker)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dirty="0"/>
              <a:t>1884: accident insurance law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dirty="0"/>
              <a:t>1889: old age insurance (including invalidity)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dirty="0"/>
              <a:t>(unemployment insurance only in 1927!!!)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800" dirty="0"/>
              <a:t>Social Democratic Party (SPD) since 1875 practically banned from participating in public politic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8CEDC2-AE1D-9BF7-E88D-90D4CF0A3F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1451" y="588137"/>
            <a:ext cx="7629098" cy="5681725"/>
          </a:xfrm>
        </p:spPr>
      </p:pic>
    </p:spTree>
    <p:extLst>
      <p:ext uri="{BB962C8B-B14F-4D97-AF65-F5344CB8AC3E}">
        <p14:creationId xmlns:p14="http://schemas.microsoft.com/office/powerpoint/2010/main" val="232268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08AC7-3BD0-9224-7646-EFB66789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88" y="597070"/>
            <a:ext cx="7637824" cy="56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7274B-256B-D44B-1831-C9B5613A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07" y="797189"/>
            <a:ext cx="7166986" cy="52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5AEBC-45C9-173F-DA76-00E9C144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98" y="769199"/>
            <a:ext cx="7116604" cy="53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4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A5551-0D79-3AE3-ADF7-B42BD0DB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30" y="692793"/>
            <a:ext cx="7321539" cy="54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B7A47-D9C3-14C8-A7F7-E530D3F8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25" y="767130"/>
            <a:ext cx="7014949" cy="53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5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47265-B2FC-1705-813A-4AE12F64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80" y="667966"/>
            <a:ext cx="7383439" cy="55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7CC7B-B3C8-9954-60C1-459FFB0A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67" y="546256"/>
            <a:ext cx="7219666" cy="54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9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177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European social policy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German unification</vt:lpstr>
      <vt:lpstr>Compulsory (private) insurance in Germany  (first world-wide)  “to reconcile the working classes to the authority of the state.”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social policy 2</dc:title>
  <dc:creator>Lorenz A. Walter</dc:creator>
  <cp:lastModifiedBy>Lorenz A. Walter</cp:lastModifiedBy>
  <cp:revision>1</cp:revision>
  <dcterms:created xsi:type="dcterms:W3CDTF">2023-02-16T09:43:49Z</dcterms:created>
  <dcterms:modified xsi:type="dcterms:W3CDTF">2023-02-16T09:44:59Z</dcterms:modified>
</cp:coreProperties>
</file>