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bin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3" r:id="R55fe96648bfa4b45" DeepLBanner=""/>
    <p:sldId id="256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1" r:id="rId10"/>
    <p:sldId id="450" r:id="rId11"/>
    <p:sldId id="452" r:id="rId12"/>
    <p:sldId id="419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Lc289m98e2nu1rZwxn8RQ==" hashData="jl31I+FZfeL3Da0RWjDsWJ2KAcjcNQYNNNRC5PJm8VIGc75Z01xRsS7AMK0y6Q/BGsMylPB72fPI5Y8B5FFi7w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45" d="100"/>
          <a:sy n="45" d="100"/>
        </p:scale>
        <p:origin x="68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tableStyles" Target="tableStyles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theme" Target="theme/theme1.xml" Id="rId17" /><Relationship Type="http://schemas.openxmlformats.org/officeDocument/2006/relationships/slide" Target="slides/slide1.xml" Id="rId2" /><Relationship Type="http://schemas.openxmlformats.org/officeDocument/2006/relationships/viewProps" Target="viewProp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/ppt/slides/slide14.xml" Id="R55fe96648bfa4b45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2817-AB20-EA7D-2629-635EC025E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8EBCA-56A7-92BF-F01A-661397F9D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6D55A-DFFC-E70E-0910-1A250D35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8F300-386E-502A-33CC-3FF60110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05C03-0909-AF8D-2F9C-88BE9D17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FAD3-7B8E-2F30-D74F-A0C633B5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E4DDF-7BBF-4132-D46C-78ABB2E15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35DD1-9E5A-A1BB-DBFD-E682F2D9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1A33C-EED6-67C2-80E1-80B7AC2C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1C944-24E4-C8AE-1C64-A998D459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79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40509-8B93-7F03-A527-EC2E1F49C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3AE5D-0820-784E-24C1-CF880B08D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C013-D8B0-ACF3-91CF-D04C5F72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50F5E-72EC-E5D3-5A61-6755CFDC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15C9F-4AEC-28C5-F385-6E375FAC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3750-AE76-61B0-D305-C89533EB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9422-2800-BAA2-84BA-8815A2065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18501-A2A9-B95D-57F3-1343A78A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47B0B-F450-7B22-A6A4-C753F0DD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2DEC2-34E2-B650-7506-0621BCD6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2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6EC0-42C0-6A66-404C-ED566AAE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1B1E4-DB75-D298-757C-738E1CF6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C2601-21DA-717C-B2B5-1AAD4B00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44A27-5B78-AF5C-34EA-5384AFF6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2100F-2328-FEBB-47C7-EBF0702C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9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1499-B550-E2F2-9DF4-16B1D74B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AC10-9EF7-3ECD-F7B2-F08CD01F7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A4ABA-0834-8157-9F9A-DE32414BF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1D5EA-0BD8-84A2-4FD3-47C8AB0B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A3B5F-433D-4601-A45E-0010C241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C75D1-616B-D4EB-CFCE-69BF1AEB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1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C709-BACB-21A9-B9E9-C6AB0E4E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E6470-C696-B3A0-D830-C8179F73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0208D-7A94-421C-864C-45ED1CA61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A3610-E964-7FAD-4BCE-0D898B488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0D65D-756F-DAEE-213F-23322936E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0DEB7-884D-F35B-9C4B-52F9DCD4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D3B99-8C0E-B1B0-D8BF-6B4E55D9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51BD7-EF08-2720-77B5-A6DC40925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8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CBF0-B82A-8E47-8AC2-B53ADE5A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266CF-C785-658A-142B-176CE079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87494-CE8B-48D8-9CB2-12EBB781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81430-9F05-80DF-E8C8-C8A99448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4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2622A-9B18-CBFB-89A0-4D0490EB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C1D41-610D-ED3E-229F-8FBB0F51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DCF56-7BAC-83A5-2EC1-C21DE16D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8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DFA7-A308-2C71-2036-998EA2E6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9B50F-BA9A-7334-A740-29EAE54D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66C3F-FAC3-8A5A-37B9-5DFEA9E09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9DA1A-E5EE-4C24-9368-92C390AB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49FD9-8D68-9C24-0A54-9CEE4CFA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4156C-9518-35E5-D10B-D9AF06C3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7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8150-E325-6CEF-DB8B-AA2007CD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F9C1E-3DB2-BFCF-FC11-73FC47848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E6B83-BA11-E804-C4DD-E3EF82FB6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479A4-2EE5-576F-36AA-ED517B09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D9106-1CF5-1A18-D117-820D16D3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79D3E-B276-77B2-B76E-D3773A15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25C4-1497-4DBD-99B9-9999BD01B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45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86061-5733-8077-D672-E0A0F04E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Kliknutím upravíte styl hlavního názvu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91E9-3032-07E0-796E-CBD6836FB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Kliknutím upravíte styly hlavního textu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1430A-EB7A-1F1D-C3BF-EC59C243C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557E-8394-478C-8AE3-9629C8C2171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C36-FBDD-3DC4-B566-D42DA92B6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370AB-4559-2471-EB7C-259B1CA49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F25C4-1497-4DBD-99B9-9999BD01B577}" type="slidenum">
              <a:rPr lang="en-GB" smtClean="0"/>
              <a:t>'#'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94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933ec2b9d2894517" /><Relationship Type="http://schemas.openxmlformats.org/officeDocument/2006/relationships/hyperlink" Target="https://www.deepl.com/pro?cta=edit-document" TargetMode="External" Id="Refe29dd9629845c2" /><Relationship Type="http://schemas.openxmlformats.org/officeDocument/2006/relationships/image" Target="/ppt/media/image11.bin" Id="Rcb2586bf1f8946b9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DCE8-1A9D-55AF-CCCA-8A6166FE0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/>
              <a:t>Evropská sociální politika 2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6ABCF-1E72-B85C-FFEC-4B76CCA4AA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3600"/>
              <a:t>Walter Lorenz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4108765124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E83B1-1294-A859-B05D-779C5BC21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74" y="759014"/>
            <a:ext cx="7328651" cy="53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43250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EAF58-B850-3FEA-94DF-F9FD5329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107" y="511189"/>
            <a:ext cx="8183677" cy="59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39895"/>
      </p:ext>
    </p:extLst>
  </p:cSld>
  <p:clrMapOvr>
    <a:masterClrMapping/>
  </p:clrMapOvr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71F46F52-D9B6-6F4B-CF97-429FA004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cs-CZ"/>
              <a:t>Sjednocení Německa</a:t>
            </a:r>
            <a:endParaRPr lang="en-GB" altLang="cs-CZ"/>
          </a:p>
        </p:txBody>
      </p:sp>
      <p:sp>
        <p:nvSpPr>
          <p:cNvPr id="83971" name="Content Placeholder 3">
            <a:extLst>
              <a:ext uri="{FF2B5EF4-FFF2-40B4-BE49-F238E27FC236}">
                <a16:creationId xmlns:a16="http://schemas.microsoft.com/office/drawing/2014/main" id="{CA6376DE-1F41-B8A6-B6ED-684FB03F8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8050213"/>
          </a:xfrm>
        </p:spPr>
        <p:txBody>
          <a:bodyPr/>
          <a:lstStyle/>
          <a:p>
            <a:pPr marL="0" indent="0">
              <a:buNone/>
            </a:pPr>
            <a:r>
              <a:rPr lang="de-AT" altLang="cs-CZ" sz="2400" b="1" u="sng"/>
              <a:t>Vnější opatření:</a:t>
            </a:r>
          </a:p>
          <a:p>
            <a:pPr marL="0" indent="0">
              <a:buNone/>
            </a:pPr>
            <a:r>
              <a:rPr lang="de-AT" altLang="cs-CZ" sz="2400"/>
              <a:t>Válka s Francií 1871 sjednocuje všechna německá království pod pruským vedením proti společnému nepříteli: Obnova "Heiliges Romisches Reich Deutscher Nation", </a:t>
            </a:r>
          </a:p>
          <a:p>
            <a:pPr marL="0" indent="0">
              <a:buNone/>
            </a:pPr>
            <a:r>
              <a:rPr lang="de-AT" altLang="cs-CZ" sz="2400"/>
              <a:t>Deutscher Nation", Vilém I. korunován ve Versailles</a:t>
            </a:r>
          </a:p>
          <a:p>
            <a:pPr marL="0" indent="0">
              <a:buNone/>
            </a:pPr>
            <a:r>
              <a:rPr lang="de-AT" altLang="cs-CZ" sz="2400"/>
              <a:t>Národní jednota s retrospektivním zaměřením</a:t>
            </a:r>
            <a:endParaRPr lang="en-GB" altLang="cs-CZ" sz="24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E6213E-C2DE-2A2E-1EF2-6807A720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3886200" cy="350043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de-AT" sz="2000" b="1" u="sng" dirty="0"/>
              <a:t>Vnitřní </a:t>
            </a:r>
            <a:r>
              <a:rPr lang="de-AT" sz="2000" b="1" u="sng" dirty="0" err="1"/>
              <a:t>opatření</a:t>
            </a:r>
            <a:r>
              <a:rPr lang="de-AT" sz="2000" b="1" u="sng" dirty="0"/>
              <a:t>:</a:t>
            </a:r>
          </a:p>
          <a:p>
            <a:pPr marL="0" indent="0">
              <a:buNone/>
              <a:defRPr/>
            </a:pPr>
            <a:r>
              <a:rPr lang="de-AT" sz="2000" dirty="0"/>
              <a:t>- Zrušení </a:t>
            </a:r>
            <a:r>
              <a:rPr lang="de-AT" sz="2000" dirty="0"/>
              <a:t>vnitřních </a:t>
            </a:r>
            <a:r>
              <a:rPr lang="de-AT" sz="2000" dirty="0" err="1"/>
              <a:t>celních sazeb </a:t>
            </a:r>
            <a:r>
              <a:rPr lang="de-AT" sz="2000" dirty="0" err="1"/>
              <a:t>podporuje </a:t>
            </a:r>
            <a:r>
              <a:rPr lang="de-AT" sz="2000" dirty="0" err="1"/>
              <a:t>restrukturalizaci</a:t>
            </a:r>
            <a:endParaRPr lang="de-AT" sz="2000" dirty="0"/>
          </a:p>
          <a:p>
            <a:pPr>
              <a:buFontTx/>
              <a:buChar char="-"/>
              <a:defRPr/>
            </a:pPr>
            <a:r>
              <a:rPr lang="de-AT" sz="2000" dirty="0" err="1"/>
              <a:t>Prohlášení </a:t>
            </a:r>
            <a:r>
              <a:rPr lang="de-AT" sz="2000" dirty="0" err="1"/>
              <a:t>Sociálnědemokratické strany (</a:t>
            </a:r>
            <a:r>
              <a:rPr lang="de-AT" sz="2000" dirty="0"/>
              <a:t>SPD) </a:t>
            </a:r>
            <a:r>
              <a:rPr lang="de-AT" sz="2000" dirty="0" err="1"/>
              <a:t>za </a:t>
            </a:r>
            <a:r>
              <a:rPr lang="de-AT" sz="2000" dirty="0"/>
              <a:t>ilegální 1878</a:t>
            </a:r>
          </a:p>
          <a:p>
            <a:pPr>
              <a:buFontTx/>
              <a:buChar char="-"/>
              <a:defRPr/>
            </a:pPr>
            <a:r>
              <a:rPr lang="de-AT" sz="2000" dirty="0"/>
              <a:t>Problémy </a:t>
            </a:r>
            <a:r>
              <a:rPr lang="de-AT" sz="2000" dirty="0" err="1"/>
              <a:t>industrializace</a:t>
            </a:r>
            <a:r>
              <a:rPr lang="de-AT" sz="2000" dirty="0"/>
              <a:t>: </a:t>
            </a:r>
            <a:r>
              <a:rPr lang="de-AT" sz="2000" dirty="0" err="1"/>
              <a:t>migrace </a:t>
            </a:r>
            <a:r>
              <a:rPr lang="de-AT" sz="2000" dirty="0" err="1"/>
              <a:t>do </a:t>
            </a:r>
            <a:r>
              <a:rPr lang="de-AT" sz="2000" dirty="0"/>
              <a:t>městských </a:t>
            </a:r>
            <a:r>
              <a:rPr lang="de-AT" sz="2000" dirty="0" err="1"/>
              <a:t>center</a:t>
            </a:r>
            <a:endParaRPr lang="de-AT" sz="2000" dirty="0"/>
          </a:p>
          <a:p>
            <a:pPr>
              <a:buFontTx/>
              <a:buChar char="-"/>
              <a:defRPr/>
            </a:pPr>
            <a:r>
              <a:rPr lang="de-AT" sz="2000" dirty="0"/>
              <a:t>Využívá </a:t>
            </a:r>
            <a:r>
              <a:rPr lang="de-AT" sz="2000" dirty="0" err="1"/>
              <a:t>sociálně-demokratické </a:t>
            </a:r>
            <a:r>
              <a:rPr lang="de-AT" sz="2000" dirty="0" err="1"/>
              <a:t>principy </a:t>
            </a:r>
            <a:r>
              <a:rPr lang="de-AT" sz="2000" dirty="0" err="1"/>
              <a:t>sociální péče </a:t>
            </a:r>
            <a:r>
              <a:rPr lang="de-AT" sz="2000" dirty="0" err="1"/>
              <a:t>ke </a:t>
            </a:r>
            <a:r>
              <a:rPr lang="de-AT" sz="2000" dirty="0" err="1"/>
              <a:t>sjednocení </a:t>
            </a:r>
            <a:r>
              <a:rPr lang="de-AT" sz="2000" dirty="0" err="1"/>
              <a:t>společenských </a:t>
            </a:r>
            <a:r>
              <a:rPr lang="de-AT" sz="2000" dirty="0" err="1"/>
              <a:t>tříd </a:t>
            </a:r>
            <a:r>
              <a:rPr lang="de-AT" sz="2000" dirty="0" err="1"/>
              <a:t>a </a:t>
            </a:r>
            <a:r>
              <a:rPr lang="de-AT" sz="2000" dirty="0" err="1"/>
              <a:t>zamezení </a:t>
            </a:r>
            <a:r>
              <a:rPr lang="de-AT" sz="2000" dirty="0" err="1"/>
              <a:t>třídního </a:t>
            </a:r>
            <a:r>
              <a:rPr lang="de-AT" sz="2000" dirty="0" err="1"/>
              <a:t>rozdělení.</a:t>
            </a:r>
            <a:endParaRPr lang="de-AT" sz="2000" dirty="0"/>
          </a:p>
          <a:p>
            <a:pPr>
              <a:buFontTx/>
              <a:buChar char="-"/>
              <a:defRPr/>
            </a:pPr>
            <a:r>
              <a:rPr lang="de-AT" sz="2000" dirty="0" err="1"/>
              <a:t>Vyhání </a:t>
            </a:r>
            <a:r>
              <a:rPr lang="de-AT" sz="2000" dirty="0" err="1"/>
              <a:t>jezuity, </a:t>
            </a:r>
            <a:r>
              <a:rPr lang="de-AT" sz="2000" dirty="0"/>
              <a:t>ale </a:t>
            </a:r>
            <a:r>
              <a:rPr lang="de-AT" sz="2000" dirty="0" err="1"/>
              <a:t>vymýšlí </a:t>
            </a:r>
            <a:r>
              <a:rPr lang="de-AT" sz="2000" dirty="0"/>
              <a:t>"</a:t>
            </a:r>
            <a:r>
              <a:rPr lang="de-AT" sz="2000" dirty="0" err="1"/>
              <a:t>subsidiaritu</a:t>
            </a:r>
            <a:r>
              <a:rPr lang="de-AT" sz="2000" dirty="0"/>
              <a:t>"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69E86ACB-62D7-E52D-8383-7165A0C9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64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/>
              <a:t>Povinné (soukromé) </a:t>
            </a:r>
            <a:r>
              <a:rPr lang="en-GB" altLang="en-US" sz="2800" u="sng"/>
              <a:t>pojištění </a:t>
            </a:r>
            <a:r>
              <a:rPr lang="en-GB" altLang="en-US" sz="2800"/>
              <a:t>v Německu </a:t>
            </a:r>
            <a:br>
              <a:rPr lang="en-GB" altLang="en-US" sz="2800"/>
            </a:br>
            <a:r>
              <a:rPr lang="en-GB" altLang="en-US" sz="2800"/>
              <a:t>(první na světě) </a:t>
            </a:r>
            <a:br>
              <a:rPr lang="en-GB" altLang="en-US" sz="2800"/>
            </a:br>
            <a:r>
              <a:rPr lang="en-GB" altLang="en-US" sz="2800"/>
              <a:t>"</a:t>
            </a:r>
            <a:r>
              <a:rPr lang="en-GB" altLang="en-US" sz="2800" i="1"/>
              <a:t>smířit dělnickou třídu s autoritou státu.</a:t>
            </a:r>
            <a:r>
              <a:rPr lang="en-GB" altLang="en-US" sz="2800"/>
              <a:t>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37B3-1234-9A84-0936-4FBEF6815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16126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dirty="0"/>
              <a:t>1883: nemocenské pojištění (2/3 příspěvek zaměstnavatele, 1/3 příspěvek zaměstnance)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dirty="0"/>
              <a:t>1884: zákon o úrazovém pojištění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dirty="0"/>
              <a:t>1889: starobní pojištění (včetně invalidního)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dirty="0"/>
              <a:t>(pojištění v nezaměstnanosti až v roce 1927!!!)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800" dirty="0"/>
              <a:t>Sociálně demokratická strana (SPD) od roku 1875 prakticky zakázána účastnit se veřejné </a:t>
            </a:r>
            <a:r>
              <a:rPr lang="en-GB" dirty="0"/>
              <a:t>politiky.</a:t>
            </a:r>
          </a:p>
        </p:txBody>
      </p:sp>
    </p:spTree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rgbClr val="0F2B46"/>
                </a:solidFill>
                <a:latin typeface="Helvetica" pitchFamily="2" charset="0"/>
              </a:rPr>
              <a:t>Subscribe to DeepL Pro to edit this document.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Visit </a:t>
            </a:r>
            <a:r>
              <a:rPr lang="de-DE" noProof="1">
                <a:solidFill>
                  <a:srgbClr val="006494"/>
                </a:solidFill>
                <a:latin typeface="Helvetica" pitchFamily="2" charset="0"/>
                <a:hlinkClick r:id="Refe29dd9629845c2"/>
              </a:rPr>
              <a:t>www.DeepL.com/pro</a:t>
            </a:r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for more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cb2586bf1f8946b9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8CEDC2-AE1D-9BF7-E88D-90D4CF0A3F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81451" y="588137"/>
            <a:ext cx="7629098" cy="5681725"/>
          </a:xfrm>
        </p:spPr>
      </p:pic>
    </p:spTree>
    <p:extLst>
      <p:ext uri="{BB962C8B-B14F-4D97-AF65-F5344CB8AC3E}">
        <p14:creationId xmlns:p14="http://schemas.microsoft.com/office/powerpoint/2010/main" val="2322686059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08AC7-3BD0-9224-7646-EFB66789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088" y="597070"/>
            <a:ext cx="7637824" cy="56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19566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7274B-256B-D44B-1831-C9B5613A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507" y="797189"/>
            <a:ext cx="7166986" cy="52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58551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5AEBC-45C9-173F-DA76-00E9C144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98" y="769199"/>
            <a:ext cx="7116604" cy="53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47860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A5551-0D79-3AE3-ADF7-B42BD0DB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230" y="692793"/>
            <a:ext cx="7321539" cy="54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98390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B7A47-D9C3-14C8-A7F7-E530D3F86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525" y="767130"/>
            <a:ext cx="7014949" cy="53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53545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D47265-B2FC-1705-813A-4AE12F64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280" y="667966"/>
            <a:ext cx="7383439" cy="55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3197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7CC7B-B3C8-9954-60C1-459FFB0A4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167" y="546256"/>
            <a:ext cx="7219666" cy="54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9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1</ap:TotalTime>
  <ap:Words>177</ap:Words>
  <ap:Application>Microsoft Office PowerPoint</ap:Application>
  <ap:PresentationFormat>Widescreen</ap:PresentationFormat>
  <ap:Paragraphs>20</ap:Paragraphs>
  <ap:Slides>13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ap:HeadingPairs>
  <ap:TitlesOfParts>
    <vt:vector baseType="lpstr" size="17">
      <vt:lpstr>Arial</vt:lpstr>
      <vt:lpstr>Calibri</vt:lpstr>
      <vt:lpstr>Calibri Light</vt:lpstr>
      <vt:lpstr>Office Theme</vt:lpstr>
      <vt:lpstr>European social policy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German unification</vt:lpstr>
      <vt:lpstr>Compulsory (private) insurance in Germany  (first world-wide)  “to reconcile the working classes to the authority of the state.”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European social policy 2</dc:title>
  <dc:creator>Lorenz A. Walter</dc:creator>
  <lastModifiedBy>Lorenz A. Walter</lastModifiedBy>
  <revision>1</revision>
  <dcterms:created xsi:type="dcterms:W3CDTF">2023-02-16T09:43:49.0000000Z</dcterms:created>
  <dcterms:modified xsi:type="dcterms:W3CDTF">2023-02-16T09:44:59.0000000Z</dcterms:modified>
  <keywords>, docId:1FA8580D360FE6B352D8FCB3C3627932</keywords>
</coreProperties>
</file>