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65" r:id="rId4"/>
    <p:sldId id="368" r:id="rId5"/>
    <p:sldId id="391" r:id="rId6"/>
    <p:sldId id="416" r:id="rId7"/>
    <p:sldId id="462" r:id="rId8"/>
    <p:sldId id="463" r:id="rId9"/>
    <p:sldId id="393" r:id="rId10"/>
    <p:sldId id="392" r:id="rId11"/>
    <p:sldId id="375" r:id="rId12"/>
    <p:sldId id="376" r:id="rId13"/>
    <p:sldId id="414" r:id="rId14"/>
    <p:sldId id="425" r:id="rId15"/>
    <p:sldId id="442" r:id="rId16"/>
    <p:sldId id="3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45" d="100"/>
          <a:sy n="45" d="100"/>
        </p:scale>
        <p:origin x="68" y="5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0BDDA-C6A3-0012-4772-1AD897D201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EF44CA-F231-B08B-8ECB-4720F224EA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A4AE4E-A5E2-FDCC-762B-BB265047BFE6}"/>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0BF2D3F9-151E-20F4-2E7A-A8C0A22DC8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A0FCFA-E487-848D-3A17-3A3C6D465A43}"/>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64506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7216C-BC6B-7E4C-5FB1-7C315817CB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17F16E-DAE4-AFEB-B5B4-34135068D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55B20-EAE6-8007-D230-DB8D5BC94791}"/>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B1E5C708-3C14-7ECD-F8AC-0C49667FC7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3FD860-3060-4DD0-BAC7-FCE569D11471}"/>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709614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ED23EC-218F-A796-0E8C-9B04B6B9B0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981E149-BCF3-D495-D05A-A04121D11C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A2158B-D108-B3CB-DB10-4C03120DE44E}"/>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6507CE50-4AE6-0CA0-57E2-F7C8AAC65A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46D52-4E78-73E9-D5DA-AD0ED48128D7}"/>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2578779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016F-DFA8-4BB1-5BB9-00BEB5BA6B1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5B3E25-64A6-6035-4132-5D3BDC0690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B3CF1C-61F8-E96D-CE1C-3E452FF92D95}"/>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F2BBA43B-66A1-638A-A343-4CC746511A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12E076-5C98-BD81-9931-D1EA53C0B9FD}"/>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205687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9E6D3-5708-BDD0-A5CA-085CB700E1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27FE084-8431-8BA3-0F80-3A12A9B56A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E47739-F580-7D4A-40C7-46F03B6AA382}"/>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C7C76F57-1EFE-C36C-2D3E-B4D1E9D1E98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6E2FBD-CBFA-E756-5943-46F938D6DB34}"/>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2063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22503-5250-D868-D1A4-AB6494D60D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7C99D2-614F-4AD5-17F7-09239122FE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10D4AF-69BC-3F83-5220-B6EFAD0F54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2E1E54-DB5A-DB6B-241F-53C2FB5605C9}"/>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6" name="Footer Placeholder 5">
            <a:extLst>
              <a:ext uri="{FF2B5EF4-FFF2-40B4-BE49-F238E27FC236}">
                <a16:creationId xmlns:a16="http://schemas.microsoft.com/office/drawing/2014/main" id="{03E46BC2-C186-1D54-D6BB-4DE242CD8A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02D11-18FD-FFC4-62B2-1425280587F0}"/>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48176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E8981-D4A9-9420-6E56-E2F69795DE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DD84CF-D3FC-E476-8E38-DBC227E9F1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3DDB27-F7B4-324B-C208-D1B8330022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C19963C-8B47-6635-C1A0-02A6E63F03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90B39-7E57-D0E4-5F6B-1F7394390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407EB5-014F-F6D2-EABD-709AE349E397}"/>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8" name="Footer Placeholder 7">
            <a:extLst>
              <a:ext uri="{FF2B5EF4-FFF2-40B4-BE49-F238E27FC236}">
                <a16:creationId xmlns:a16="http://schemas.microsoft.com/office/drawing/2014/main" id="{9F2454B4-9C0B-D9AF-4AB6-ECE37C156EF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95EA10-4940-0ECE-8916-A7B581607317}"/>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91131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9CAA-FD69-8112-9143-5132140AAD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C63634-2B51-CC39-296A-9BCBCB56ABB6}"/>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4" name="Footer Placeholder 3">
            <a:extLst>
              <a:ext uri="{FF2B5EF4-FFF2-40B4-BE49-F238E27FC236}">
                <a16:creationId xmlns:a16="http://schemas.microsoft.com/office/drawing/2014/main" id="{F1A525AD-591E-F2D5-95E9-2974CAAED5D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1668D95-CCEE-67F7-5E22-5E938ECD4087}"/>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829468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F3CE3D-AA20-BBA3-D6D8-911C2FBA58DF}"/>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3" name="Footer Placeholder 2">
            <a:extLst>
              <a:ext uri="{FF2B5EF4-FFF2-40B4-BE49-F238E27FC236}">
                <a16:creationId xmlns:a16="http://schemas.microsoft.com/office/drawing/2014/main" id="{0A5794F9-283F-71A6-EC7B-4591343CAE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59278B1-B442-0F6A-FD5D-F88C4E1926CE}"/>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26897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AAA4F-8DA7-8009-8CBF-12101241E0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AE154D-F27B-AF13-E58D-C1042F15C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445969-504F-D5AC-EF2E-CBC9BB9EB1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3BCA8-3D1E-59F1-2616-5D9E3F006104}"/>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6" name="Footer Placeholder 5">
            <a:extLst>
              <a:ext uri="{FF2B5EF4-FFF2-40B4-BE49-F238E27FC236}">
                <a16:creationId xmlns:a16="http://schemas.microsoft.com/office/drawing/2014/main" id="{8E5A56A5-ECDD-6C48-8180-5B1F1BF92A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FD3865-7C02-2B58-ABEC-780D80D9E4CF}"/>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1914133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712E-7039-E0D0-4568-2AB726C54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0542573-3551-4EEF-6C74-25D849ABA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CFD41EA-FB55-4F4F-2EEC-41C3AE1D0E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504422-C4EF-9D52-585C-B76CC5ADFFD1}"/>
              </a:ext>
            </a:extLst>
          </p:cNvPr>
          <p:cNvSpPr>
            <a:spLocks noGrp="1"/>
          </p:cNvSpPr>
          <p:nvPr>
            <p:ph type="dt" sz="half" idx="10"/>
          </p:nvPr>
        </p:nvSpPr>
        <p:spPr/>
        <p:txBody>
          <a:bodyPr/>
          <a:lstStyle/>
          <a:p>
            <a:fld id="{80ECB5E2-1603-4EE3-A4D0-5129088F9F36}" type="datetimeFigureOut">
              <a:rPr lang="en-GB" smtClean="0"/>
              <a:t>16/02/2023</a:t>
            </a:fld>
            <a:endParaRPr lang="en-GB"/>
          </a:p>
        </p:txBody>
      </p:sp>
      <p:sp>
        <p:nvSpPr>
          <p:cNvPr id="6" name="Footer Placeholder 5">
            <a:extLst>
              <a:ext uri="{FF2B5EF4-FFF2-40B4-BE49-F238E27FC236}">
                <a16:creationId xmlns:a16="http://schemas.microsoft.com/office/drawing/2014/main" id="{A29D9B45-09A1-C465-4FA6-2B6FAE17A4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FE421B-15AC-67EF-A809-3AF4BEE8D50B}"/>
              </a:ext>
            </a:extLst>
          </p:cNvPr>
          <p:cNvSpPr>
            <a:spLocks noGrp="1"/>
          </p:cNvSpPr>
          <p:nvPr>
            <p:ph type="sldNum" sz="quarter" idx="12"/>
          </p:nvPr>
        </p:nvSpPr>
        <p:spPr/>
        <p:txBody>
          <a:bodyPr/>
          <a:lstStyle/>
          <a:p>
            <a:fld id="{B439EC4C-DA9D-4C3D-846D-1D13D235A4D2}" type="slidenum">
              <a:rPr lang="en-GB" smtClean="0"/>
              <a:t>‹#›</a:t>
            </a:fld>
            <a:endParaRPr lang="en-GB"/>
          </a:p>
        </p:txBody>
      </p:sp>
    </p:spTree>
    <p:extLst>
      <p:ext uri="{BB962C8B-B14F-4D97-AF65-F5344CB8AC3E}">
        <p14:creationId xmlns:p14="http://schemas.microsoft.com/office/powerpoint/2010/main" val="993732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B666BC-29E2-8623-B2C9-3C12FF2B5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098EFCC-A163-7C91-B091-A67D67EE5F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4E007E-C258-EB5E-F156-3986544EB5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CB5E2-1603-4EE3-A4D0-5129088F9F36}" type="datetimeFigureOut">
              <a:rPr lang="en-GB" smtClean="0"/>
              <a:t>16/02/2023</a:t>
            </a:fld>
            <a:endParaRPr lang="en-GB"/>
          </a:p>
        </p:txBody>
      </p:sp>
      <p:sp>
        <p:nvSpPr>
          <p:cNvPr id="5" name="Footer Placeholder 4">
            <a:extLst>
              <a:ext uri="{FF2B5EF4-FFF2-40B4-BE49-F238E27FC236}">
                <a16:creationId xmlns:a16="http://schemas.microsoft.com/office/drawing/2014/main" id="{13AE2628-5167-1BA2-3CEE-AAD3A690E0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67CD7DE-EEC5-6919-624B-59556F8B88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9EC4C-DA9D-4C3D-846D-1D13D235A4D2}" type="slidenum">
              <a:rPr lang="en-GB" smtClean="0"/>
              <a:t>‹#›</a:t>
            </a:fld>
            <a:endParaRPr lang="en-GB"/>
          </a:p>
        </p:txBody>
      </p:sp>
    </p:spTree>
    <p:extLst>
      <p:ext uri="{BB962C8B-B14F-4D97-AF65-F5344CB8AC3E}">
        <p14:creationId xmlns:p14="http://schemas.microsoft.com/office/powerpoint/2010/main" val="2095100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09A11-178D-43B6-8636-29AA82EE1A9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CEF9BD24-CE2D-CFEC-13E7-91C3660A669F}"/>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5842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Fundamental, </a:t>
            </a:r>
            <a:r>
              <a:rPr lang="de-DE" dirty="0" err="1"/>
              <a:t>contrasting</a:t>
            </a:r>
            <a:r>
              <a:rPr lang="de-DE" dirty="0"/>
              <a:t> </a:t>
            </a:r>
            <a:r>
              <a:rPr lang="de-DE" dirty="0" err="1"/>
              <a:t>notions</a:t>
            </a:r>
            <a:r>
              <a:rPr lang="de-DE" dirty="0"/>
              <a:t> </a:t>
            </a:r>
            <a:r>
              <a:rPr lang="de-DE" dirty="0" err="1"/>
              <a:t>of</a:t>
            </a:r>
            <a:r>
              <a:rPr lang="de-DE" dirty="0"/>
              <a:t> </a:t>
            </a:r>
            <a:r>
              <a:rPr lang="de-DE" dirty="0" err="1"/>
              <a:t>welfare</a:t>
            </a:r>
            <a:endParaRPr lang="en-GB" dirty="0"/>
          </a:p>
        </p:txBody>
      </p:sp>
      <p:graphicFrame>
        <p:nvGraphicFramePr>
          <p:cNvPr id="4" name="Content Placeholder 3"/>
          <p:cNvGraphicFramePr>
            <a:graphicFrameLocks noGrp="1"/>
          </p:cNvGraphicFramePr>
          <p:nvPr>
            <p:ph idx="1"/>
          </p:nvPr>
        </p:nvGraphicFramePr>
        <p:xfrm>
          <a:off x="838200" y="1385787"/>
          <a:ext cx="10515600" cy="4937760"/>
        </p:xfrm>
        <a:graphic>
          <a:graphicData uri="http://schemas.openxmlformats.org/drawingml/2006/table">
            <a:tbl>
              <a:tblPr firstRow="1" bandRow="1">
                <a:tableStyleId>{5C22544A-7EE6-4342-B048-85BDC9FD1C3A}</a:tableStyleId>
              </a:tblPr>
              <a:tblGrid>
                <a:gridCol w="1997597">
                  <a:extLst>
                    <a:ext uri="{9D8B030D-6E8A-4147-A177-3AD203B41FA5}">
                      <a16:colId xmlns:a16="http://schemas.microsoft.com/office/drawing/2014/main" val="362004190"/>
                    </a:ext>
                  </a:extLst>
                </a:gridCol>
                <a:gridCol w="3750198">
                  <a:extLst>
                    <a:ext uri="{9D8B030D-6E8A-4147-A177-3AD203B41FA5}">
                      <a16:colId xmlns:a16="http://schemas.microsoft.com/office/drawing/2014/main" val="888544713"/>
                    </a:ext>
                  </a:extLst>
                </a:gridCol>
                <a:gridCol w="4767805">
                  <a:extLst>
                    <a:ext uri="{9D8B030D-6E8A-4147-A177-3AD203B41FA5}">
                      <a16:colId xmlns:a16="http://schemas.microsoft.com/office/drawing/2014/main" val="4015127299"/>
                    </a:ext>
                  </a:extLst>
                </a:gridCol>
              </a:tblGrid>
              <a:tr h="370840">
                <a:tc>
                  <a:txBody>
                    <a:bodyPr/>
                    <a:lstStyle/>
                    <a:p>
                      <a:endParaRPr lang="en-GB" sz="2400" dirty="0"/>
                    </a:p>
                  </a:txBody>
                  <a:tcPr/>
                </a:tc>
                <a:tc>
                  <a:txBody>
                    <a:bodyPr/>
                    <a:lstStyle/>
                    <a:p>
                      <a:r>
                        <a:rPr lang="de-DE" sz="2400" dirty="0" err="1"/>
                        <a:t>Socialist</a:t>
                      </a:r>
                      <a:r>
                        <a:rPr lang="de-DE" sz="2400" dirty="0"/>
                        <a:t> </a:t>
                      </a:r>
                      <a:r>
                        <a:rPr lang="de-DE" sz="2400" dirty="0" err="1"/>
                        <a:t>welfare</a:t>
                      </a:r>
                      <a:endParaRPr lang="en-GB" sz="2400" dirty="0"/>
                    </a:p>
                  </a:txBody>
                  <a:tcPr/>
                </a:tc>
                <a:tc>
                  <a:txBody>
                    <a:bodyPr/>
                    <a:lstStyle/>
                    <a:p>
                      <a:r>
                        <a:rPr lang="de-DE" sz="2400" dirty="0" err="1"/>
                        <a:t>Marketised</a:t>
                      </a:r>
                      <a:r>
                        <a:rPr lang="de-DE" sz="2400" dirty="0"/>
                        <a:t> </a:t>
                      </a:r>
                      <a:r>
                        <a:rPr lang="de-DE" sz="2400" dirty="0" err="1"/>
                        <a:t>welfare</a:t>
                      </a:r>
                      <a:endParaRPr lang="en-GB" sz="2400" dirty="0"/>
                    </a:p>
                  </a:txBody>
                  <a:tcPr/>
                </a:tc>
                <a:extLst>
                  <a:ext uri="{0D108BD9-81ED-4DB2-BD59-A6C34878D82A}">
                    <a16:rowId xmlns:a16="http://schemas.microsoft.com/office/drawing/2014/main" val="3710763144"/>
                  </a:ext>
                </a:extLst>
              </a:tr>
              <a:tr h="370840">
                <a:tc>
                  <a:txBody>
                    <a:bodyPr/>
                    <a:lstStyle/>
                    <a:p>
                      <a:r>
                        <a:rPr lang="de-DE" sz="2400" dirty="0"/>
                        <a:t>Core </a:t>
                      </a:r>
                      <a:r>
                        <a:rPr lang="de-DE" sz="2400" dirty="0" err="1"/>
                        <a:t>principles</a:t>
                      </a:r>
                      <a:endParaRPr lang="en-GB" sz="2400" dirty="0"/>
                    </a:p>
                  </a:txBody>
                  <a:tcPr/>
                </a:tc>
                <a:tc>
                  <a:txBody>
                    <a:bodyPr/>
                    <a:lstStyle/>
                    <a:p>
                      <a:r>
                        <a:rPr lang="de-DE" sz="2400" dirty="0" err="1"/>
                        <a:t>Equality</a:t>
                      </a:r>
                      <a:r>
                        <a:rPr lang="de-DE" sz="2400" dirty="0"/>
                        <a:t>: „</a:t>
                      </a:r>
                      <a:r>
                        <a:rPr lang="de-DE" sz="2400" dirty="0" err="1"/>
                        <a:t>to</a:t>
                      </a:r>
                      <a:r>
                        <a:rPr lang="de-DE" sz="2400" dirty="0"/>
                        <a:t> </a:t>
                      </a:r>
                      <a:r>
                        <a:rPr lang="de-DE" sz="2400" dirty="0" err="1"/>
                        <a:t>each</a:t>
                      </a:r>
                      <a:r>
                        <a:rPr lang="de-DE" sz="2400" dirty="0"/>
                        <a:t> </a:t>
                      </a:r>
                      <a:r>
                        <a:rPr lang="de-DE" sz="2400" dirty="0" err="1"/>
                        <a:t>according</a:t>
                      </a:r>
                      <a:r>
                        <a:rPr lang="de-DE" sz="2400" dirty="0"/>
                        <a:t> </a:t>
                      </a:r>
                      <a:r>
                        <a:rPr lang="de-DE" sz="2400" dirty="0" err="1"/>
                        <a:t>to</a:t>
                      </a:r>
                      <a:r>
                        <a:rPr lang="de-DE" sz="2400" dirty="0"/>
                        <a:t> </a:t>
                      </a:r>
                      <a:r>
                        <a:rPr lang="de-DE" sz="2400" dirty="0" err="1"/>
                        <a:t>their</a:t>
                      </a:r>
                      <a:r>
                        <a:rPr lang="de-DE" sz="2400" dirty="0"/>
                        <a:t> </a:t>
                      </a:r>
                      <a:r>
                        <a:rPr lang="de-DE" sz="2400" dirty="0" err="1"/>
                        <a:t>needs</a:t>
                      </a:r>
                      <a:r>
                        <a:rPr lang="de-DE" sz="2400" dirty="0"/>
                        <a:t>“</a:t>
                      </a:r>
                      <a:endParaRPr lang="en-GB" sz="2400" dirty="0"/>
                    </a:p>
                  </a:txBody>
                  <a:tcPr/>
                </a:tc>
                <a:tc>
                  <a:txBody>
                    <a:bodyPr/>
                    <a:lstStyle/>
                    <a:p>
                      <a:r>
                        <a:rPr lang="de-DE" sz="2400" dirty="0"/>
                        <a:t>Liberty: „</a:t>
                      </a:r>
                      <a:r>
                        <a:rPr lang="de-DE" sz="2400" dirty="0" err="1"/>
                        <a:t>to</a:t>
                      </a:r>
                      <a:r>
                        <a:rPr lang="de-DE" sz="2400" dirty="0"/>
                        <a:t> </a:t>
                      </a:r>
                      <a:r>
                        <a:rPr lang="de-DE" sz="2400" dirty="0" err="1"/>
                        <a:t>each</a:t>
                      </a:r>
                      <a:r>
                        <a:rPr lang="de-DE" sz="2400" dirty="0"/>
                        <a:t> </a:t>
                      </a:r>
                      <a:r>
                        <a:rPr lang="de-DE" sz="2400" dirty="0" err="1"/>
                        <a:t>according</a:t>
                      </a:r>
                      <a:r>
                        <a:rPr lang="de-DE" sz="2400" dirty="0"/>
                        <a:t> </a:t>
                      </a:r>
                      <a:r>
                        <a:rPr lang="de-DE" sz="2400" dirty="0" err="1"/>
                        <a:t>to</a:t>
                      </a:r>
                      <a:r>
                        <a:rPr lang="de-DE" sz="2400" dirty="0"/>
                        <a:t> </a:t>
                      </a:r>
                      <a:r>
                        <a:rPr lang="de-DE" sz="2400" dirty="0" err="1"/>
                        <a:t>their</a:t>
                      </a:r>
                      <a:r>
                        <a:rPr lang="de-DE" sz="2400" dirty="0"/>
                        <a:t> </a:t>
                      </a:r>
                      <a:r>
                        <a:rPr lang="de-DE" sz="2400" dirty="0" err="1"/>
                        <a:t>abilities</a:t>
                      </a:r>
                      <a:r>
                        <a:rPr lang="de-DE" sz="2400" dirty="0"/>
                        <a:t> / </a:t>
                      </a:r>
                      <a:r>
                        <a:rPr lang="de-DE" sz="2400" dirty="0" err="1"/>
                        <a:t>efforts</a:t>
                      </a:r>
                      <a:r>
                        <a:rPr lang="de-DE" sz="2400" dirty="0"/>
                        <a:t>“</a:t>
                      </a:r>
                      <a:endParaRPr lang="en-GB" sz="2400" dirty="0"/>
                    </a:p>
                  </a:txBody>
                  <a:tcPr/>
                </a:tc>
                <a:extLst>
                  <a:ext uri="{0D108BD9-81ED-4DB2-BD59-A6C34878D82A}">
                    <a16:rowId xmlns:a16="http://schemas.microsoft.com/office/drawing/2014/main" val="1742189154"/>
                  </a:ext>
                </a:extLst>
              </a:tr>
              <a:tr h="370840">
                <a:tc>
                  <a:txBody>
                    <a:bodyPr/>
                    <a:lstStyle/>
                    <a:p>
                      <a:r>
                        <a:rPr lang="de-DE" sz="2400" dirty="0"/>
                        <a:t>Anthropology</a:t>
                      </a:r>
                      <a:endParaRPr lang="en-GB" sz="2400" dirty="0"/>
                    </a:p>
                  </a:txBody>
                  <a:tcPr/>
                </a:tc>
                <a:tc>
                  <a:txBody>
                    <a:bodyPr/>
                    <a:lstStyle/>
                    <a:p>
                      <a:r>
                        <a:rPr lang="de-DE" sz="2400" dirty="0" err="1"/>
                        <a:t>Humans</a:t>
                      </a:r>
                      <a:r>
                        <a:rPr lang="de-DE" sz="2400" dirty="0"/>
                        <a:t> </a:t>
                      </a:r>
                      <a:r>
                        <a:rPr lang="de-DE" sz="2400" dirty="0" err="1"/>
                        <a:t>are</a:t>
                      </a:r>
                      <a:r>
                        <a:rPr lang="de-DE" sz="2400" dirty="0"/>
                        <a:t> </a:t>
                      </a:r>
                      <a:r>
                        <a:rPr lang="de-DE" sz="2400" dirty="0" err="1"/>
                        <a:t>inseparable</a:t>
                      </a:r>
                      <a:r>
                        <a:rPr lang="de-DE" sz="2400" dirty="0"/>
                        <a:t> </a:t>
                      </a:r>
                      <a:r>
                        <a:rPr lang="de-DE" sz="2400" dirty="0" err="1"/>
                        <a:t>of</a:t>
                      </a:r>
                      <a:r>
                        <a:rPr lang="de-DE" sz="2400" dirty="0"/>
                        <a:t> </a:t>
                      </a:r>
                      <a:r>
                        <a:rPr lang="de-DE" sz="2400" dirty="0" err="1"/>
                        <a:t>community</a:t>
                      </a:r>
                      <a:r>
                        <a:rPr lang="de-DE" sz="2400" dirty="0"/>
                        <a:t> (</a:t>
                      </a:r>
                      <a:r>
                        <a:rPr lang="de-DE" sz="2400" dirty="0" err="1"/>
                        <a:t>the</a:t>
                      </a:r>
                      <a:r>
                        <a:rPr lang="de-DE" sz="2400" dirty="0"/>
                        <a:t> </a:t>
                      </a:r>
                      <a:r>
                        <a:rPr lang="de-DE" sz="2400" dirty="0" err="1"/>
                        <a:t>collective</a:t>
                      </a:r>
                      <a:r>
                        <a:rPr lang="de-DE" sz="2400" dirty="0"/>
                        <a:t> </a:t>
                      </a:r>
                      <a:r>
                        <a:rPr lang="de-DE" sz="2400" dirty="0" err="1"/>
                        <a:t>creates</a:t>
                      </a:r>
                      <a:r>
                        <a:rPr lang="de-DE" sz="2400" dirty="0"/>
                        <a:t> </a:t>
                      </a:r>
                      <a:r>
                        <a:rPr lang="de-DE" sz="2400" dirty="0" err="1"/>
                        <a:t>individuals</a:t>
                      </a:r>
                      <a:r>
                        <a:rPr lang="de-DE" sz="2400" dirty="0"/>
                        <a:t>)</a:t>
                      </a:r>
                      <a:endParaRPr lang="en-GB" sz="2400" dirty="0"/>
                    </a:p>
                  </a:txBody>
                  <a:tcPr/>
                </a:tc>
                <a:tc>
                  <a:txBody>
                    <a:bodyPr/>
                    <a:lstStyle/>
                    <a:p>
                      <a:r>
                        <a:rPr lang="de-DE" sz="2400" dirty="0" err="1"/>
                        <a:t>Humans</a:t>
                      </a:r>
                      <a:r>
                        <a:rPr lang="de-DE" sz="2400" dirty="0"/>
                        <a:t> </a:t>
                      </a:r>
                      <a:r>
                        <a:rPr lang="de-DE" sz="2400" dirty="0" err="1"/>
                        <a:t>are</a:t>
                      </a:r>
                      <a:r>
                        <a:rPr lang="de-DE" sz="2400" dirty="0"/>
                        <a:t> </a:t>
                      </a:r>
                      <a:r>
                        <a:rPr lang="de-DE" sz="2400" dirty="0" err="1"/>
                        <a:t>free</a:t>
                      </a:r>
                      <a:r>
                        <a:rPr lang="de-DE" sz="2400" dirty="0"/>
                        <a:t> </a:t>
                      </a:r>
                      <a:r>
                        <a:rPr lang="de-DE" sz="2400" dirty="0" err="1"/>
                        <a:t>agents</a:t>
                      </a:r>
                      <a:r>
                        <a:rPr lang="de-DE" sz="2400" dirty="0"/>
                        <a:t> </a:t>
                      </a:r>
                      <a:r>
                        <a:rPr lang="de-DE" sz="2400" dirty="0" err="1"/>
                        <a:t>making</a:t>
                      </a:r>
                      <a:r>
                        <a:rPr lang="de-DE" sz="2400" dirty="0"/>
                        <a:t> rational </a:t>
                      </a:r>
                      <a:r>
                        <a:rPr lang="de-DE" sz="2400" dirty="0" err="1"/>
                        <a:t>choices</a:t>
                      </a:r>
                      <a:r>
                        <a:rPr lang="de-DE" sz="2400" dirty="0"/>
                        <a:t> in </a:t>
                      </a:r>
                      <a:r>
                        <a:rPr lang="de-DE" sz="2400" dirty="0" err="1"/>
                        <a:t>their</a:t>
                      </a:r>
                      <a:r>
                        <a:rPr lang="de-DE" sz="2400" dirty="0"/>
                        <a:t> </a:t>
                      </a:r>
                      <a:r>
                        <a:rPr lang="de-DE" sz="2400" dirty="0" err="1"/>
                        <a:t>own</a:t>
                      </a:r>
                      <a:r>
                        <a:rPr lang="de-DE" sz="2400" dirty="0"/>
                        <a:t> </a:t>
                      </a:r>
                      <a:r>
                        <a:rPr lang="de-DE" sz="2400" dirty="0" err="1"/>
                        <a:t>interest</a:t>
                      </a:r>
                      <a:r>
                        <a:rPr lang="de-DE" sz="2400" dirty="0"/>
                        <a:t>,</a:t>
                      </a:r>
                      <a:r>
                        <a:rPr lang="de-DE" sz="2400" baseline="0" dirty="0"/>
                        <a:t> </a:t>
                      </a:r>
                      <a:r>
                        <a:rPr lang="de-DE" sz="2400" baseline="0" dirty="0" err="1"/>
                        <a:t>individuals</a:t>
                      </a:r>
                      <a:r>
                        <a:rPr lang="de-DE" sz="2400" baseline="0" dirty="0"/>
                        <a:t> </a:t>
                      </a:r>
                      <a:r>
                        <a:rPr lang="de-DE" sz="2400" baseline="0" dirty="0" err="1"/>
                        <a:t>choose</a:t>
                      </a:r>
                      <a:r>
                        <a:rPr lang="de-DE" sz="2400" baseline="0" dirty="0"/>
                        <a:t> </a:t>
                      </a:r>
                      <a:r>
                        <a:rPr lang="de-DE" sz="2400" baseline="0" dirty="0" err="1"/>
                        <a:t>groups</a:t>
                      </a:r>
                      <a:endParaRPr lang="en-GB" sz="2400" dirty="0"/>
                    </a:p>
                  </a:txBody>
                  <a:tcPr/>
                </a:tc>
                <a:extLst>
                  <a:ext uri="{0D108BD9-81ED-4DB2-BD59-A6C34878D82A}">
                    <a16:rowId xmlns:a16="http://schemas.microsoft.com/office/drawing/2014/main" val="189364299"/>
                  </a:ext>
                </a:extLst>
              </a:tr>
              <a:tr h="370840">
                <a:tc>
                  <a:txBody>
                    <a:bodyPr/>
                    <a:lstStyle/>
                    <a:p>
                      <a:r>
                        <a:rPr lang="de-DE" sz="2400" dirty="0"/>
                        <a:t>Provider </a:t>
                      </a:r>
                      <a:r>
                        <a:rPr lang="de-DE" sz="2400" dirty="0" err="1"/>
                        <a:t>of</a:t>
                      </a:r>
                      <a:r>
                        <a:rPr lang="de-DE" sz="2400" dirty="0"/>
                        <a:t> </a:t>
                      </a:r>
                      <a:r>
                        <a:rPr lang="de-DE" sz="2400" dirty="0" err="1"/>
                        <a:t>main</a:t>
                      </a:r>
                      <a:r>
                        <a:rPr lang="de-DE" sz="2400" dirty="0"/>
                        <a:t> </a:t>
                      </a:r>
                      <a:r>
                        <a:rPr lang="de-DE" sz="2400" dirty="0" err="1"/>
                        <a:t>support</a:t>
                      </a:r>
                      <a:endParaRPr lang="en-GB" sz="2400" dirty="0"/>
                    </a:p>
                  </a:txBody>
                  <a:tcPr/>
                </a:tc>
                <a:tc>
                  <a:txBody>
                    <a:bodyPr/>
                    <a:lstStyle/>
                    <a:p>
                      <a:r>
                        <a:rPr lang="de-DE" sz="2400" dirty="0"/>
                        <a:t>„</a:t>
                      </a:r>
                      <a:r>
                        <a:rPr lang="de-DE" sz="2400" dirty="0" err="1"/>
                        <a:t>the</a:t>
                      </a:r>
                      <a:r>
                        <a:rPr lang="de-DE" sz="2400" dirty="0"/>
                        <a:t> </a:t>
                      </a:r>
                      <a:r>
                        <a:rPr lang="de-DE" sz="2400" dirty="0" err="1"/>
                        <a:t>collective</a:t>
                      </a:r>
                      <a:r>
                        <a:rPr lang="de-DE" sz="2400" dirty="0"/>
                        <a:t>“ (</a:t>
                      </a:r>
                      <a:r>
                        <a:rPr lang="de-DE" sz="2400" dirty="0" err="1"/>
                        <a:t>the</a:t>
                      </a:r>
                      <a:r>
                        <a:rPr lang="de-DE" sz="2400" dirty="0"/>
                        <a:t> </a:t>
                      </a:r>
                      <a:r>
                        <a:rPr lang="de-DE" sz="2400" dirty="0" err="1"/>
                        <a:t>state</a:t>
                      </a:r>
                      <a:r>
                        <a:rPr lang="de-DE" sz="2400" dirty="0"/>
                        <a:t>)</a:t>
                      </a:r>
                      <a:endParaRPr lang="en-GB" sz="2400" dirty="0"/>
                    </a:p>
                  </a:txBody>
                  <a:tcPr/>
                </a:tc>
                <a:tc>
                  <a:txBody>
                    <a:bodyPr/>
                    <a:lstStyle/>
                    <a:p>
                      <a:r>
                        <a:rPr lang="de-DE" sz="2400" dirty="0"/>
                        <a:t>The individual (</a:t>
                      </a:r>
                      <a:r>
                        <a:rPr lang="de-DE" sz="2400" dirty="0" err="1"/>
                        <a:t>as</a:t>
                      </a:r>
                      <a:r>
                        <a:rPr lang="de-DE" sz="2400" dirty="0"/>
                        <a:t> </a:t>
                      </a:r>
                      <a:r>
                        <a:rPr lang="de-DE" sz="2400" dirty="0" err="1"/>
                        <a:t>entrepreneur</a:t>
                      </a:r>
                      <a:r>
                        <a:rPr lang="de-DE" sz="2400" dirty="0"/>
                        <a:t>)</a:t>
                      </a:r>
                      <a:endParaRPr lang="en-GB" sz="2400" dirty="0"/>
                    </a:p>
                  </a:txBody>
                  <a:tcPr/>
                </a:tc>
                <a:extLst>
                  <a:ext uri="{0D108BD9-81ED-4DB2-BD59-A6C34878D82A}">
                    <a16:rowId xmlns:a16="http://schemas.microsoft.com/office/drawing/2014/main" val="3644276114"/>
                  </a:ext>
                </a:extLst>
              </a:tr>
              <a:tr h="370840">
                <a:tc>
                  <a:txBody>
                    <a:bodyPr/>
                    <a:lstStyle/>
                    <a:p>
                      <a:r>
                        <a:rPr lang="de-DE" sz="2400" dirty="0" err="1"/>
                        <a:t>Process</a:t>
                      </a:r>
                      <a:endParaRPr lang="en-GB" sz="2400" dirty="0"/>
                    </a:p>
                  </a:txBody>
                  <a:tcPr/>
                </a:tc>
                <a:tc>
                  <a:txBody>
                    <a:bodyPr/>
                    <a:lstStyle/>
                    <a:p>
                      <a:r>
                        <a:rPr lang="de-DE" sz="2400" dirty="0"/>
                        <a:t>Social </a:t>
                      </a:r>
                      <a:r>
                        <a:rPr lang="de-DE" sz="2400" dirty="0" err="1"/>
                        <a:t>planning</a:t>
                      </a:r>
                      <a:r>
                        <a:rPr lang="de-DE" sz="2400" dirty="0"/>
                        <a:t> (</a:t>
                      </a:r>
                      <a:r>
                        <a:rPr lang="de-DE" sz="2400" dirty="0" err="1"/>
                        <a:t>collective</a:t>
                      </a:r>
                      <a:r>
                        <a:rPr lang="de-DE" sz="2400" dirty="0"/>
                        <a:t> </a:t>
                      </a:r>
                      <a:r>
                        <a:rPr lang="de-DE" sz="2400" dirty="0" err="1"/>
                        <a:t>targets</a:t>
                      </a:r>
                      <a:r>
                        <a:rPr lang="de-DE" sz="2400" dirty="0"/>
                        <a:t>)</a:t>
                      </a:r>
                      <a:endParaRPr lang="en-GB" sz="2400" dirty="0"/>
                    </a:p>
                  </a:txBody>
                  <a:tcPr/>
                </a:tc>
                <a:tc>
                  <a:txBody>
                    <a:bodyPr/>
                    <a:lstStyle/>
                    <a:p>
                      <a:r>
                        <a:rPr lang="de-DE" sz="2400" dirty="0"/>
                        <a:t>Market </a:t>
                      </a:r>
                      <a:r>
                        <a:rPr lang="de-DE" sz="2400" dirty="0" err="1"/>
                        <a:t>as</a:t>
                      </a:r>
                      <a:r>
                        <a:rPr lang="de-DE" sz="2400" baseline="0" dirty="0"/>
                        <a:t> </a:t>
                      </a:r>
                      <a:r>
                        <a:rPr lang="de-DE" sz="2400" baseline="0" dirty="0" err="1"/>
                        <a:t>efficient</a:t>
                      </a:r>
                      <a:r>
                        <a:rPr lang="de-DE" sz="2400" baseline="0" dirty="0"/>
                        <a:t> </a:t>
                      </a:r>
                      <a:r>
                        <a:rPr lang="de-DE" sz="2400" baseline="0" dirty="0" err="1"/>
                        <a:t>distributor</a:t>
                      </a:r>
                      <a:r>
                        <a:rPr lang="de-DE" sz="2400" baseline="0" dirty="0"/>
                        <a:t> </a:t>
                      </a:r>
                      <a:r>
                        <a:rPr lang="de-DE" sz="2400" baseline="0" dirty="0" err="1"/>
                        <a:t>of</a:t>
                      </a:r>
                      <a:r>
                        <a:rPr lang="de-DE" sz="2400" baseline="0" dirty="0"/>
                        <a:t> </a:t>
                      </a:r>
                      <a:r>
                        <a:rPr lang="de-DE" sz="2400" baseline="0" dirty="0" err="1"/>
                        <a:t>goods</a:t>
                      </a:r>
                      <a:r>
                        <a:rPr lang="de-DE" sz="2400" baseline="0" dirty="0"/>
                        <a:t> </a:t>
                      </a:r>
                      <a:r>
                        <a:rPr lang="de-DE" sz="2400" baseline="0" dirty="0" err="1"/>
                        <a:t>according</a:t>
                      </a:r>
                      <a:r>
                        <a:rPr lang="de-DE" sz="2400" baseline="0" dirty="0"/>
                        <a:t> </a:t>
                      </a:r>
                      <a:r>
                        <a:rPr lang="de-DE" sz="2400" baseline="0" dirty="0" err="1"/>
                        <a:t>to</a:t>
                      </a:r>
                      <a:r>
                        <a:rPr lang="de-DE" sz="2400" baseline="0" dirty="0"/>
                        <a:t> </a:t>
                      </a:r>
                      <a:r>
                        <a:rPr lang="de-DE" sz="2400" baseline="0" dirty="0" err="1"/>
                        <a:t>demand</a:t>
                      </a:r>
                      <a:endParaRPr lang="en-GB" sz="2400" dirty="0"/>
                    </a:p>
                  </a:txBody>
                  <a:tcPr/>
                </a:tc>
                <a:extLst>
                  <a:ext uri="{0D108BD9-81ED-4DB2-BD59-A6C34878D82A}">
                    <a16:rowId xmlns:a16="http://schemas.microsoft.com/office/drawing/2014/main" val="107102702"/>
                  </a:ext>
                </a:extLst>
              </a:tr>
              <a:tr h="370840">
                <a:tc>
                  <a:txBody>
                    <a:bodyPr/>
                    <a:lstStyle/>
                    <a:p>
                      <a:r>
                        <a:rPr lang="de-DE" sz="2400" dirty="0" err="1"/>
                        <a:t>Dangers</a:t>
                      </a:r>
                      <a:endParaRPr lang="en-GB" sz="2400" dirty="0"/>
                    </a:p>
                  </a:txBody>
                  <a:tcPr/>
                </a:tc>
                <a:tc>
                  <a:txBody>
                    <a:bodyPr/>
                    <a:lstStyle/>
                    <a:p>
                      <a:r>
                        <a:rPr lang="de-DE" sz="2400" dirty="0"/>
                        <a:t>Loss </a:t>
                      </a:r>
                      <a:r>
                        <a:rPr lang="de-DE" sz="2400" dirty="0" err="1"/>
                        <a:t>of</a:t>
                      </a:r>
                      <a:r>
                        <a:rPr lang="de-DE" sz="2400" dirty="0"/>
                        <a:t> </a:t>
                      </a:r>
                      <a:r>
                        <a:rPr lang="de-DE" sz="2400" dirty="0" err="1"/>
                        <a:t>freedom</a:t>
                      </a:r>
                      <a:r>
                        <a:rPr lang="de-DE" sz="2400" dirty="0"/>
                        <a:t>, </a:t>
                      </a:r>
                      <a:r>
                        <a:rPr lang="de-DE" sz="2400" dirty="0" err="1"/>
                        <a:t>state</a:t>
                      </a:r>
                      <a:r>
                        <a:rPr lang="de-DE" sz="2400" dirty="0"/>
                        <a:t> </a:t>
                      </a:r>
                      <a:r>
                        <a:rPr lang="de-DE" sz="2400" dirty="0" err="1"/>
                        <a:t>control</a:t>
                      </a:r>
                      <a:endParaRPr lang="en-GB" sz="2400" dirty="0"/>
                    </a:p>
                  </a:txBody>
                  <a:tcPr/>
                </a:tc>
                <a:tc>
                  <a:txBody>
                    <a:bodyPr/>
                    <a:lstStyle/>
                    <a:p>
                      <a:r>
                        <a:rPr lang="de-DE" sz="2400" dirty="0" err="1"/>
                        <a:t>Deep</a:t>
                      </a:r>
                      <a:r>
                        <a:rPr lang="de-DE" sz="2400" baseline="0" dirty="0"/>
                        <a:t> </a:t>
                      </a:r>
                      <a:r>
                        <a:rPr lang="de-DE" sz="2400" baseline="0" dirty="0" err="1"/>
                        <a:t>social</a:t>
                      </a:r>
                      <a:r>
                        <a:rPr lang="de-DE" sz="2400" baseline="0" dirty="0"/>
                        <a:t> </a:t>
                      </a:r>
                      <a:r>
                        <a:rPr lang="de-DE" sz="2400" baseline="0" dirty="0" err="1"/>
                        <a:t>divisions</a:t>
                      </a:r>
                      <a:endParaRPr lang="en-GB" sz="2400" dirty="0"/>
                    </a:p>
                  </a:txBody>
                  <a:tcPr/>
                </a:tc>
                <a:extLst>
                  <a:ext uri="{0D108BD9-81ED-4DB2-BD59-A6C34878D82A}">
                    <a16:rowId xmlns:a16="http://schemas.microsoft.com/office/drawing/2014/main" val="404966417"/>
                  </a:ext>
                </a:extLst>
              </a:tr>
            </a:tbl>
          </a:graphicData>
        </a:graphic>
      </p:graphicFrame>
    </p:spTree>
    <p:extLst>
      <p:ext uri="{BB962C8B-B14F-4D97-AF65-F5344CB8AC3E}">
        <p14:creationId xmlns:p14="http://schemas.microsoft.com/office/powerpoint/2010/main" val="363392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999F5-B5E7-4F5F-942F-D9BDA17EE64F}"/>
              </a:ext>
            </a:extLst>
          </p:cNvPr>
          <p:cNvSpPr>
            <a:spLocks noGrp="1"/>
          </p:cNvSpPr>
          <p:nvPr>
            <p:ph type="title"/>
          </p:nvPr>
        </p:nvSpPr>
        <p:spPr/>
        <p:txBody>
          <a:bodyPr rtlCol="0">
            <a:normAutofit/>
          </a:bodyPr>
          <a:lstStyle/>
          <a:p>
            <a:pPr fontAlgn="auto">
              <a:spcAft>
                <a:spcPts val="0"/>
              </a:spcAft>
              <a:defRPr/>
            </a:pPr>
            <a:r>
              <a:rPr lang="en-GB" dirty="0"/>
              <a:t>Renewed support for public welfare after World War II in Western Europe </a:t>
            </a:r>
            <a:r>
              <a:rPr lang="mr-IN" dirty="0"/>
              <a:t>–</a:t>
            </a:r>
            <a:r>
              <a:rPr lang="en-GB" dirty="0"/>
              <a:t> motives:</a:t>
            </a:r>
          </a:p>
        </p:txBody>
      </p:sp>
      <p:sp>
        <p:nvSpPr>
          <p:cNvPr id="3" name="Content Placeholder 2">
            <a:extLst>
              <a:ext uri="{FF2B5EF4-FFF2-40B4-BE49-F238E27FC236}">
                <a16:creationId xmlns:a16="http://schemas.microsoft.com/office/drawing/2014/main" id="{AD8DDCBF-483B-4FB3-B5DF-05674F09EE9A}"/>
              </a:ext>
            </a:extLst>
          </p:cNvPr>
          <p:cNvSpPr>
            <a:spLocks noGrp="1"/>
          </p:cNvSpPr>
          <p:nvPr>
            <p:ph idx="1"/>
          </p:nvPr>
        </p:nvSpPr>
        <p:spPr>
          <a:xfrm>
            <a:off x="609600" y="1600201"/>
            <a:ext cx="10972800" cy="4845569"/>
          </a:xfrm>
        </p:spPr>
        <p:txBody>
          <a:bodyPr rtlCol="0">
            <a:normAutofit/>
          </a:bodyPr>
          <a:lstStyle/>
          <a:p>
            <a:pPr fontAlgn="auto">
              <a:spcAft>
                <a:spcPts val="0"/>
              </a:spcAft>
              <a:buFont typeface="Arial"/>
              <a:buChar char="•"/>
              <a:defRPr/>
            </a:pPr>
            <a:r>
              <a:rPr lang="en-GB" dirty="0"/>
              <a:t>Reward for returning soldiers (“a country fit for heroes”, Britain) – </a:t>
            </a:r>
            <a:r>
              <a:rPr lang="en-GB" b="1" dirty="0"/>
              <a:t>war bonus</a:t>
            </a:r>
          </a:p>
          <a:p>
            <a:pPr fontAlgn="auto">
              <a:spcAft>
                <a:spcPts val="0"/>
              </a:spcAft>
              <a:buFont typeface="Arial"/>
              <a:buChar char="•"/>
              <a:defRPr/>
            </a:pPr>
            <a:r>
              <a:rPr lang="en-GB" b="1" dirty="0"/>
              <a:t>Anti-fascism, anti-Nazism bonus</a:t>
            </a:r>
            <a:r>
              <a:rPr lang="en-GB" dirty="0"/>
              <a:t>: promoting a </a:t>
            </a:r>
            <a:r>
              <a:rPr lang="en-GB" u="sng" dirty="0"/>
              <a:t>voluntary</a:t>
            </a:r>
            <a:r>
              <a:rPr lang="en-GB" dirty="0"/>
              <a:t> commitment to the nation, de-centralised organisation</a:t>
            </a:r>
          </a:p>
          <a:p>
            <a:pPr fontAlgn="auto">
              <a:spcAft>
                <a:spcPts val="0"/>
              </a:spcAft>
              <a:buFont typeface="Arial"/>
              <a:buChar char="•"/>
              <a:defRPr/>
            </a:pPr>
            <a:r>
              <a:rPr lang="en-GB" dirty="0"/>
              <a:t>Anti-communism (</a:t>
            </a:r>
            <a:r>
              <a:rPr lang="en-GB" b="1" dirty="0"/>
              <a:t>Cold War bonus</a:t>
            </a:r>
            <a:r>
              <a:rPr lang="en-GB" dirty="0"/>
              <a:t>): The West has to look after citizens better than the East; German model: </a:t>
            </a:r>
            <a:r>
              <a:rPr lang="en-GB" i="1" dirty="0"/>
              <a:t>Social Market Economy</a:t>
            </a:r>
          </a:p>
          <a:p>
            <a:pPr fontAlgn="auto">
              <a:spcAft>
                <a:spcPts val="0"/>
              </a:spcAft>
              <a:buFont typeface="Arial"/>
              <a:buChar char="•"/>
              <a:defRPr/>
            </a:pPr>
            <a:r>
              <a:rPr lang="en-GB" dirty="0"/>
              <a:t>Trend towards “de-commodification” : everybody should be able to benefit from support irrespective of personal financial resources – </a:t>
            </a:r>
            <a:r>
              <a:rPr lang="en-GB" b="1" dirty="0"/>
              <a:t>social class equality bonus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E9DB0-C861-4AF1-A87A-E3C0690FB989}"/>
              </a:ext>
            </a:extLst>
          </p:cNvPr>
          <p:cNvSpPr>
            <a:spLocks noGrp="1"/>
          </p:cNvSpPr>
          <p:nvPr>
            <p:ph type="title"/>
          </p:nvPr>
        </p:nvSpPr>
        <p:spPr/>
        <p:txBody>
          <a:bodyPr rtlCol="0">
            <a:normAutofit/>
          </a:bodyPr>
          <a:lstStyle/>
          <a:p>
            <a:pPr fontAlgn="auto">
              <a:spcAft>
                <a:spcPts val="0"/>
              </a:spcAft>
              <a:defRPr/>
            </a:pPr>
            <a:r>
              <a:rPr lang="en-GB" dirty="0"/>
              <a:t>Principle of “De-commodification”</a:t>
            </a:r>
            <a:br>
              <a:rPr lang="en-GB" dirty="0"/>
            </a:br>
            <a:r>
              <a:rPr lang="en-GB" dirty="0"/>
              <a:t>(</a:t>
            </a:r>
            <a:r>
              <a:rPr lang="en-GB" dirty="0" err="1"/>
              <a:t>Esping</a:t>
            </a:r>
            <a:r>
              <a:rPr lang="en-GB" dirty="0"/>
              <a:t>-Andersen)</a:t>
            </a:r>
          </a:p>
        </p:txBody>
      </p:sp>
      <p:sp>
        <p:nvSpPr>
          <p:cNvPr id="87042" name="Content Placeholder 2">
            <a:extLst>
              <a:ext uri="{FF2B5EF4-FFF2-40B4-BE49-F238E27FC236}">
                <a16:creationId xmlns:a16="http://schemas.microsoft.com/office/drawing/2014/main" id="{31A10910-DC1D-4BD7-B43C-40EB709B4847}"/>
              </a:ext>
            </a:extLst>
          </p:cNvPr>
          <p:cNvSpPr>
            <a:spLocks noGrp="1"/>
          </p:cNvSpPr>
          <p:nvPr>
            <p:ph idx="1"/>
          </p:nvPr>
        </p:nvSpPr>
        <p:spPr>
          <a:xfrm>
            <a:off x="1022350" y="2057399"/>
            <a:ext cx="10147300" cy="4525963"/>
          </a:xfrm>
        </p:spPr>
        <p:txBody>
          <a:bodyPr/>
          <a:lstStyle/>
          <a:p>
            <a:pPr marL="0" indent="0">
              <a:buNone/>
            </a:pPr>
            <a:r>
              <a:rPr lang="en-US" altLang="en-US" i="1" dirty="0"/>
              <a:t>“De-commodification occurs when a service is rendered </a:t>
            </a:r>
            <a:r>
              <a:rPr lang="en-US" altLang="en-US" i="1" u="sng" dirty="0"/>
              <a:t>as a matter of right</a:t>
            </a:r>
            <a:r>
              <a:rPr lang="en-US" altLang="en-US" i="1" dirty="0"/>
              <a:t>, and when a person can maintain a livelihood </a:t>
            </a:r>
            <a:r>
              <a:rPr lang="en-US" altLang="en-US" i="1" u="sng" dirty="0"/>
              <a:t>without reliance on the market.</a:t>
            </a:r>
            <a:r>
              <a:rPr lang="en-US" altLang="en-US" i="1" dirty="0"/>
              <a:t> De-commodification strengthens the worker and weakens the absolute authority of the employer.”</a:t>
            </a:r>
          </a:p>
          <a:p>
            <a:pPr marL="0" indent="0">
              <a:buNone/>
            </a:pPr>
            <a:endParaRPr lang="en-US" altLang="en-US" i="1" dirty="0"/>
          </a:p>
          <a:p>
            <a:pPr marL="0" indent="0">
              <a:buNone/>
            </a:pPr>
            <a:r>
              <a:rPr lang="en-US" altLang="en-US" dirty="0">
                <a:solidFill>
                  <a:schemeClr val="accent1"/>
                </a:solidFill>
              </a:rPr>
              <a:t>- Which social services today are de-commodified and to what extent?</a:t>
            </a:r>
          </a:p>
          <a:p>
            <a:pPr marL="0" indent="0">
              <a:buNone/>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E36FD-1BD5-4579-8338-7BA53F0638C6}"/>
              </a:ext>
            </a:extLst>
          </p:cNvPr>
          <p:cNvSpPr>
            <a:spLocks noGrp="1"/>
          </p:cNvSpPr>
          <p:nvPr>
            <p:ph type="title"/>
          </p:nvPr>
        </p:nvSpPr>
        <p:spPr/>
        <p:txBody>
          <a:bodyPr/>
          <a:lstStyle/>
          <a:p>
            <a:r>
              <a:rPr lang="de-AT"/>
              <a:t>Main welfare concerns in the first decades after World War II</a:t>
            </a:r>
            <a:endParaRPr lang="en-GB"/>
          </a:p>
        </p:txBody>
      </p:sp>
      <p:sp>
        <p:nvSpPr>
          <p:cNvPr id="3" name="Content Placeholder 2">
            <a:extLst>
              <a:ext uri="{FF2B5EF4-FFF2-40B4-BE49-F238E27FC236}">
                <a16:creationId xmlns:a16="http://schemas.microsoft.com/office/drawing/2014/main" id="{18D03DE1-6D69-4FDA-AB0D-E95B7ECDD1F9}"/>
              </a:ext>
            </a:extLst>
          </p:cNvPr>
          <p:cNvSpPr>
            <a:spLocks noGrp="1"/>
          </p:cNvSpPr>
          <p:nvPr>
            <p:ph idx="1"/>
          </p:nvPr>
        </p:nvSpPr>
        <p:spPr/>
        <p:txBody>
          <a:bodyPr/>
          <a:lstStyle/>
          <a:p>
            <a:r>
              <a:rPr lang="en-US"/>
              <a:t>secure growth, </a:t>
            </a:r>
          </a:p>
          <a:p>
            <a:r>
              <a:rPr lang="en-US"/>
              <a:t>full (male) employment, </a:t>
            </a:r>
          </a:p>
          <a:p>
            <a:r>
              <a:rPr lang="en-US"/>
              <a:t>predictable welfare needs (education, health, pensions, housing)</a:t>
            </a:r>
          </a:p>
          <a:p>
            <a:r>
              <a:rPr lang="en-US"/>
              <a:t>homogenous societies, </a:t>
            </a:r>
          </a:p>
          <a:p>
            <a:r>
              <a:rPr lang="en-US"/>
              <a:t>dominance of class over identity-politics ad </a:t>
            </a:r>
          </a:p>
          <a:p>
            <a:r>
              <a:rPr lang="en-US"/>
              <a:t>national political-economic independence</a:t>
            </a:r>
            <a:endParaRPr lang="en-GB"/>
          </a:p>
        </p:txBody>
      </p:sp>
    </p:spTree>
    <p:extLst>
      <p:ext uri="{BB962C8B-B14F-4D97-AF65-F5344CB8AC3E}">
        <p14:creationId xmlns:p14="http://schemas.microsoft.com/office/powerpoint/2010/main" val="420718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E353-1826-469A-8ED6-BA3D315B9D2C}"/>
              </a:ext>
            </a:extLst>
          </p:cNvPr>
          <p:cNvSpPr>
            <a:spLocks noGrp="1"/>
          </p:cNvSpPr>
          <p:nvPr>
            <p:ph type="title"/>
          </p:nvPr>
        </p:nvSpPr>
        <p:spPr/>
        <p:txBody>
          <a:bodyPr/>
          <a:lstStyle/>
          <a:p>
            <a:endParaRPr lang="en-GB"/>
          </a:p>
        </p:txBody>
      </p:sp>
      <p:pic>
        <p:nvPicPr>
          <p:cNvPr id="6" name="Content Placeholder 5">
            <a:extLst>
              <a:ext uri="{FF2B5EF4-FFF2-40B4-BE49-F238E27FC236}">
                <a16:creationId xmlns:a16="http://schemas.microsoft.com/office/drawing/2014/main" id="{63200205-7EBE-4ACB-A45E-30DADB4BBDAC}"/>
              </a:ext>
            </a:extLst>
          </p:cNvPr>
          <p:cNvPicPr>
            <a:picLocks noGrp="1" noChangeAspect="1"/>
          </p:cNvPicPr>
          <p:nvPr>
            <p:ph idx="1"/>
          </p:nvPr>
        </p:nvPicPr>
        <p:blipFill>
          <a:blip r:embed="rId2"/>
          <a:stretch>
            <a:fillRect/>
          </a:stretch>
        </p:blipFill>
        <p:spPr>
          <a:xfrm>
            <a:off x="939161" y="635001"/>
            <a:ext cx="9347839" cy="5851748"/>
          </a:xfrm>
          <a:prstGeom prst="rect">
            <a:avLst/>
          </a:prstGeom>
        </p:spPr>
      </p:pic>
    </p:spTree>
    <p:extLst>
      <p:ext uri="{BB962C8B-B14F-4D97-AF65-F5344CB8AC3E}">
        <p14:creationId xmlns:p14="http://schemas.microsoft.com/office/powerpoint/2010/main" val="1194885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7BAD970E-C5F1-49A4-AD63-5DB0D730E98A}"/>
              </a:ext>
            </a:extLst>
          </p:cNvPr>
          <p:cNvPicPr>
            <a:picLocks noGrp="1" noChangeAspect="1"/>
          </p:cNvPicPr>
          <p:nvPr>
            <p:ph idx="4294967295"/>
          </p:nvPr>
        </p:nvPicPr>
        <p:blipFill>
          <a:blip r:embed="rId2"/>
          <a:stretch>
            <a:fillRect/>
          </a:stretch>
        </p:blipFill>
        <p:spPr>
          <a:xfrm>
            <a:off x="1314450" y="314046"/>
            <a:ext cx="9441180" cy="6420994"/>
          </a:xfrm>
          <a:prstGeom prst="rect">
            <a:avLst/>
          </a:prstGeom>
        </p:spPr>
      </p:pic>
    </p:spTree>
    <p:extLst>
      <p:ext uri="{BB962C8B-B14F-4D97-AF65-F5344CB8AC3E}">
        <p14:creationId xmlns:p14="http://schemas.microsoft.com/office/powerpoint/2010/main" val="929057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040A7-DF8A-4E44-A2D0-AC7E0849E31E}"/>
              </a:ext>
            </a:extLst>
          </p:cNvPr>
          <p:cNvSpPr>
            <a:spLocks noGrp="1"/>
          </p:cNvSpPr>
          <p:nvPr>
            <p:ph type="title"/>
          </p:nvPr>
        </p:nvSpPr>
        <p:spPr/>
        <p:txBody>
          <a:bodyPr/>
          <a:lstStyle/>
          <a:p>
            <a:r>
              <a:rPr lang="de-AT" dirty="0" err="1">
                <a:solidFill>
                  <a:srgbClr val="FF0000"/>
                </a:solidFill>
              </a:rPr>
              <a:t>How</a:t>
            </a:r>
            <a:r>
              <a:rPr lang="de-AT" dirty="0">
                <a:solidFill>
                  <a:srgbClr val="FF0000"/>
                </a:solidFill>
              </a:rPr>
              <a:t> </a:t>
            </a:r>
            <a:r>
              <a:rPr lang="de-AT" dirty="0" err="1">
                <a:solidFill>
                  <a:srgbClr val="FF0000"/>
                </a:solidFill>
              </a:rPr>
              <a:t>many</a:t>
            </a:r>
            <a:r>
              <a:rPr lang="de-AT" dirty="0">
                <a:solidFill>
                  <a:srgbClr val="FF0000"/>
                </a:solidFill>
              </a:rPr>
              <a:t> </a:t>
            </a:r>
            <a:r>
              <a:rPr lang="de-AT" dirty="0" err="1">
                <a:solidFill>
                  <a:srgbClr val="FF0000"/>
                </a:solidFill>
              </a:rPr>
              <a:t>of</a:t>
            </a:r>
            <a:r>
              <a:rPr lang="de-AT" dirty="0">
                <a:solidFill>
                  <a:srgbClr val="FF0000"/>
                </a:solidFill>
              </a:rPr>
              <a:t> </a:t>
            </a:r>
            <a:r>
              <a:rPr lang="de-AT" dirty="0" err="1">
                <a:solidFill>
                  <a:srgbClr val="FF0000"/>
                </a:solidFill>
              </a:rPr>
              <a:t>those</a:t>
            </a:r>
            <a:r>
              <a:rPr lang="de-AT" dirty="0">
                <a:solidFill>
                  <a:srgbClr val="FF0000"/>
                </a:solidFill>
              </a:rPr>
              <a:t> </a:t>
            </a:r>
            <a:r>
              <a:rPr lang="de-AT" dirty="0" err="1">
                <a:solidFill>
                  <a:srgbClr val="FF0000"/>
                </a:solidFill>
              </a:rPr>
              <a:t>bonuses</a:t>
            </a:r>
            <a:r>
              <a:rPr lang="de-AT" dirty="0">
                <a:solidFill>
                  <a:srgbClr val="FF0000"/>
                </a:solidFill>
              </a:rPr>
              <a:t> </a:t>
            </a:r>
            <a:r>
              <a:rPr lang="de-AT" dirty="0" err="1">
                <a:solidFill>
                  <a:srgbClr val="FF0000"/>
                </a:solidFill>
              </a:rPr>
              <a:t>are</a:t>
            </a:r>
            <a:r>
              <a:rPr lang="de-AT" dirty="0">
                <a:solidFill>
                  <a:srgbClr val="FF0000"/>
                </a:solidFill>
              </a:rPr>
              <a:t> still valid </a:t>
            </a:r>
            <a:r>
              <a:rPr lang="de-AT" dirty="0" err="1">
                <a:solidFill>
                  <a:srgbClr val="FF0000"/>
                </a:solidFill>
              </a:rPr>
              <a:t>today</a:t>
            </a:r>
            <a:r>
              <a:rPr lang="de-AT" dirty="0">
                <a:solidFill>
                  <a:srgbClr val="FF0000"/>
                </a:solidFill>
              </a:rPr>
              <a:t> after 1989?</a:t>
            </a:r>
            <a:endParaRPr lang="de-DE" dirty="0">
              <a:solidFill>
                <a:srgbClr val="FF0000"/>
              </a:solidFill>
            </a:endParaRPr>
          </a:p>
        </p:txBody>
      </p:sp>
      <p:sp>
        <p:nvSpPr>
          <p:cNvPr id="3" name="Content Placeholder 2">
            <a:extLst>
              <a:ext uri="{FF2B5EF4-FFF2-40B4-BE49-F238E27FC236}">
                <a16:creationId xmlns:a16="http://schemas.microsoft.com/office/drawing/2014/main" id="{049FF173-25BF-4A2E-8094-0DABA8A813CD}"/>
              </a:ext>
            </a:extLst>
          </p:cNvPr>
          <p:cNvSpPr>
            <a:spLocks noGrp="1"/>
          </p:cNvSpPr>
          <p:nvPr>
            <p:ph idx="1"/>
          </p:nvPr>
        </p:nvSpPr>
        <p:spPr/>
        <p:txBody>
          <a:bodyPr/>
          <a:lstStyle/>
          <a:p>
            <a:r>
              <a:rPr lang="de-AT" dirty="0">
                <a:solidFill>
                  <a:srgbClr val="FF0000"/>
                </a:solidFill>
              </a:rPr>
              <a:t>War – a </a:t>
            </a:r>
            <a:r>
              <a:rPr lang="de-AT" dirty="0" err="1">
                <a:solidFill>
                  <a:srgbClr val="FF0000"/>
                </a:solidFill>
              </a:rPr>
              <a:t>long</a:t>
            </a:r>
            <a:r>
              <a:rPr lang="de-AT" dirty="0">
                <a:solidFill>
                  <a:srgbClr val="FF0000"/>
                </a:solidFill>
              </a:rPr>
              <a:t> time </a:t>
            </a:r>
            <a:r>
              <a:rPr lang="de-AT" dirty="0" err="1">
                <a:solidFill>
                  <a:srgbClr val="FF0000"/>
                </a:solidFill>
              </a:rPr>
              <a:t>past</a:t>
            </a:r>
            <a:endParaRPr lang="de-AT" dirty="0">
              <a:solidFill>
                <a:srgbClr val="FF0000"/>
              </a:solidFill>
            </a:endParaRPr>
          </a:p>
          <a:p>
            <a:r>
              <a:rPr lang="de-DE" dirty="0" err="1">
                <a:solidFill>
                  <a:srgbClr val="FF0000"/>
                </a:solidFill>
              </a:rPr>
              <a:t>Fascism</a:t>
            </a:r>
            <a:r>
              <a:rPr lang="de-DE" dirty="0">
                <a:solidFill>
                  <a:srgbClr val="FF0000"/>
                </a:solidFill>
              </a:rPr>
              <a:t> </a:t>
            </a:r>
            <a:r>
              <a:rPr lang="de-DE" dirty="0" err="1">
                <a:solidFill>
                  <a:srgbClr val="FF0000"/>
                </a:solidFill>
              </a:rPr>
              <a:t>and</a:t>
            </a:r>
            <a:r>
              <a:rPr lang="de-DE" dirty="0">
                <a:solidFill>
                  <a:srgbClr val="FF0000"/>
                </a:solidFill>
              </a:rPr>
              <a:t> </a:t>
            </a:r>
            <a:r>
              <a:rPr lang="de-DE" dirty="0" err="1">
                <a:solidFill>
                  <a:srgbClr val="FF0000"/>
                </a:solidFill>
              </a:rPr>
              <a:t>Nazism</a:t>
            </a:r>
            <a:r>
              <a:rPr lang="de-DE" dirty="0">
                <a:solidFill>
                  <a:srgbClr val="FF0000"/>
                </a:solidFill>
              </a:rPr>
              <a:t> – not </a:t>
            </a:r>
            <a:r>
              <a:rPr lang="de-DE" dirty="0" err="1">
                <a:solidFill>
                  <a:srgbClr val="FF0000"/>
                </a:solidFill>
              </a:rPr>
              <a:t>seen</a:t>
            </a:r>
            <a:r>
              <a:rPr lang="de-DE" dirty="0">
                <a:solidFill>
                  <a:srgbClr val="FF0000"/>
                </a:solidFill>
              </a:rPr>
              <a:t> </a:t>
            </a:r>
            <a:r>
              <a:rPr lang="de-DE" dirty="0" err="1">
                <a:solidFill>
                  <a:srgbClr val="FF0000"/>
                </a:solidFill>
              </a:rPr>
              <a:t>as</a:t>
            </a:r>
            <a:r>
              <a:rPr lang="de-DE" dirty="0">
                <a:solidFill>
                  <a:srgbClr val="FF0000"/>
                </a:solidFill>
              </a:rPr>
              <a:t> an </a:t>
            </a:r>
            <a:r>
              <a:rPr lang="de-DE" dirty="0" err="1">
                <a:solidFill>
                  <a:srgbClr val="FF0000"/>
                </a:solidFill>
              </a:rPr>
              <a:t>issue</a:t>
            </a:r>
            <a:r>
              <a:rPr lang="de-DE" dirty="0">
                <a:solidFill>
                  <a:srgbClr val="FF0000"/>
                </a:solidFill>
              </a:rPr>
              <a:t> </a:t>
            </a:r>
            <a:r>
              <a:rPr lang="de-DE" dirty="0" err="1">
                <a:solidFill>
                  <a:srgbClr val="FF0000"/>
                </a:solidFill>
              </a:rPr>
              <a:t>of</a:t>
            </a:r>
            <a:r>
              <a:rPr lang="de-DE" dirty="0">
                <a:solidFill>
                  <a:srgbClr val="FF0000"/>
                </a:solidFill>
              </a:rPr>
              <a:t> </a:t>
            </a:r>
            <a:r>
              <a:rPr lang="de-DE" dirty="0" err="1">
                <a:solidFill>
                  <a:srgbClr val="FF0000"/>
                </a:solidFill>
              </a:rPr>
              <a:t>social</a:t>
            </a:r>
            <a:r>
              <a:rPr lang="de-DE" dirty="0">
                <a:solidFill>
                  <a:srgbClr val="FF0000"/>
                </a:solidFill>
              </a:rPr>
              <a:t> </a:t>
            </a:r>
            <a:r>
              <a:rPr lang="de-DE" dirty="0" err="1">
                <a:solidFill>
                  <a:srgbClr val="FF0000"/>
                </a:solidFill>
              </a:rPr>
              <a:t>policy</a:t>
            </a:r>
            <a:endParaRPr lang="de-DE" dirty="0">
              <a:solidFill>
                <a:srgbClr val="FF0000"/>
              </a:solidFill>
            </a:endParaRPr>
          </a:p>
          <a:p>
            <a:r>
              <a:rPr lang="de-DE" dirty="0" err="1">
                <a:solidFill>
                  <a:srgbClr val="FF0000"/>
                </a:solidFill>
              </a:rPr>
              <a:t>Cold</a:t>
            </a:r>
            <a:r>
              <a:rPr lang="de-DE" dirty="0">
                <a:solidFill>
                  <a:srgbClr val="FF0000"/>
                </a:solidFill>
              </a:rPr>
              <a:t> War – „</a:t>
            </a:r>
            <a:r>
              <a:rPr lang="de-DE" dirty="0" err="1">
                <a:solidFill>
                  <a:srgbClr val="FF0000"/>
                </a:solidFill>
              </a:rPr>
              <a:t>resolved</a:t>
            </a:r>
            <a:r>
              <a:rPr lang="de-DE" dirty="0">
                <a:solidFill>
                  <a:srgbClr val="FF0000"/>
                </a:solidFill>
              </a:rPr>
              <a:t>“ after 1989</a:t>
            </a:r>
          </a:p>
          <a:p>
            <a:r>
              <a:rPr lang="de-DE" dirty="0">
                <a:solidFill>
                  <a:srgbClr val="FF0000"/>
                </a:solidFill>
              </a:rPr>
              <a:t>Class </a:t>
            </a:r>
            <a:r>
              <a:rPr lang="de-DE" dirty="0" err="1">
                <a:solidFill>
                  <a:srgbClr val="FF0000"/>
                </a:solidFill>
              </a:rPr>
              <a:t>differences</a:t>
            </a:r>
            <a:r>
              <a:rPr lang="de-DE" dirty="0">
                <a:solidFill>
                  <a:srgbClr val="FF0000"/>
                </a:solidFill>
              </a:rPr>
              <a:t> – </a:t>
            </a:r>
            <a:r>
              <a:rPr lang="de-DE" dirty="0" err="1">
                <a:solidFill>
                  <a:srgbClr val="FF0000"/>
                </a:solidFill>
              </a:rPr>
              <a:t>stimulus</a:t>
            </a:r>
            <a:r>
              <a:rPr lang="de-DE" dirty="0">
                <a:solidFill>
                  <a:srgbClr val="FF0000"/>
                </a:solidFill>
              </a:rPr>
              <a:t> </a:t>
            </a:r>
            <a:r>
              <a:rPr lang="de-DE" dirty="0" err="1">
                <a:solidFill>
                  <a:srgbClr val="FF0000"/>
                </a:solidFill>
              </a:rPr>
              <a:t>for</a:t>
            </a:r>
            <a:r>
              <a:rPr lang="de-DE" dirty="0">
                <a:solidFill>
                  <a:srgbClr val="FF0000"/>
                </a:solidFill>
              </a:rPr>
              <a:t> individual </a:t>
            </a:r>
            <a:r>
              <a:rPr lang="de-DE" dirty="0" err="1">
                <a:solidFill>
                  <a:srgbClr val="FF0000"/>
                </a:solidFill>
              </a:rPr>
              <a:t>effort</a:t>
            </a:r>
            <a:r>
              <a:rPr lang="de-DE" dirty="0">
                <a:solidFill>
                  <a:srgbClr val="FF0000"/>
                </a:solidFill>
              </a:rPr>
              <a:t> (</a:t>
            </a:r>
            <a:r>
              <a:rPr lang="de-DE" dirty="0" err="1">
                <a:solidFill>
                  <a:srgbClr val="FF0000"/>
                </a:solidFill>
              </a:rPr>
              <a:t>activation</a:t>
            </a:r>
            <a:r>
              <a:rPr lang="de-DE" dirty="0">
                <a:solidFill>
                  <a:srgbClr val="FF0000"/>
                </a:solidFill>
              </a:rPr>
              <a:t>)</a:t>
            </a:r>
          </a:p>
        </p:txBody>
      </p:sp>
    </p:spTree>
    <p:extLst>
      <p:ext uri="{BB962C8B-B14F-4D97-AF65-F5344CB8AC3E}">
        <p14:creationId xmlns:p14="http://schemas.microsoft.com/office/powerpoint/2010/main" val="231428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Social welfare systems </a:t>
            </a:r>
            <a:r>
              <a:rPr lang="en-GB"/>
              <a:t>in Europe </a:t>
            </a:r>
            <a:endParaRPr lang="en-GB" dirty="0"/>
          </a:p>
        </p:txBody>
      </p:sp>
      <p:sp>
        <p:nvSpPr>
          <p:cNvPr id="3" name="Subtitle 2"/>
          <p:cNvSpPr>
            <a:spLocks noGrp="1"/>
          </p:cNvSpPr>
          <p:nvPr>
            <p:ph type="subTitle" idx="1"/>
          </p:nvPr>
        </p:nvSpPr>
        <p:spPr/>
        <p:txBody>
          <a:bodyPr/>
          <a:lstStyle/>
          <a:p>
            <a:r>
              <a:rPr lang="en-GB" dirty="0"/>
              <a:t>Walter Lorenz</a:t>
            </a:r>
          </a:p>
        </p:txBody>
      </p:sp>
    </p:spTree>
    <p:extLst>
      <p:ext uri="{BB962C8B-B14F-4D97-AF65-F5344CB8AC3E}">
        <p14:creationId xmlns:p14="http://schemas.microsoft.com/office/powerpoint/2010/main" val="92462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CFD7EC-FEA7-45A7-BAF0-05FEB7316D12}"/>
              </a:ext>
            </a:extLst>
          </p:cNvPr>
          <p:cNvSpPr>
            <a:spLocks noGrp="1"/>
          </p:cNvSpPr>
          <p:nvPr>
            <p:ph type="title"/>
          </p:nvPr>
        </p:nvSpPr>
        <p:spPr/>
        <p:txBody>
          <a:bodyPr rtlCol="0">
            <a:normAutofit fontScale="90000"/>
          </a:bodyPr>
          <a:lstStyle/>
          <a:p>
            <a:pPr>
              <a:defRPr/>
            </a:pPr>
            <a:r>
              <a:rPr lang="en-GB" dirty="0"/>
              <a:t>The </a:t>
            </a:r>
            <a:r>
              <a:rPr lang="en-GB"/>
              <a:t>political challenge of modernity:</a:t>
            </a:r>
            <a:br>
              <a:rPr lang="en-GB" dirty="0"/>
            </a:br>
            <a:r>
              <a:rPr lang="en-GB" b="1" u="sng" dirty="0"/>
              <a:t>capitalism</a:t>
            </a:r>
            <a:r>
              <a:rPr lang="en-GB" dirty="0"/>
              <a:t> creates the </a:t>
            </a:r>
            <a:r>
              <a:rPr lang="en-GB" b="1" u="sng" dirty="0"/>
              <a:t>unequal distribution </a:t>
            </a:r>
            <a:r>
              <a:rPr lang="en-GB" dirty="0"/>
              <a:t>of all forms of capital</a:t>
            </a:r>
          </a:p>
        </p:txBody>
      </p:sp>
      <p:sp>
        <p:nvSpPr>
          <p:cNvPr id="21506" name="Inhaltsplatzhalter 2">
            <a:extLst>
              <a:ext uri="{FF2B5EF4-FFF2-40B4-BE49-F238E27FC236}">
                <a16:creationId xmlns:a16="http://schemas.microsoft.com/office/drawing/2014/main" id="{A2B82970-8400-4371-AE88-4EF0726B9471}"/>
              </a:ext>
            </a:extLst>
          </p:cNvPr>
          <p:cNvSpPr>
            <a:spLocks noGrp="1"/>
          </p:cNvSpPr>
          <p:nvPr>
            <p:ph idx="1"/>
          </p:nvPr>
        </p:nvSpPr>
        <p:spPr>
          <a:xfrm>
            <a:off x="838200" y="1978025"/>
            <a:ext cx="10515600" cy="4351338"/>
          </a:xfrm>
        </p:spPr>
        <p:txBody>
          <a:bodyPr>
            <a:normAutofit/>
          </a:bodyPr>
          <a:lstStyle/>
          <a:p>
            <a:pPr marL="0" indent="0">
              <a:buNone/>
            </a:pPr>
            <a:r>
              <a:rPr lang="en-GB" altLang="en-US" sz="3200" dirty="0"/>
              <a:t>For the </a:t>
            </a:r>
            <a:r>
              <a:rPr lang="en-GB" altLang="en-US" sz="3200" b="1" u="sng" dirty="0"/>
              <a:t>middle classes </a:t>
            </a:r>
            <a:r>
              <a:rPr lang="en-GB" altLang="en-US" sz="3200" b="1" dirty="0"/>
              <a:t>financial capital </a:t>
            </a:r>
            <a:r>
              <a:rPr lang="en-GB" altLang="en-US" sz="3200" dirty="0"/>
              <a:t>(property, ownership of the means of production) ensured also the acquisition of </a:t>
            </a:r>
            <a:r>
              <a:rPr lang="en-GB" altLang="en-US" sz="3200" b="1" dirty="0"/>
              <a:t>human capital </a:t>
            </a:r>
            <a:r>
              <a:rPr lang="en-GB" altLang="en-US" sz="3200" dirty="0"/>
              <a:t>(servants, labourers) so that they were free to accumulate </a:t>
            </a:r>
            <a:r>
              <a:rPr lang="en-GB" altLang="en-US" sz="3200" b="1" dirty="0"/>
              <a:t>social capital</a:t>
            </a:r>
            <a:r>
              <a:rPr lang="en-GB" altLang="en-US" sz="3200" dirty="0"/>
              <a:t>: leisure time in clubs, hobbies, trade fairs, commercial partners…  political parties</a:t>
            </a:r>
            <a:r>
              <a:rPr lang="en-GB" altLang="en-US" sz="3200"/>
              <a:t>. </a:t>
            </a:r>
          </a:p>
          <a:p>
            <a:pPr marL="0" indent="0">
              <a:buNone/>
            </a:pPr>
            <a:endParaRPr lang="en-GB" altLang="en-US" sz="3200"/>
          </a:p>
          <a:p>
            <a:pPr marL="0" indent="0">
              <a:buNone/>
            </a:pPr>
            <a:r>
              <a:rPr lang="en-GB" altLang="en-US" sz="3200"/>
              <a:t>For the </a:t>
            </a:r>
            <a:r>
              <a:rPr lang="en-GB" altLang="en-US" sz="3200" b="1" u="sng"/>
              <a:t>working classes </a:t>
            </a:r>
            <a:r>
              <a:rPr lang="en-GB" altLang="en-US" sz="3200"/>
              <a:t>this means not only </a:t>
            </a:r>
            <a:r>
              <a:rPr lang="en-GB" altLang="en-US" sz="3200" b="1"/>
              <a:t>less financial capital</a:t>
            </a:r>
            <a:r>
              <a:rPr lang="en-GB" altLang="en-US" sz="3200"/>
              <a:t> but also </a:t>
            </a:r>
            <a:r>
              <a:rPr lang="en-GB" altLang="en-US" sz="3200" b="1"/>
              <a:t>restrictions on social capital</a:t>
            </a:r>
          </a:p>
          <a:p>
            <a:pPr marL="0" indent="0">
              <a:buNone/>
            </a:pPr>
            <a:endParaRPr lang="en-GB"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271097-ACDA-4D2C-8637-1F670249E773}"/>
              </a:ext>
            </a:extLst>
          </p:cNvPr>
          <p:cNvSpPr>
            <a:spLocks noGrp="1"/>
          </p:cNvSpPr>
          <p:nvPr>
            <p:ph type="title"/>
          </p:nvPr>
        </p:nvSpPr>
        <p:spPr/>
        <p:txBody>
          <a:bodyPr rtlCol="0">
            <a:normAutofit/>
          </a:bodyPr>
          <a:lstStyle/>
          <a:p>
            <a:pPr>
              <a:defRPr/>
            </a:pPr>
            <a:r>
              <a:rPr lang="en-GB" dirty="0"/>
              <a:t>central question: who </a:t>
            </a:r>
            <a:r>
              <a:rPr lang="en-GB"/>
              <a:t>is now responsible for solving social </a:t>
            </a:r>
            <a:r>
              <a:rPr lang="en-GB" dirty="0"/>
              <a:t>problems?</a:t>
            </a:r>
          </a:p>
        </p:txBody>
      </p:sp>
      <p:sp>
        <p:nvSpPr>
          <p:cNvPr id="3" name="Inhaltsplatzhalter 2">
            <a:extLst>
              <a:ext uri="{FF2B5EF4-FFF2-40B4-BE49-F238E27FC236}">
                <a16:creationId xmlns:a16="http://schemas.microsoft.com/office/drawing/2014/main" id="{38492C10-8CDB-496A-9ED9-1A1BAD2F67E3}"/>
              </a:ext>
            </a:extLst>
          </p:cNvPr>
          <p:cNvSpPr>
            <a:spLocks noGrp="1"/>
          </p:cNvSpPr>
          <p:nvPr>
            <p:ph idx="1"/>
          </p:nvPr>
        </p:nvSpPr>
        <p:spPr/>
        <p:txBody>
          <a:bodyPr/>
          <a:lstStyle/>
          <a:p>
            <a:r>
              <a:rPr lang="en-GB" altLang="en-US" b="1"/>
              <a:t>individuals</a:t>
            </a:r>
            <a:r>
              <a:rPr lang="en-GB" altLang="en-US"/>
              <a:t> – in which case they need to be made aware of their responsibility, probably through deterrents (threat of the workhouse)</a:t>
            </a:r>
          </a:p>
          <a:p>
            <a:r>
              <a:rPr lang="en-GB" altLang="en-US" b="1"/>
              <a:t>volunteers</a:t>
            </a:r>
            <a:r>
              <a:rPr lang="en-GB" altLang="en-US"/>
              <a:t> (the churches, humanitarian projects, philanthropy) by  helping ‘informally’</a:t>
            </a:r>
          </a:p>
          <a:p>
            <a:r>
              <a:rPr lang="en-GB" altLang="en-US" b="1"/>
              <a:t>public organisations </a:t>
            </a:r>
            <a:r>
              <a:rPr lang="en-GB" altLang="en-US"/>
              <a:t>– police, institutions (schools, hospitals, asylums), social workers.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DEBB-3DDC-4E2C-91C2-76D3AE5C66D3}"/>
              </a:ext>
            </a:extLst>
          </p:cNvPr>
          <p:cNvSpPr>
            <a:spLocks noGrp="1"/>
          </p:cNvSpPr>
          <p:nvPr>
            <p:ph type="title"/>
          </p:nvPr>
        </p:nvSpPr>
        <p:spPr/>
        <p:txBody>
          <a:bodyPr/>
          <a:lstStyle/>
          <a:p>
            <a:endParaRPr lang="en-GB"/>
          </a:p>
        </p:txBody>
      </p:sp>
      <p:graphicFrame>
        <p:nvGraphicFramePr>
          <p:cNvPr id="6" name="Table 6">
            <a:extLst>
              <a:ext uri="{FF2B5EF4-FFF2-40B4-BE49-F238E27FC236}">
                <a16:creationId xmlns:a16="http://schemas.microsoft.com/office/drawing/2014/main" id="{C24BDDE5-0A83-44E3-9C6A-3585142E4213}"/>
              </a:ext>
            </a:extLst>
          </p:cNvPr>
          <p:cNvGraphicFramePr>
            <a:graphicFrameLocks noGrp="1"/>
          </p:cNvGraphicFramePr>
          <p:nvPr>
            <p:ph idx="1"/>
          </p:nvPr>
        </p:nvGraphicFramePr>
        <p:xfrm>
          <a:off x="224852" y="1690688"/>
          <a:ext cx="10770431" cy="5536460"/>
        </p:xfrm>
        <a:graphic>
          <a:graphicData uri="http://schemas.openxmlformats.org/drawingml/2006/table">
            <a:tbl>
              <a:tblPr firstRow="1" bandRow="1">
                <a:tableStyleId>{5940675A-B579-460E-94D1-54222C63F5DA}</a:tableStyleId>
              </a:tblPr>
              <a:tblGrid>
                <a:gridCol w="3252866">
                  <a:extLst>
                    <a:ext uri="{9D8B030D-6E8A-4147-A177-3AD203B41FA5}">
                      <a16:colId xmlns:a16="http://schemas.microsoft.com/office/drawing/2014/main" val="3724606630"/>
                    </a:ext>
                  </a:extLst>
                </a:gridCol>
                <a:gridCol w="1055306">
                  <a:extLst>
                    <a:ext uri="{9D8B030D-6E8A-4147-A177-3AD203B41FA5}">
                      <a16:colId xmlns:a16="http://schemas.microsoft.com/office/drawing/2014/main" val="358208556"/>
                    </a:ext>
                  </a:extLst>
                </a:gridCol>
                <a:gridCol w="2154086">
                  <a:extLst>
                    <a:ext uri="{9D8B030D-6E8A-4147-A177-3AD203B41FA5}">
                      <a16:colId xmlns:a16="http://schemas.microsoft.com/office/drawing/2014/main" val="957319428"/>
                    </a:ext>
                  </a:extLst>
                </a:gridCol>
                <a:gridCol w="769209">
                  <a:extLst>
                    <a:ext uri="{9D8B030D-6E8A-4147-A177-3AD203B41FA5}">
                      <a16:colId xmlns:a16="http://schemas.microsoft.com/office/drawing/2014/main" val="680540426"/>
                    </a:ext>
                  </a:extLst>
                </a:gridCol>
                <a:gridCol w="3538964">
                  <a:extLst>
                    <a:ext uri="{9D8B030D-6E8A-4147-A177-3AD203B41FA5}">
                      <a16:colId xmlns:a16="http://schemas.microsoft.com/office/drawing/2014/main" val="3719801173"/>
                    </a:ext>
                  </a:extLst>
                </a:gridCol>
              </a:tblGrid>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de-AT" sz="4400" dirty="0"/>
                        <a:t>State</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07255522"/>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71620119"/>
                  </a:ext>
                </a:extLst>
              </a:tr>
              <a:tr h="1613670">
                <a:tc>
                  <a:txBody>
                    <a:bodyPr/>
                    <a:lstStyle/>
                    <a:p>
                      <a:pPr algn="ctr"/>
                      <a:r>
                        <a:rPr lang="de-AT" sz="4400" dirty="0" err="1"/>
                        <a:t>Civil</a:t>
                      </a:r>
                      <a:r>
                        <a:rPr lang="de-AT" sz="4400" dirty="0"/>
                        <a:t> </a:t>
                      </a:r>
                      <a:r>
                        <a:rPr lang="de-AT" sz="4400" dirty="0" err="1"/>
                        <a:t>society</a:t>
                      </a:r>
                      <a:r>
                        <a:rPr lang="de-AT" sz="4400" dirty="0"/>
                        <a:t> (</a:t>
                      </a:r>
                      <a:r>
                        <a:rPr lang="de-AT" sz="4400" dirty="0" err="1"/>
                        <a:t>community</a:t>
                      </a:r>
                      <a:r>
                        <a:rPr lang="de-AT" sz="4400" dirty="0"/>
                        <a:t>)</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de-AT" sz="4400" dirty="0"/>
                        <a:t>Private </a:t>
                      </a:r>
                      <a:r>
                        <a:rPr lang="de-AT" sz="4400" dirty="0" err="1"/>
                        <a:t>sphere</a:t>
                      </a:r>
                      <a:endParaRPr lang="de-AT" sz="4400" dirty="0"/>
                    </a:p>
                    <a:p>
                      <a:pPr algn="ctr"/>
                      <a:r>
                        <a:rPr lang="de-AT" sz="4400" dirty="0"/>
                        <a:t>(</a:t>
                      </a:r>
                      <a:r>
                        <a:rPr lang="de-AT" sz="4400" dirty="0" err="1"/>
                        <a:t>individuals</a:t>
                      </a:r>
                      <a:r>
                        <a:rPr lang="de-AT" sz="4400" dirty="0"/>
                        <a:t>, </a:t>
                      </a:r>
                      <a:r>
                        <a:rPr lang="de-AT" sz="4400" dirty="0" err="1"/>
                        <a:t>market</a:t>
                      </a:r>
                      <a:r>
                        <a:rPr lang="de-AT" sz="4400" dirty="0"/>
                        <a:t>)</a:t>
                      </a: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86179963"/>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317029624"/>
                  </a:ext>
                </a:extLst>
              </a:tr>
              <a:tr h="858335">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44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12971983"/>
                  </a:ext>
                </a:extLst>
              </a:tr>
            </a:tbl>
          </a:graphicData>
        </a:graphic>
      </p:graphicFrame>
      <p:cxnSp>
        <p:nvCxnSpPr>
          <p:cNvPr id="9" name="Straight Arrow Connector 8">
            <a:extLst>
              <a:ext uri="{FF2B5EF4-FFF2-40B4-BE49-F238E27FC236}">
                <a16:creationId xmlns:a16="http://schemas.microsoft.com/office/drawing/2014/main" id="{96196980-3521-47EF-A2C6-740C4AA6424E}"/>
              </a:ext>
            </a:extLst>
          </p:cNvPr>
          <p:cNvCxnSpPr>
            <a:cxnSpLocks/>
          </p:cNvCxnSpPr>
          <p:nvPr/>
        </p:nvCxnSpPr>
        <p:spPr>
          <a:xfrm flipH="1">
            <a:off x="3537679" y="2430363"/>
            <a:ext cx="1813811" cy="135237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98435F72-DAEF-45E2-9A99-FEC24D7B7B48}"/>
              </a:ext>
            </a:extLst>
          </p:cNvPr>
          <p:cNvCxnSpPr/>
          <p:nvPr/>
        </p:nvCxnSpPr>
        <p:spPr>
          <a:xfrm>
            <a:off x="3537679" y="4428938"/>
            <a:ext cx="4242216"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8C4B3B5-A0B9-4C72-A7B3-BA3DF8910914}"/>
              </a:ext>
            </a:extLst>
          </p:cNvPr>
          <p:cNvCxnSpPr>
            <a:cxnSpLocks/>
          </p:cNvCxnSpPr>
          <p:nvPr/>
        </p:nvCxnSpPr>
        <p:spPr>
          <a:xfrm>
            <a:off x="5831174" y="2429062"/>
            <a:ext cx="1735110" cy="1158635"/>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171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AEBF6-F61E-429D-AEC0-5C95B134903C}"/>
              </a:ext>
            </a:extLst>
          </p:cNvPr>
          <p:cNvSpPr>
            <a:spLocks noGrp="1"/>
          </p:cNvSpPr>
          <p:nvPr>
            <p:ph type="title"/>
          </p:nvPr>
        </p:nvSpPr>
        <p:spPr/>
        <p:txBody>
          <a:bodyPr/>
          <a:lstStyle/>
          <a:p>
            <a:pPr algn="ctr"/>
            <a:r>
              <a:rPr lang="de-AT"/>
              <a:t>European welfare developments </a:t>
            </a:r>
            <a:br>
              <a:rPr lang="de-AT"/>
            </a:br>
            <a:r>
              <a:rPr lang="de-AT" b="1"/>
              <a:t>before</a:t>
            </a:r>
            <a:r>
              <a:rPr lang="de-AT"/>
              <a:t> World War II</a:t>
            </a:r>
            <a:endParaRPr lang="en-GB"/>
          </a:p>
        </p:txBody>
      </p:sp>
      <p:sp>
        <p:nvSpPr>
          <p:cNvPr id="3" name="Content Placeholder 2">
            <a:extLst>
              <a:ext uri="{FF2B5EF4-FFF2-40B4-BE49-F238E27FC236}">
                <a16:creationId xmlns:a16="http://schemas.microsoft.com/office/drawing/2014/main" id="{FAA34BD6-44F0-4B36-895D-44600579ECB6}"/>
              </a:ext>
            </a:extLst>
          </p:cNvPr>
          <p:cNvSpPr>
            <a:spLocks noGrp="1"/>
          </p:cNvSpPr>
          <p:nvPr>
            <p:ph idx="1"/>
          </p:nvPr>
        </p:nvSpPr>
        <p:spPr>
          <a:xfrm>
            <a:off x="838200" y="1825625"/>
            <a:ext cx="10515600" cy="4667250"/>
          </a:xfrm>
        </p:spPr>
        <p:txBody>
          <a:bodyPr>
            <a:normAutofit fontScale="92500" lnSpcReduction="20000"/>
          </a:bodyPr>
          <a:lstStyle/>
          <a:p>
            <a:pPr marL="0" indent="0">
              <a:buNone/>
            </a:pPr>
            <a:r>
              <a:rPr lang="de-AT"/>
              <a:t>Largely responses to crises (war-effects, pandemic!, unemployment, poverty, class division): uneven development, political compromises.</a:t>
            </a:r>
          </a:p>
          <a:p>
            <a:pPr marL="0" indent="0">
              <a:buNone/>
            </a:pPr>
            <a:endParaRPr lang="de-AT"/>
          </a:p>
          <a:p>
            <a:pPr marL="0" indent="0">
              <a:buNone/>
            </a:pPr>
            <a:r>
              <a:rPr lang="en-US"/>
              <a:t>In post-Habsburg countries, the social institutions created were directed at mitigating needs of people who were in particularly difficult situations.</a:t>
            </a:r>
          </a:p>
          <a:p>
            <a:pPr marL="0" indent="0">
              <a:buNone/>
            </a:pPr>
            <a:r>
              <a:rPr lang="en-US"/>
              <a:t> Law on social care passed in </a:t>
            </a:r>
            <a:r>
              <a:rPr lang="en-US" u="sng"/>
              <a:t>Poland in 1923 endured until 1990, </a:t>
            </a:r>
            <a:r>
              <a:rPr lang="en-US"/>
              <a:t>typical for Central and Eastern European countries (Zalewski 2005). </a:t>
            </a:r>
          </a:p>
          <a:p>
            <a:pPr marL="0" indent="0">
              <a:buNone/>
            </a:pPr>
            <a:r>
              <a:rPr lang="en-US"/>
              <a:t>Social assistance was based on the local authorities' cooperation with local civic organisations responsible for the fate of the poorest people. In Poland  mainly religious organisations (Caritas), benefits predominantly in kind: food, accommodation, fuel in winter …</a:t>
            </a:r>
          </a:p>
          <a:p>
            <a:pPr marL="0" indent="0">
              <a:buNone/>
            </a:pPr>
            <a:r>
              <a:rPr lang="en-US"/>
              <a:t>Reliance on “container institutions” (asylums for poor, disabled, mentally ill, orphaned people)</a:t>
            </a:r>
            <a:endParaRPr lang="en-GB"/>
          </a:p>
        </p:txBody>
      </p:sp>
    </p:spTree>
    <p:extLst>
      <p:ext uri="{BB962C8B-B14F-4D97-AF65-F5344CB8AC3E}">
        <p14:creationId xmlns:p14="http://schemas.microsoft.com/office/powerpoint/2010/main" val="36508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2B2B-0F21-0185-63F4-84C2556A5F64}"/>
              </a:ext>
            </a:extLst>
          </p:cNvPr>
          <p:cNvSpPr>
            <a:spLocks noGrp="1"/>
          </p:cNvSpPr>
          <p:nvPr>
            <p:ph type="title"/>
          </p:nvPr>
        </p:nvSpPr>
        <p:spPr/>
        <p:txBody>
          <a:bodyPr/>
          <a:lstStyle/>
          <a:p>
            <a:r>
              <a:rPr lang="de-AT"/>
              <a:t>Czechoslovakia - </a:t>
            </a:r>
            <a:r>
              <a:rPr lang="en-US"/>
              <a:t>Social policy during the first republic</a:t>
            </a:r>
            <a:endParaRPr lang="en-GB"/>
          </a:p>
        </p:txBody>
      </p:sp>
      <p:sp>
        <p:nvSpPr>
          <p:cNvPr id="3" name="Content Placeholder 2">
            <a:extLst>
              <a:ext uri="{FF2B5EF4-FFF2-40B4-BE49-F238E27FC236}">
                <a16:creationId xmlns:a16="http://schemas.microsoft.com/office/drawing/2014/main" id="{053050BB-6036-BF5F-AF0C-35FA4552D34D}"/>
              </a:ext>
            </a:extLst>
          </p:cNvPr>
          <p:cNvSpPr>
            <a:spLocks noGrp="1"/>
          </p:cNvSpPr>
          <p:nvPr>
            <p:ph idx="1"/>
          </p:nvPr>
        </p:nvSpPr>
        <p:spPr/>
        <p:txBody>
          <a:bodyPr/>
          <a:lstStyle/>
          <a:p>
            <a:pPr marL="0" indent="0">
              <a:buNone/>
            </a:pPr>
            <a:r>
              <a:rPr lang="en-US"/>
              <a:t>After the end of World War I, laws on unemployment benefits,eight-hour working hours and the disbursement of pensions to disabled veterans and the bereaved of the fallen. </a:t>
            </a:r>
          </a:p>
          <a:p>
            <a:pPr marL="0" indent="0">
              <a:buNone/>
            </a:pPr>
            <a:r>
              <a:rPr lang="en-US"/>
              <a:t>In 1924, sickness insurance was reformed, and disability and old-age insurance of the workers employed in the private sector was codified. The economic crisis of the 1930s decreased social activities: e.g. the state aid scheme for the unemployed was modified so that only union members were entitled to the benefits; the </a:t>
            </a:r>
          </a:p>
          <a:p>
            <a:pPr marL="0" indent="0">
              <a:buNone/>
            </a:pPr>
            <a:r>
              <a:rPr lang="en-US"/>
              <a:t>housing protection programme was gradually reduced until 1937 when it was completely abolished.</a:t>
            </a:r>
            <a:endParaRPr lang="en-GB"/>
          </a:p>
        </p:txBody>
      </p:sp>
    </p:spTree>
    <p:extLst>
      <p:ext uri="{BB962C8B-B14F-4D97-AF65-F5344CB8AC3E}">
        <p14:creationId xmlns:p14="http://schemas.microsoft.com/office/powerpoint/2010/main" val="3270020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9DD2-73E1-4192-9D53-48013A50942F}"/>
              </a:ext>
            </a:extLst>
          </p:cNvPr>
          <p:cNvSpPr>
            <a:spLocks noGrp="1"/>
          </p:cNvSpPr>
          <p:nvPr>
            <p:ph type="title"/>
          </p:nvPr>
        </p:nvSpPr>
        <p:spPr/>
        <p:txBody>
          <a:bodyPr/>
          <a:lstStyle/>
          <a:p>
            <a:r>
              <a:rPr lang="de-AT"/>
              <a:t>Czechoslovakia after 1945</a:t>
            </a:r>
            <a:endParaRPr lang="en-GB"/>
          </a:p>
        </p:txBody>
      </p:sp>
      <p:sp>
        <p:nvSpPr>
          <p:cNvPr id="3" name="Content Placeholder 2">
            <a:extLst>
              <a:ext uri="{FF2B5EF4-FFF2-40B4-BE49-F238E27FC236}">
                <a16:creationId xmlns:a16="http://schemas.microsoft.com/office/drawing/2014/main" id="{6E7451AB-2E7E-3CF0-DCF2-97BEF38D766E}"/>
              </a:ext>
            </a:extLst>
          </p:cNvPr>
          <p:cNvSpPr>
            <a:spLocks noGrp="1"/>
          </p:cNvSpPr>
          <p:nvPr>
            <p:ph idx="1"/>
          </p:nvPr>
        </p:nvSpPr>
        <p:spPr/>
        <p:txBody>
          <a:bodyPr>
            <a:normAutofit fontScale="92500" lnSpcReduction="20000"/>
          </a:bodyPr>
          <a:lstStyle/>
          <a:p>
            <a:pPr marL="0" indent="0">
              <a:buNone/>
            </a:pPr>
            <a:r>
              <a:rPr lang="en-US">
                <a:effectLst/>
                <a:latin typeface="g_d2_f3"/>
              </a:rPr>
              <a:t>In 1947,a comprehensive social insurance scheme was adopted for all employed persons and the </a:t>
            </a:r>
            <a:r>
              <a:rPr lang="en-US" u="sng">
                <a:effectLst/>
                <a:latin typeface="g_d2_f3"/>
              </a:rPr>
              <a:t>National Insurance Company </a:t>
            </a:r>
            <a:r>
              <a:rPr lang="en-US">
                <a:effectLst/>
                <a:latin typeface="g_d2_f3"/>
              </a:rPr>
              <a:t>was founded. </a:t>
            </a:r>
          </a:p>
          <a:p>
            <a:pPr marL="0" indent="0">
              <a:buNone/>
            </a:pPr>
            <a:r>
              <a:rPr lang="en-US">
                <a:effectLst/>
                <a:latin typeface="g_d2_f3"/>
              </a:rPr>
              <a:t>4 types of insurance:  accident, old-age, sickness and unemployment insurance. </a:t>
            </a:r>
          </a:p>
          <a:p>
            <a:pPr marL="0" indent="0">
              <a:buNone/>
            </a:pPr>
            <a:r>
              <a:rPr lang="en-US">
                <a:effectLst/>
                <a:latin typeface="g_d2_f3"/>
              </a:rPr>
              <a:t>old-age pensions, 3 categories according to the sector in which they worked (the retirement age differed). </a:t>
            </a:r>
          </a:p>
          <a:p>
            <a:pPr marL="0" indent="0">
              <a:buNone/>
            </a:pPr>
            <a:r>
              <a:rPr lang="en-US">
                <a:effectLst/>
                <a:latin typeface="g_d2_f3"/>
              </a:rPr>
              <a:t>Since “poverty was abolished”, benefits for the poor did not exist; although, they were later reintroduced but without legal support, which means that they did not officially exist until 1991 (Kvapilová, 2010). </a:t>
            </a:r>
          </a:p>
          <a:p>
            <a:pPr marL="0" indent="0">
              <a:buNone/>
            </a:pPr>
            <a:r>
              <a:rPr lang="en-US">
                <a:effectLst/>
                <a:latin typeface="g_d2_f3"/>
              </a:rPr>
              <a:t>From the 1950s to the 1980s, the state-funded social services were distributed through employers.</a:t>
            </a:r>
          </a:p>
          <a:p>
            <a:pPr marL="0" indent="0">
              <a:buNone/>
            </a:pPr>
            <a:r>
              <a:rPr lang="en-US">
                <a:effectLst/>
                <a:latin typeface="g_d2_f3"/>
              </a:rPr>
              <a:t> In 1974, the family policy was reformed to promote a higher natality rate (the so-called Husák’s children). “Leninist model of the welfare state”</a:t>
            </a:r>
            <a:endParaRPr lang="en-GB"/>
          </a:p>
        </p:txBody>
      </p:sp>
    </p:spTree>
    <p:extLst>
      <p:ext uri="{BB962C8B-B14F-4D97-AF65-F5344CB8AC3E}">
        <p14:creationId xmlns:p14="http://schemas.microsoft.com/office/powerpoint/2010/main" val="3257607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History of Soviet welfare measures 1917-1992</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a:t>Utopian era (post 1017 revolution): Lenin promises comprehensive social security measures (income maintenance) – cannot be kept because of economic difficulties</a:t>
            </a:r>
          </a:p>
          <a:p>
            <a:pPr marL="0" indent="0">
              <a:buNone/>
            </a:pPr>
            <a:r>
              <a:rPr lang="en-GB" dirty="0"/>
              <a:t>Realism: 1920s – limited protection for skilled workers, investment in health and education, concentrated on urban areas (solidarity of workers)</a:t>
            </a:r>
          </a:p>
          <a:p>
            <a:pPr marL="0" indent="0">
              <a:buNone/>
            </a:pPr>
            <a:r>
              <a:rPr lang="en-GB" dirty="0"/>
              <a:t>Industrial emphasis (1928): unemployment benefits abolished by Stalin, work a civil duty, doctors mainly attached to hospitals (control of “real illness”); investment in education (future labour force) housing, disability, pensions neglected.</a:t>
            </a:r>
          </a:p>
          <a:p>
            <a:pPr marL="0" indent="0">
              <a:buNone/>
            </a:pPr>
            <a:r>
              <a:rPr lang="en-GB" dirty="0"/>
              <a:t>1950s Khrushchev reaffirms original social policy commitments: equality, public housing, workers’ access to higher education, old-age pensions doubled.</a:t>
            </a:r>
          </a:p>
          <a:p>
            <a:pPr marL="0" indent="0">
              <a:buNone/>
            </a:pPr>
            <a:r>
              <a:rPr lang="en-GB" dirty="0"/>
              <a:t>Constant threat: only economic growth can guarantee the realisation of the plans – state is forced to become practically a capitalist entrepreneur (workers do not receive the full benefit of the surplus they produce).</a:t>
            </a:r>
          </a:p>
          <a:p>
            <a:pPr marL="0" indent="0">
              <a:buNone/>
            </a:pPr>
            <a:r>
              <a:rPr lang="en-GB" dirty="0"/>
              <a:t>Social policy is used to support the economy primarily, not the needs of the population.  </a:t>
            </a:r>
          </a:p>
          <a:p>
            <a:pPr marL="0" indent="0">
              <a:buNone/>
            </a:pPr>
            <a:r>
              <a:rPr lang="en-GB" dirty="0"/>
              <a:t> </a:t>
            </a:r>
          </a:p>
        </p:txBody>
      </p:sp>
    </p:spTree>
    <p:extLst>
      <p:ext uri="{BB962C8B-B14F-4D97-AF65-F5344CB8AC3E}">
        <p14:creationId xmlns:p14="http://schemas.microsoft.com/office/powerpoint/2010/main" val="368804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1101</Words>
  <Application>Microsoft Office PowerPoint</Application>
  <PresentationFormat>Widescreen</PresentationFormat>
  <Paragraphs>79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g_d2_f3</vt:lpstr>
      <vt:lpstr>Office Theme</vt:lpstr>
      <vt:lpstr>PowerPoint Presentation</vt:lpstr>
      <vt:lpstr>Social welfare systems in Europe </vt:lpstr>
      <vt:lpstr>The political challenge of modernity: capitalism creates the unequal distribution of all forms of capital</vt:lpstr>
      <vt:lpstr>central question: who is now responsible for solving social problems?</vt:lpstr>
      <vt:lpstr>PowerPoint Presentation</vt:lpstr>
      <vt:lpstr>European welfare developments  before World War II</vt:lpstr>
      <vt:lpstr>Czechoslovakia - Social policy during the first republic</vt:lpstr>
      <vt:lpstr>Czechoslovakia after 1945</vt:lpstr>
      <vt:lpstr>History of Soviet welfare measures 1917-1992</vt:lpstr>
      <vt:lpstr>Fundamental, contrasting notions of welfare</vt:lpstr>
      <vt:lpstr>Renewed support for public welfare after World War II in Western Europe – motives:</vt:lpstr>
      <vt:lpstr>Principle of “De-commodification” (Esping-Andersen)</vt:lpstr>
      <vt:lpstr>Main welfare concerns in the first decades after World War II</vt:lpstr>
      <vt:lpstr>PowerPoint Presentation</vt:lpstr>
      <vt:lpstr>PowerPoint Presentation</vt:lpstr>
      <vt:lpstr>How many of those bonuses are still valid today after 1989?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Lorenz A. Walter</dc:creator>
  <cp:lastModifiedBy>Lorenz A. Walter</cp:lastModifiedBy>
  <cp:revision>1</cp:revision>
  <dcterms:created xsi:type="dcterms:W3CDTF">2023-02-16T09:35:40Z</dcterms:created>
  <dcterms:modified xsi:type="dcterms:W3CDTF">2023-02-16T09:35:55Z</dcterms:modified>
</cp:coreProperties>
</file>