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Default Extension="bin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4" r:id="R22eec2e7a09d483f" DeepLBanner=""/>
    <p:sldId id="256" r:id="rId2"/>
    <p:sldId id="257" r:id="rId3"/>
    <p:sldId id="365" r:id="rId4"/>
    <p:sldId id="368" r:id="rId5"/>
    <p:sldId id="391" r:id="rId6"/>
    <p:sldId id="416" r:id="rId7"/>
    <p:sldId id="462" r:id="rId8"/>
    <p:sldId id="463" r:id="rId9"/>
    <p:sldId id="393" r:id="rId10"/>
    <p:sldId id="392" r:id="rId11"/>
    <p:sldId id="375" r:id="rId12"/>
    <p:sldId id="376" r:id="rId13"/>
    <p:sldId id="414" r:id="rId14"/>
    <p:sldId id="425" r:id="rId15"/>
    <p:sldId id="442" r:id="rId16"/>
    <p:sldId id="3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45" d="100"/>
          <a:sy n="45" d="100"/>
        </p:scale>
        <p:origin x="68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presProps" Target="presProps.xml" Id="rId18" /><Relationship Type="http://schemas.openxmlformats.org/officeDocument/2006/relationships/slide" Target="slides/slide2.xml" Id="rId3" /><Relationship Type="http://schemas.openxmlformats.org/officeDocument/2006/relationships/tableStyles" Target="tableStyles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theme" Target="theme/theme1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slide" Target="slides/slide9.xml" Id="rId10" /><Relationship Type="http://schemas.openxmlformats.org/officeDocument/2006/relationships/viewProps" Target="viewProps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openxmlformats.org/officeDocument/2006/relationships/slide" Target="/ppt/slides/slide17.xml" Id="R22eec2e7a09d483f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0BDDA-C6A3-0012-4772-1AD897D20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F44CA-F231-B08B-8ECB-4720F224E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4AE4E-A5E2-FDCC-762B-BB265047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2D3F9-151E-20F4-2E7A-A8C0A22DC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0FCFA-E487-848D-3A17-3A3C6D46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C4C-DA9D-4C3D-846D-1D13D235A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06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7216C-BC6B-7E4C-5FB1-7C315817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7F16E-DAE4-AFEB-B5B4-34135068D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55B20-EAE6-8007-D230-DB8D5BC94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5C708-3C14-7ECD-F8AC-0C49667F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FD860-3060-4DD0-BAC7-FCE569D1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C4C-DA9D-4C3D-846D-1D13D235A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6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ED23EC-218F-A796-0E8C-9B04B6B9B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1E149-BCF3-D495-D05A-A04121D11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2158B-D108-B3CB-DB10-4C03120DE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7CE50-4AE6-0CA0-57E2-F7C8AAC6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46D52-4E78-73E9-D5DA-AD0ED4812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C4C-DA9D-4C3D-846D-1D13D235A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77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6016F-DFA8-4BB1-5BB9-00BEB5BA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B3E25-64A6-6035-4132-5D3BDC069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3CF1C-61F8-E96D-CE1C-3E452FF92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BA43B-66A1-638A-A343-4CC74651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2E076-5C98-BD81-9931-D1EA53C0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C4C-DA9D-4C3D-846D-1D13D235A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68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E6D3-5708-BDD0-A5CA-085CB700E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FE084-8431-8BA3-0F80-3A12A9B56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47739-F580-7D4A-40C7-46F03B6AA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76F57-1EFE-C36C-2D3E-B4D1E9D1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E2FBD-CBFA-E756-5943-46F938D6D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C4C-DA9D-4C3D-846D-1D13D235A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22503-5250-D868-D1A4-AB6494D60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C99D2-614F-4AD5-17F7-09239122F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0D4AF-69BC-3F83-5220-B6EFAD0F5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E1E54-DB5A-DB6B-241F-53C2FB56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46BC2-C186-1D54-D6BB-4DE242CD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02D11-18FD-FFC4-62B2-14252805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C4C-DA9D-4C3D-846D-1D13D235A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6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E8981-D4A9-9420-6E56-E2F69795D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D84CF-D3FC-E476-8E38-DBC227E9F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DDB27-F7B4-324B-C208-D1B833002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9963C-8B47-6635-C1A0-02A6E63F0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90B39-7E57-D0E4-5F6B-1F7394390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07EB5-014F-F6D2-EABD-709AE349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2454B4-9C0B-D9AF-4AB6-ECE37C156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5EA10-4940-0ECE-8916-A7B58160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C4C-DA9D-4C3D-846D-1D13D235A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1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29CAA-FD69-8112-9143-5132140A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C63634-2B51-CC39-296A-9BCBCB56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525AD-591E-F2D5-95E9-2974CAAE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68D95-CCEE-67F7-5E22-5E938ECD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C4C-DA9D-4C3D-846D-1D13D235A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46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3CE3D-AA20-BBA3-D6D8-911C2FBA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5794F9-283F-71A6-EC7B-4591343C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278B1-B442-0F6A-FD5D-F88C4E19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C4C-DA9D-4C3D-846D-1D13D235A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9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AAA4F-8DA7-8009-8CBF-12101241E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E154D-F27B-AF13-E58D-C1042F15C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45969-504F-D5AC-EF2E-CBC9BB9EB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3BCA8-3D1E-59F1-2616-5D9E3F006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A56A5-ECDD-6C48-8180-5B1F1BF9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D3865-7C02-2B58-ABEC-780D80D9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C4C-DA9D-4C3D-846D-1D13D235A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3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712E-7039-E0D0-4568-2AB726C54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542573-3551-4EEF-6C74-25D849ABA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D41EA-FB55-4F4F-2EEC-41C3AE1D0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04422-C4EF-9D52-585C-B76CC5AD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D9B45-09A1-C465-4FA6-2B6FAE17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E421B-15AC-67EF-A809-3AF4BEE8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EC4C-DA9D-4C3D-846D-1D13D235A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73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B666BC-29E2-8623-B2C9-3C12FF2B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Kliknutím upravíte styl hlavního názvu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EFCC-A163-7C91-B091-A67D67EE5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E007E-C258-EB5E-F156-3986544EB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B5E2-1603-4EE3-A4D0-5129088F9F3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E2628-5167-1BA2-3CEE-AAD3A690E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CD7DE-EEC5-6919-624B-59556F8B8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9EC4C-DA9D-4C3D-846D-1D13D235A4D2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10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1a702fb9c3de4908" /><Relationship Type="http://schemas.openxmlformats.org/officeDocument/2006/relationships/hyperlink" Target="https://www.deepl.com/pro?cta=edit-document" TargetMode="External" Id="R439bf14929e94b96" /><Relationship Type="http://schemas.openxmlformats.org/officeDocument/2006/relationships/image" Target="/ppt/media/image3.bin" Id="R65e14bb251794c16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09A11-178D-43B6-8636-29AA82EE1A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9BD24-CE2D-CFEC-13E7-91C3660A66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421444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Základní, </a:t>
            </a:r>
            <a:r>
              <a:rPr lang="de-DE" dirty="0" err="1"/>
              <a:t>protichůdné </a:t>
            </a:r>
            <a:r>
              <a:rPr lang="de-DE" dirty="0" err="1"/>
              <a:t>pojetí </a:t>
            </a:r>
            <a:r>
              <a:rPr lang="de-DE" dirty="0" err="1"/>
              <a:t>blahobytu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385787"/>
          <a:ext cx="10515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597">
                  <a:extLst>
                    <a:ext uri="{9D8B030D-6E8A-4147-A177-3AD203B41FA5}">
                      <a16:colId xmlns:a16="http://schemas.microsoft.com/office/drawing/2014/main" val="362004190"/>
                    </a:ext>
                  </a:extLst>
                </a:gridCol>
                <a:gridCol w="3750198">
                  <a:extLst>
                    <a:ext uri="{9D8B030D-6E8A-4147-A177-3AD203B41FA5}">
                      <a16:colId xmlns:a16="http://schemas.microsoft.com/office/drawing/2014/main" val="888544713"/>
                    </a:ext>
                  </a:extLst>
                </a:gridCol>
                <a:gridCol w="4767805">
                  <a:extLst>
                    <a:ext uri="{9D8B030D-6E8A-4147-A177-3AD203B41FA5}">
                      <a16:colId xmlns:a16="http://schemas.microsoft.com/office/drawing/2014/main" val="401512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Socialistické </a:t>
                      </a:r>
                      <a:r>
                        <a:rPr lang="de-DE" sz="2400" dirty="0" err="1"/>
                        <a:t>sociální zabezpečení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Ztržní </a:t>
                      </a:r>
                      <a:r>
                        <a:rPr lang="de-DE" sz="2400" dirty="0" err="1"/>
                        <a:t>sociální péče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763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Základní </a:t>
                      </a:r>
                      <a:r>
                        <a:rPr lang="de-DE" sz="2400" dirty="0" err="1"/>
                        <a:t>zásady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Rovnost</a:t>
                      </a:r>
                      <a:r>
                        <a:rPr lang="de-DE" sz="2400" dirty="0"/>
                        <a:t>: </a:t>
                      </a:r>
                      <a:r>
                        <a:rPr lang="de-DE" sz="2400" dirty="0"/>
                        <a:t>"</a:t>
                      </a:r>
                      <a:r>
                        <a:rPr lang="de-DE" sz="2400" dirty="0" err="1"/>
                        <a:t>každému </a:t>
                      </a:r>
                      <a:r>
                        <a:rPr lang="de-DE" sz="2400" dirty="0" err="1"/>
                        <a:t>podle </a:t>
                      </a:r>
                      <a:r>
                        <a:rPr lang="de-DE" sz="2400" dirty="0" err="1"/>
                        <a:t>jeho </a:t>
                      </a:r>
                      <a:r>
                        <a:rPr lang="de-DE" sz="2400" dirty="0" err="1"/>
                        <a:t>potřeb</a:t>
                      </a:r>
                      <a:r>
                        <a:rPr lang="de-DE" sz="2400" dirty="0"/>
                        <a:t>"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Svoboda: "</a:t>
                      </a:r>
                      <a:r>
                        <a:rPr lang="de-DE" sz="2400" dirty="0" err="1"/>
                        <a:t>každému </a:t>
                      </a:r>
                      <a:r>
                        <a:rPr lang="de-DE" sz="2400" dirty="0" err="1"/>
                        <a:t>podle </a:t>
                      </a:r>
                      <a:r>
                        <a:rPr lang="de-DE" sz="2400" dirty="0" err="1"/>
                        <a:t>jeho </a:t>
                      </a:r>
                      <a:r>
                        <a:rPr lang="de-DE" sz="2400" dirty="0" err="1"/>
                        <a:t>schopností </a:t>
                      </a:r>
                      <a:r>
                        <a:rPr lang="de-DE" sz="2400" dirty="0"/>
                        <a:t>/ </a:t>
                      </a:r>
                      <a:r>
                        <a:rPr lang="de-DE" sz="2400" dirty="0" err="1"/>
                        <a:t>úsilí</a:t>
                      </a:r>
                      <a:r>
                        <a:rPr lang="de-DE" sz="2400" dirty="0"/>
                        <a:t>"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18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Antropologie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Lidé </a:t>
                      </a:r>
                      <a:r>
                        <a:rPr lang="de-DE" sz="2400" dirty="0" err="1"/>
                        <a:t>jsou </a:t>
                      </a:r>
                      <a:r>
                        <a:rPr lang="de-DE" sz="2400" dirty="0" err="1"/>
                        <a:t>neoddělitelní </a:t>
                      </a:r>
                      <a:r>
                        <a:rPr lang="de-DE" sz="2400" dirty="0" err="1"/>
                        <a:t>od </a:t>
                      </a:r>
                      <a:r>
                        <a:rPr lang="de-DE" sz="2400" dirty="0" err="1"/>
                        <a:t>společenství </a:t>
                      </a:r>
                      <a:r>
                        <a:rPr lang="de-DE" sz="2400" dirty="0" err="1"/>
                        <a:t>(</a:t>
                      </a:r>
                      <a:r>
                        <a:rPr lang="de-DE" sz="2400" dirty="0" err="1"/>
                        <a:t>kolektiv </a:t>
                      </a:r>
                      <a:r>
                        <a:rPr lang="de-DE" sz="2400" dirty="0" err="1"/>
                        <a:t>vytváří </a:t>
                      </a:r>
                      <a:r>
                        <a:rPr lang="de-DE" sz="2400" dirty="0" err="1"/>
                        <a:t>jednotlivce</a:t>
                      </a:r>
                      <a:r>
                        <a:rPr lang="de-DE" sz="2400" dirty="0"/>
                        <a:t>).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Lidé </a:t>
                      </a:r>
                      <a:r>
                        <a:rPr lang="de-DE" sz="2400" dirty="0" err="1"/>
                        <a:t>jsou </a:t>
                      </a:r>
                      <a:r>
                        <a:rPr lang="de-DE" sz="2400" dirty="0" err="1"/>
                        <a:t>svobodní </a:t>
                      </a:r>
                      <a:r>
                        <a:rPr lang="de-DE" sz="2400" dirty="0" err="1"/>
                        <a:t>činitelé, </a:t>
                      </a:r>
                      <a:r>
                        <a:rPr lang="de-DE" sz="2400" dirty="0" err="1"/>
                        <a:t>kteří </a:t>
                      </a:r>
                      <a:r>
                        <a:rPr lang="de-DE" sz="2400" dirty="0" err="1"/>
                        <a:t>se rozhodují </a:t>
                      </a:r>
                      <a:r>
                        <a:rPr lang="de-DE" sz="2400" dirty="0"/>
                        <a:t>racionálně </a:t>
                      </a:r>
                      <a:r>
                        <a:rPr lang="de-DE" sz="2400" dirty="0"/>
                        <a:t>ve </a:t>
                      </a:r>
                      <a:r>
                        <a:rPr lang="de-DE" sz="2400" dirty="0" err="1"/>
                        <a:t>vlastním </a:t>
                      </a:r>
                      <a:r>
                        <a:rPr lang="de-DE" sz="2400" dirty="0" err="1"/>
                        <a:t>zájmu, </a:t>
                      </a:r>
                      <a:r>
                        <a:rPr lang="de-DE" sz="2400" baseline="0" dirty="0" err="1"/>
                        <a:t>jednotlivci </a:t>
                      </a:r>
                      <a:r>
                        <a:rPr lang="de-DE" sz="2400" baseline="0" dirty="0" err="1"/>
                        <a:t>si vybírají </a:t>
                      </a:r>
                      <a:r>
                        <a:rPr lang="de-DE" sz="2400" baseline="0" dirty="0" err="1"/>
                        <a:t>skupiny</a:t>
                      </a:r>
                      <a:r>
                        <a:rPr lang="de-DE" sz="2400" dirty="0"/>
                        <a:t>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6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/>
                        <a:t>Poskytovatel </a:t>
                      </a:r>
                      <a:r>
                        <a:rPr lang="de-DE" sz="2400" dirty="0" err="1"/>
                        <a:t>hlavní </a:t>
                      </a:r>
                      <a:r>
                        <a:rPr lang="de-DE" sz="2400" dirty="0" err="1"/>
                        <a:t>podpory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"</a:t>
                      </a:r>
                      <a:r>
                        <a:rPr lang="de-DE" sz="2400" dirty="0" err="1"/>
                        <a:t>kolektiv</a:t>
                      </a:r>
                      <a:r>
                        <a:rPr lang="de-DE" sz="2400" dirty="0"/>
                        <a:t>" (</a:t>
                      </a:r>
                      <a:r>
                        <a:rPr lang="de-DE" sz="2400" dirty="0" err="1"/>
                        <a:t>stát</a:t>
                      </a:r>
                      <a:r>
                        <a:rPr lang="de-DE" sz="2400" dirty="0"/>
                        <a:t>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Jednotlivec (</a:t>
                      </a:r>
                      <a:r>
                        <a:rPr lang="de-DE" sz="2400" dirty="0" err="1"/>
                        <a:t>jako </a:t>
                      </a:r>
                      <a:r>
                        <a:rPr lang="de-DE" sz="2400" dirty="0" err="1"/>
                        <a:t>podnikatel</a:t>
                      </a:r>
                      <a:r>
                        <a:rPr lang="de-DE" sz="2400" dirty="0"/>
                        <a:t>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276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/>
                        <a:t>Proces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Sociální </a:t>
                      </a:r>
                      <a:r>
                        <a:rPr lang="de-DE" sz="2400" dirty="0" err="1"/>
                        <a:t>plánování </a:t>
                      </a:r>
                      <a:r>
                        <a:rPr lang="de-DE" sz="2400" dirty="0"/>
                        <a:t>(</a:t>
                      </a:r>
                      <a:r>
                        <a:rPr lang="de-DE" sz="2400" dirty="0" err="1"/>
                        <a:t>kolektivní </a:t>
                      </a:r>
                      <a:r>
                        <a:rPr lang="de-DE" sz="2400" dirty="0" err="1"/>
                        <a:t>cíle</a:t>
                      </a:r>
                      <a:r>
                        <a:rPr lang="de-DE" sz="2400" dirty="0"/>
                        <a:t>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Trh </a:t>
                      </a:r>
                      <a:r>
                        <a:rPr lang="de-DE" sz="2400" dirty="0" err="1"/>
                        <a:t>jako </a:t>
                      </a:r>
                      <a:r>
                        <a:rPr lang="de-DE" sz="2400" baseline="0" dirty="0" err="1"/>
                        <a:t>efektivní </a:t>
                      </a:r>
                      <a:r>
                        <a:rPr lang="de-DE" sz="2400" baseline="0" dirty="0" err="1"/>
                        <a:t>distributor </a:t>
                      </a:r>
                      <a:r>
                        <a:rPr lang="de-DE" sz="2400" baseline="0" dirty="0" err="1"/>
                        <a:t>zboží </a:t>
                      </a:r>
                      <a:r>
                        <a:rPr lang="de-DE" sz="2400" baseline="0" dirty="0" err="1"/>
                        <a:t>podle </a:t>
                      </a:r>
                      <a:r>
                        <a:rPr lang="de-DE" sz="2400" baseline="0" dirty="0" err="1"/>
                        <a:t>poptávky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02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/>
                        <a:t>Nebezpečí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Ztráta </a:t>
                      </a:r>
                      <a:r>
                        <a:rPr lang="de-DE" sz="2400" dirty="0" err="1"/>
                        <a:t>svobody</a:t>
                      </a:r>
                      <a:r>
                        <a:rPr lang="de-DE" sz="2400" dirty="0"/>
                        <a:t>, </a:t>
                      </a:r>
                      <a:r>
                        <a:rPr lang="de-DE" sz="2400" dirty="0" err="1"/>
                        <a:t>státní </a:t>
                      </a:r>
                      <a:r>
                        <a:rPr lang="de-DE" sz="2400" dirty="0" err="1"/>
                        <a:t>kontrola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Hluboké </a:t>
                      </a:r>
                      <a:r>
                        <a:rPr lang="de-DE" sz="2400" baseline="0" dirty="0" err="1"/>
                        <a:t>sociální </a:t>
                      </a:r>
                      <a:r>
                        <a:rPr lang="de-DE" sz="2400" baseline="0" dirty="0" err="1"/>
                        <a:t>rozdíly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66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92828"/>
      </p:ext>
    </p:extLst>
  </p:cSld>
  <p:clrMapOvr>
    <a:masterClrMapping/>
  </p:clrMapOvr>
</p:sld>
</file>

<file path=ppt/slides/slide11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999F5-B5E7-4F5F-942F-D9BDA17E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Obnovená podpora veřejného blahobytu po druhé světové válce v západní Evropě </a:t>
            </a:r>
            <a:r>
              <a:rPr lang="mr-IN" dirty="0"/>
              <a:t>- </a:t>
            </a:r>
            <a:r>
              <a:rPr lang="en-GB" dirty="0"/>
              <a:t>motivy: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DDCBF-483B-4FB3-B5DF-05674F09E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4556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Odměna pro vracející se vojáky ("země vhodná pro hrdiny", Británie) - </a:t>
            </a:r>
            <a:r>
              <a:rPr lang="en-GB" b="1" dirty="0"/>
              <a:t>válečný bonus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b="1" dirty="0"/>
              <a:t>Antifašismus, antinacismus bonus</a:t>
            </a:r>
            <a:r>
              <a:rPr lang="en-GB" dirty="0"/>
              <a:t>: podpora </a:t>
            </a:r>
            <a:r>
              <a:rPr lang="en-GB" u="sng" dirty="0"/>
              <a:t>dobrovolného </a:t>
            </a:r>
            <a:r>
              <a:rPr lang="en-GB" dirty="0"/>
              <a:t>závazku k národu, decentralizovaná organizace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Antikomunismus (</a:t>
            </a:r>
            <a:r>
              <a:rPr lang="en-GB" b="1" dirty="0"/>
              <a:t>bonus za studenou válku)</a:t>
            </a:r>
            <a:r>
              <a:rPr lang="en-GB" dirty="0"/>
              <a:t>: Západ se musí o občany starat lépe než Východ; německý model: </a:t>
            </a:r>
            <a:r>
              <a:rPr lang="en-GB" i="1" dirty="0"/>
              <a:t>Sociální tržní hospodářství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Tendence k "dekomodifikaci": každý by měl mít možnost využívat podporu bez ohledu na osobní finanční zdroje - </a:t>
            </a:r>
            <a:r>
              <a:rPr lang="en-GB" b="1" dirty="0"/>
              <a:t>bonus za rovnost sociálních tříd.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E9DB0-C861-4AF1-A87A-E3C0690F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Princip "dekomodifikace"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Esping-Andersen</a:t>
            </a:r>
            <a:r>
              <a:rPr lang="en-GB" dirty="0"/>
              <a:t>)</a:t>
            </a:r>
          </a:p>
        </p:txBody>
      </p:sp>
      <p:sp>
        <p:nvSpPr>
          <p:cNvPr id="87042" name="Content Placeholder 2">
            <a:extLst>
              <a:ext uri="{FF2B5EF4-FFF2-40B4-BE49-F238E27FC236}">
                <a16:creationId xmlns:a16="http://schemas.microsoft.com/office/drawing/2014/main" id="{31A10910-DC1D-4BD7-B43C-40EB709B4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350" y="2057399"/>
            <a:ext cx="101473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i="1" dirty="0"/>
              <a:t>"K dekomodifikaci dochází tehdy, když je služba poskytována </a:t>
            </a:r>
            <a:r>
              <a:rPr lang="en-US" altLang="en-US" i="1" u="sng" dirty="0"/>
              <a:t>právem a </a:t>
            </a:r>
            <a:r>
              <a:rPr lang="en-US" altLang="en-US" i="1" dirty="0"/>
              <a:t>když si člověk může zajistit živobytí </a:t>
            </a:r>
            <a:r>
              <a:rPr lang="en-US" altLang="en-US" i="1" u="sng" dirty="0"/>
              <a:t>bez závislosti na trhu.</a:t>
            </a:r>
            <a:r>
              <a:rPr lang="en-US" altLang="en-US" i="1" dirty="0"/>
              <a:t> Dekomodifikace posiluje pracovníka a oslabuje absolutní autoritu zaměstnavatele."</a:t>
            </a:r>
          </a:p>
          <a:p>
            <a:pPr marL="0" indent="0">
              <a:buNone/>
            </a:pPr>
            <a:endParaRPr lang="en-US" altLang="en-US" i="1" dirty="0"/>
          </a:p>
          <a:p>
            <a:pPr marL="0" indent="0">
              <a:buNone/>
            </a:pPr>
            <a:r>
              <a:rPr lang="en-US" altLang="en-US" dirty="0">
                <a:solidFill>
                  <a:schemeClr val="accent1"/>
                </a:solidFill>
              </a:rPr>
              <a:t>- Které sociální služby jsou dnes dekomodifikovány a do jaké míry?</a:t>
            </a:r>
          </a:p>
          <a:p>
            <a:pPr marL="0" indent="0">
              <a:buNone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/>
    </p:bldLst>
  </p:timing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E36FD-1BD5-4579-8338-7BA53F063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Hlavní problémy v oblasti sociálního zabezpečení v prvních desetiletích po druhé světové válce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03DE1-6D69-4FDA-AB0D-E95B7ECDD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bezpečný růst, </a:t>
            </a:r>
          </a:p>
          <a:p>
            <a:r>
              <a:rPr lang="en-US"/>
              <a:t>plné (mužské) zaměstnání, </a:t>
            </a:r>
          </a:p>
          <a:p>
            <a:r>
              <a:rPr lang="en-US"/>
              <a:t>předvídatelné sociální potřeby (vzdělání, zdravotní péče, důchody, bydlení).</a:t>
            </a:r>
          </a:p>
          <a:p>
            <a:r>
              <a:rPr lang="en-US"/>
              <a:t>homogenní společnosti, </a:t>
            </a:r>
          </a:p>
          <a:p>
            <a:r>
              <a:rPr lang="en-US"/>
              <a:t>dominance třídní politiky nad politikou identity ad </a:t>
            </a:r>
          </a:p>
          <a:p>
            <a:r>
              <a:rPr lang="en-US"/>
              <a:t>národní politicko-ekonomická nezávislost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18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E353-1826-469A-8ED6-BA3D315B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3200205-7EBE-4ACB-A45E-30DADB4BBD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161" y="635001"/>
            <a:ext cx="9347839" cy="585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85181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AD970E-C5F1-49A4-AD63-5DB0D730E98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314450" y="314046"/>
            <a:ext cx="9441180" cy="642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57304"/>
      </p:ext>
    </p:extLst>
  </p:cSld>
  <p:clrMapOvr>
    <a:masterClrMapping/>
  </p:clrMapOvr>
</p:sld>
</file>

<file path=ppt/slides/slide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40A7-DF8A-4E44-A2D0-AC7E0849E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>
                <a:solidFill>
                  <a:srgbClr val="FF0000"/>
                </a:solidFill>
              </a:rPr>
              <a:t>Kolik </a:t>
            </a:r>
            <a:r>
              <a:rPr lang="de-AT" dirty="0" err="1">
                <a:solidFill>
                  <a:srgbClr val="FF0000"/>
                </a:solidFill>
              </a:rPr>
              <a:t>z </a:t>
            </a:r>
            <a:r>
              <a:rPr lang="de-AT" dirty="0" err="1">
                <a:solidFill>
                  <a:srgbClr val="FF0000"/>
                </a:solidFill>
              </a:rPr>
              <a:t>těchto </a:t>
            </a:r>
            <a:r>
              <a:rPr lang="de-AT" dirty="0" err="1">
                <a:solidFill>
                  <a:srgbClr val="FF0000"/>
                </a:solidFill>
              </a:rPr>
              <a:t>bonusů </a:t>
            </a:r>
            <a:r>
              <a:rPr lang="de-AT" dirty="0">
                <a:solidFill>
                  <a:srgbClr val="FF0000"/>
                </a:solidFill>
              </a:rPr>
              <a:t>platí i </a:t>
            </a:r>
            <a:r>
              <a:rPr lang="de-AT" dirty="0" err="1">
                <a:solidFill>
                  <a:srgbClr val="FF0000"/>
                </a:solidFill>
              </a:rPr>
              <a:t>dnes </a:t>
            </a:r>
            <a:r>
              <a:rPr lang="de-AT" dirty="0">
                <a:solidFill>
                  <a:srgbClr val="FF0000"/>
                </a:solidFill>
              </a:rPr>
              <a:t>po roce 1989?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FF173-25BF-4A2E-8094-0DABA8A81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solidFill>
                  <a:srgbClr val="FF0000"/>
                </a:solidFill>
              </a:rPr>
              <a:t>Válka - </a:t>
            </a:r>
            <a:r>
              <a:rPr lang="de-AT" dirty="0">
                <a:solidFill>
                  <a:srgbClr val="FF0000"/>
                </a:solidFill>
              </a:rPr>
              <a:t>dávno </a:t>
            </a:r>
            <a:r>
              <a:rPr lang="de-AT" dirty="0" err="1">
                <a:solidFill>
                  <a:srgbClr val="FF0000"/>
                </a:solidFill>
              </a:rPr>
              <a:t>minulá</a:t>
            </a:r>
            <a:endParaRPr lang="de-AT" dirty="0">
              <a:solidFill>
                <a:srgbClr val="FF0000"/>
              </a:solidFill>
            </a:endParaRPr>
          </a:p>
          <a:p>
            <a:r>
              <a:rPr lang="de-DE" dirty="0" err="1">
                <a:solidFill>
                  <a:srgbClr val="FF0000"/>
                </a:solidFill>
              </a:rPr>
              <a:t>Fašismus </a:t>
            </a:r>
            <a:r>
              <a:rPr lang="de-DE" dirty="0" err="1">
                <a:solidFill>
                  <a:srgbClr val="FF0000"/>
                </a:solidFill>
              </a:rPr>
              <a:t>a </a:t>
            </a:r>
            <a:r>
              <a:rPr lang="de-DE" dirty="0" err="1">
                <a:solidFill>
                  <a:srgbClr val="FF0000"/>
                </a:solidFill>
              </a:rPr>
              <a:t>nacismus </a:t>
            </a:r>
            <a:r>
              <a:rPr lang="de-DE" dirty="0">
                <a:solidFill>
                  <a:srgbClr val="FF0000"/>
                </a:solidFill>
              </a:rPr>
              <a:t>- nejsou </a:t>
            </a:r>
            <a:r>
              <a:rPr lang="de-DE" dirty="0" err="1">
                <a:solidFill>
                  <a:srgbClr val="FF0000"/>
                </a:solidFill>
              </a:rPr>
              <a:t>vnímány </a:t>
            </a:r>
            <a:r>
              <a:rPr lang="de-DE" dirty="0">
                <a:solidFill>
                  <a:srgbClr val="FF0000"/>
                </a:solidFill>
              </a:rPr>
              <a:t>jako </a:t>
            </a:r>
            <a:r>
              <a:rPr lang="de-DE" dirty="0" err="1">
                <a:solidFill>
                  <a:srgbClr val="FF0000"/>
                </a:solidFill>
              </a:rPr>
              <a:t>otázka </a:t>
            </a:r>
            <a:r>
              <a:rPr lang="de-DE" dirty="0" err="1">
                <a:solidFill>
                  <a:srgbClr val="FF0000"/>
                </a:solidFill>
              </a:rPr>
              <a:t>sociální </a:t>
            </a:r>
            <a:r>
              <a:rPr lang="de-DE" dirty="0" err="1">
                <a:solidFill>
                  <a:srgbClr val="FF0000"/>
                </a:solidFill>
              </a:rPr>
              <a:t>politiky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err="1">
                <a:solidFill>
                  <a:srgbClr val="FF0000"/>
                </a:solidFill>
              </a:rPr>
              <a:t>Studená </a:t>
            </a:r>
            <a:r>
              <a:rPr lang="de-DE" dirty="0">
                <a:solidFill>
                  <a:srgbClr val="FF0000"/>
                </a:solidFill>
              </a:rPr>
              <a:t>válka - "</a:t>
            </a:r>
            <a:r>
              <a:rPr lang="de-DE" dirty="0" err="1">
                <a:solidFill>
                  <a:srgbClr val="FF0000"/>
                </a:solidFill>
              </a:rPr>
              <a:t>vyřešena" </a:t>
            </a:r>
            <a:r>
              <a:rPr lang="de-DE" dirty="0">
                <a:solidFill>
                  <a:srgbClr val="FF0000"/>
                </a:solidFill>
              </a:rPr>
              <a:t>po roce 1989</a:t>
            </a:r>
          </a:p>
          <a:p>
            <a:r>
              <a:rPr lang="de-DE" dirty="0">
                <a:solidFill>
                  <a:srgbClr val="FF0000"/>
                </a:solidFill>
              </a:rPr>
              <a:t>Třídní </a:t>
            </a:r>
            <a:r>
              <a:rPr lang="de-DE" dirty="0" err="1">
                <a:solidFill>
                  <a:srgbClr val="FF0000"/>
                </a:solidFill>
              </a:rPr>
              <a:t>rozdíly </a:t>
            </a:r>
            <a:r>
              <a:rPr lang="de-DE" dirty="0">
                <a:solidFill>
                  <a:srgbClr val="FF0000"/>
                </a:solidFill>
              </a:rPr>
              <a:t>- </a:t>
            </a:r>
            <a:r>
              <a:rPr lang="de-DE" dirty="0" err="1">
                <a:solidFill>
                  <a:srgbClr val="FF0000"/>
                </a:solidFill>
              </a:rPr>
              <a:t>podnět k </a:t>
            </a:r>
            <a:r>
              <a:rPr lang="de-DE" dirty="0">
                <a:solidFill>
                  <a:srgbClr val="FF0000"/>
                </a:solidFill>
              </a:rPr>
              <a:t>individuálnímu </a:t>
            </a:r>
            <a:r>
              <a:rPr lang="de-DE" dirty="0" err="1">
                <a:solidFill>
                  <a:srgbClr val="FF0000"/>
                </a:solidFill>
              </a:rPr>
              <a:t>úsilí 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aktivace</a:t>
            </a:r>
            <a:r>
              <a:rPr lang="de-DE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428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Subscribe to DeepL Pro to edit this document.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Visit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439bf14929e94b96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for more information.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65e14bb251794c16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Systémy sociálního zabezpečení v </a:t>
            </a:r>
            <a:r>
              <a:rPr lang="en-GB"/>
              <a:t>Evropě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Walter Lorenz</a:t>
            </a:r>
          </a:p>
        </p:txBody>
      </p:sp>
    </p:spTree>
    <p:extLst>
      <p:ext uri="{BB962C8B-B14F-4D97-AF65-F5344CB8AC3E}">
        <p14:creationId xmlns:p14="http://schemas.microsoft.com/office/powerpoint/2010/main" val="924629459"/>
      </p:ext>
    </p:extLst>
  </p:cSld>
  <p:clrMapOvr>
    <a:masterClrMapping/>
  </p:clrMapOvr>
</p:sld>
</file>

<file path=ppt/slides/slide3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FD7EC-FEA7-45A7-BAF0-05FEB7316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/>
              <a:t>Politická výzva modernity</a:t>
            </a:r>
            <a:r>
              <a:rPr lang="en-GB" dirty="0"/>
              <a:t>:</a:t>
            </a:r>
            <a:br>
              <a:rPr lang="en-GB" dirty="0"/>
            </a:br>
            <a:r>
              <a:rPr lang="en-GB" b="1" u="sng" dirty="0"/>
              <a:t>kapitalismus </a:t>
            </a:r>
            <a:r>
              <a:rPr lang="en-GB" dirty="0"/>
              <a:t>vytváří </a:t>
            </a:r>
            <a:r>
              <a:rPr lang="en-GB" b="1" u="sng" dirty="0"/>
              <a:t>nerovnoměrné rozdělení </a:t>
            </a:r>
            <a:r>
              <a:rPr lang="en-GB" dirty="0"/>
              <a:t>všech forem kapitálu</a:t>
            </a:r>
          </a:p>
        </p:txBody>
      </p:sp>
      <p:sp>
        <p:nvSpPr>
          <p:cNvPr id="21506" name="Inhaltsplatzhalter 2">
            <a:extLst>
              <a:ext uri="{FF2B5EF4-FFF2-40B4-BE49-F238E27FC236}">
                <a16:creationId xmlns:a16="http://schemas.microsoft.com/office/drawing/2014/main" id="{A2B82970-8400-4371-AE88-4EF0726B9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3200" b="1" dirty="0"/>
              <a:t>Finanční kapitál </a:t>
            </a:r>
            <a:r>
              <a:rPr lang="en-GB" altLang="en-US" sz="3200" dirty="0"/>
              <a:t>(majetek, vlastnictví výrobních prostředků) zajišťoval </a:t>
            </a:r>
            <a:r>
              <a:rPr lang="en-GB" altLang="en-US" sz="3200" b="1" u="sng" dirty="0"/>
              <a:t>středním vrstvám </a:t>
            </a:r>
            <a:r>
              <a:rPr lang="en-GB" altLang="en-US" sz="3200" dirty="0"/>
              <a:t>také získání </a:t>
            </a:r>
            <a:r>
              <a:rPr lang="en-GB" altLang="en-US" sz="3200" b="1" dirty="0"/>
              <a:t>lidského kapitálu </a:t>
            </a:r>
            <a:r>
              <a:rPr lang="en-GB" altLang="en-US" sz="3200" dirty="0"/>
              <a:t>(služebnictvo, dělníci), takže mohly volně akumulovat </a:t>
            </a:r>
            <a:r>
              <a:rPr lang="en-GB" altLang="en-US" sz="3200" b="1" dirty="0"/>
              <a:t>sociální kapitál</a:t>
            </a:r>
            <a:r>
              <a:rPr lang="en-GB" altLang="en-US" sz="3200" dirty="0"/>
              <a:t>: volný čas v klubech, zájmové aktivity, veletrhy, obchodní partneři... politické strany</a:t>
            </a:r>
            <a:r>
              <a:rPr lang="en-GB" altLang="en-US" sz="3200"/>
              <a:t>. </a:t>
            </a:r>
          </a:p>
          <a:p>
            <a:pPr marL="0" indent="0">
              <a:buNone/>
            </a:pPr>
            <a:endParaRPr lang="en-GB" altLang="en-US" sz="3200"/>
          </a:p>
          <a:p>
            <a:pPr marL="0" indent="0">
              <a:buNone/>
            </a:pPr>
            <a:r>
              <a:rPr lang="en-GB" altLang="en-US" sz="3200"/>
              <a:t>Pro </a:t>
            </a:r>
            <a:r>
              <a:rPr lang="en-GB" altLang="en-US" sz="3200" b="1" u="sng"/>
              <a:t>dělnické třídy </a:t>
            </a:r>
            <a:r>
              <a:rPr lang="en-GB" altLang="en-US" sz="3200"/>
              <a:t>to znamená nejen </a:t>
            </a:r>
            <a:r>
              <a:rPr lang="en-GB" altLang="en-US" sz="3200" b="1"/>
              <a:t>méně finančního kapitálu, </a:t>
            </a:r>
            <a:r>
              <a:rPr lang="en-GB" altLang="en-US" sz="3200"/>
              <a:t>ale také </a:t>
            </a:r>
            <a:r>
              <a:rPr lang="en-GB" altLang="en-US" sz="3200" b="1"/>
              <a:t>omezení sociálního kapitálu.</a:t>
            </a:r>
          </a:p>
          <a:p>
            <a:pPr marL="0" indent="0">
              <a:buNone/>
            </a:pPr>
            <a:endParaRPr lang="en-GB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4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271097-ACDA-4D2C-8637-1F670249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dirty="0"/>
              <a:t>hlavní otázka: kdo je </a:t>
            </a:r>
            <a:r>
              <a:rPr lang="en-GB"/>
              <a:t>nyní zodpovědný za řešení sociálních </a:t>
            </a:r>
            <a:r>
              <a:rPr lang="en-GB" dirty="0"/>
              <a:t>problémů?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492C10-8CDB-496A-9ED9-1A1BAD2F6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/>
              <a:t>jednotlivci - v takovém </a:t>
            </a:r>
            <a:r>
              <a:rPr lang="en-GB" altLang="en-US"/>
              <a:t>případě je třeba je upozornit na jejich odpovědnost, pravděpodobně prostřednictvím odstrašujících prostředků (hrozba pracovny).</a:t>
            </a:r>
          </a:p>
          <a:p>
            <a:r>
              <a:rPr lang="en-GB" altLang="en-US" b="1"/>
              <a:t>dobrovolníků (</a:t>
            </a:r>
            <a:r>
              <a:rPr lang="en-GB" altLang="en-US"/>
              <a:t>církve, humanitární projekty, filantropie) tím, že pomáhají "neformálně".</a:t>
            </a:r>
          </a:p>
          <a:p>
            <a:r>
              <a:rPr lang="en-GB" altLang="en-US" b="1"/>
              <a:t>veřejné organizace - </a:t>
            </a:r>
            <a:r>
              <a:rPr lang="en-GB" altLang="en-US"/>
              <a:t>policie, instituce (školy, nemocnice, azylové domy), sociální pracovníci.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DEBB-3DDC-4E2C-91C2-76D3AE5C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24BDDE5-0A83-44E3-9C6A-3585142E42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4852" y="1690688"/>
          <a:ext cx="10770431" cy="5536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2866">
                  <a:extLst>
                    <a:ext uri="{9D8B030D-6E8A-4147-A177-3AD203B41FA5}">
                      <a16:colId xmlns:a16="http://schemas.microsoft.com/office/drawing/2014/main" val="3724606630"/>
                    </a:ext>
                  </a:extLst>
                </a:gridCol>
                <a:gridCol w="1055306">
                  <a:extLst>
                    <a:ext uri="{9D8B030D-6E8A-4147-A177-3AD203B41FA5}">
                      <a16:colId xmlns:a16="http://schemas.microsoft.com/office/drawing/2014/main" val="358208556"/>
                    </a:ext>
                  </a:extLst>
                </a:gridCol>
                <a:gridCol w="2154086">
                  <a:extLst>
                    <a:ext uri="{9D8B030D-6E8A-4147-A177-3AD203B41FA5}">
                      <a16:colId xmlns:a16="http://schemas.microsoft.com/office/drawing/2014/main" val="957319428"/>
                    </a:ext>
                  </a:extLst>
                </a:gridCol>
                <a:gridCol w="769209">
                  <a:extLst>
                    <a:ext uri="{9D8B030D-6E8A-4147-A177-3AD203B41FA5}">
                      <a16:colId xmlns:a16="http://schemas.microsoft.com/office/drawing/2014/main" val="680540426"/>
                    </a:ext>
                  </a:extLst>
                </a:gridCol>
                <a:gridCol w="3538964">
                  <a:extLst>
                    <a:ext uri="{9D8B030D-6E8A-4147-A177-3AD203B41FA5}">
                      <a16:colId xmlns:a16="http://schemas.microsoft.com/office/drawing/2014/main" val="3719801173"/>
                    </a:ext>
                  </a:extLst>
                </a:gridCol>
              </a:tblGrid>
              <a:tr h="858335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4400" dirty="0"/>
                        <a:t>Stát</a:t>
                      </a:r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7255522"/>
                  </a:ext>
                </a:extLst>
              </a:tr>
              <a:tr h="858335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1620119"/>
                  </a:ext>
                </a:extLst>
              </a:tr>
              <a:tr h="1613670">
                <a:tc>
                  <a:txBody>
                    <a:bodyPr/>
                    <a:lstStyle/>
                    <a:p>
                      <a:pPr algn="ctr"/>
                      <a:r>
                        <a:rPr lang="de-AT" sz="4400" dirty="0" err="1"/>
                        <a:t>Občanská </a:t>
                      </a:r>
                      <a:r>
                        <a:rPr lang="de-AT" sz="4400" dirty="0" err="1"/>
                        <a:t>společnost </a:t>
                      </a:r>
                      <a:r>
                        <a:rPr lang="de-AT" sz="4400" dirty="0"/>
                        <a:t>(</a:t>
                      </a:r>
                      <a:r>
                        <a:rPr lang="de-AT" sz="4400" dirty="0" err="1"/>
                        <a:t>komunita</a:t>
                      </a:r>
                      <a:r>
                        <a:rPr lang="de-AT" sz="4400" dirty="0"/>
                        <a:t>)</a:t>
                      </a:r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4400" dirty="0"/>
                        <a:t>Soukromá </a:t>
                      </a:r>
                      <a:r>
                        <a:rPr lang="de-AT" sz="4400" dirty="0" err="1"/>
                        <a:t>sféra</a:t>
                      </a:r>
                      <a:endParaRPr lang="de-AT" sz="4400" dirty="0"/>
                    </a:p>
                    <a:p>
                      <a:pPr algn="ctr"/>
                      <a:r>
                        <a:rPr lang="de-AT" sz="4400" dirty="0"/>
                        <a:t>(</a:t>
                      </a:r>
                      <a:r>
                        <a:rPr lang="de-AT" sz="4400" dirty="0" err="1"/>
                        <a:t>jednotlivci</a:t>
                      </a:r>
                      <a:r>
                        <a:rPr lang="de-AT" sz="4400" dirty="0"/>
                        <a:t>, </a:t>
                      </a:r>
                      <a:r>
                        <a:rPr lang="de-AT" sz="4400" dirty="0" err="1"/>
                        <a:t>trh</a:t>
                      </a:r>
                      <a:r>
                        <a:rPr lang="de-AT" sz="4400" dirty="0"/>
                        <a:t>)</a:t>
                      </a:r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179963"/>
                  </a:ext>
                </a:extLst>
              </a:tr>
              <a:tr h="858335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7029624"/>
                  </a:ext>
                </a:extLst>
              </a:tr>
              <a:tr h="858335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2971983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6196980-3521-47EF-A2C6-740C4AA6424E}"/>
              </a:ext>
            </a:extLst>
          </p:cNvPr>
          <p:cNvCxnSpPr>
            <a:cxnSpLocks/>
          </p:cNvCxnSpPr>
          <p:nvPr/>
        </p:nvCxnSpPr>
        <p:spPr>
          <a:xfrm flipH="1">
            <a:off x="3537679" y="2430363"/>
            <a:ext cx="1813811" cy="135237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8435F72-DAEF-45E2-9A99-FEC24D7B7B48}"/>
              </a:ext>
            </a:extLst>
          </p:cNvPr>
          <p:cNvCxnSpPr/>
          <p:nvPr/>
        </p:nvCxnSpPr>
        <p:spPr>
          <a:xfrm>
            <a:off x="3537679" y="4428938"/>
            <a:ext cx="4242216" cy="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8C4B3B5-A0B9-4C72-A7B3-BA3DF8910914}"/>
              </a:ext>
            </a:extLst>
          </p:cNvPr>
          <p:cNvCxnSpPr>
            <a:cxnSpLocks/>
          </p:cNvCxnSpPr>
          <p:nvPr/>
        </p:nvCxnSpPr>
        <p:spPr>
          <a:xfrm>
            <a:off x="5831174" y="2429062"/>
            <a:ext cx="1735110" cy="1158635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171844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AEBF6-F61E-429D-AEC0-5C95B1349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/>
              <a:t>Evropský vývoj v oblasti sociálního zabezpečení </a:t>
            </a:r>
            <a:br>
              <a:rPr lang="de-AT"/>
            </a:br>
            <a:r>
              <a:rPr lang="de-AT" b="1"/>
              <a:t>před </a:t>
            </a:r>
            <a:r>
              <a:rPr lang="de-AT"/>
              <a:t>druhou světovou válkou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4BD6-44F0-4B36-895D-44600579E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/>
              <a:t>Převážně reakce na krize (válečné konflikty, pandemie, nezaměstnanost, chudoba, třídní rozdělení): nerovnoměrný vývoj, politické kompromisy.</a:t>
            </a:r>
          </a:p>
          <a:p>
            <a:pPr marL="0" indent="0">
              <a:buNone/>
            </a:pPr>
            <a:endParaRPr lang="de-AT"/>
          </a:p>
          <a:p>
            <a:pPr marL="0" indent="0">
              <a:buNone/>
            </a:pPr>
            <a:r>
              <a:rPr lang="en-US"/>
              <a:t>V posthabsburských zemích byly vytvořené sociální instituce zaměřeny na zmírnění potřeb lidí, kteří se nacházeli ve zvláště obtížné situaci.</a:t>
            </a:r>
          </a:p>
          <a:p>
            <a:pPr marL="0" indent="0">
              <a:buNone/>
            </a:pPr>
            <a:r>
              <a:rPr lang="en-US"/>
              <a:t> Zákon o sociální péči přijatý v </a:t>
            </a:r>
            <a:r>
              <a:rPr lang="en-US" u="sng"/>
              <a:t>Polsku v roce 1923 vydržel až do roku 1990, což je </a:t>
            </a:r>
            <a:r>
              <a:rPr lang="en-US"/>
              <a:t>typické pro země střední a východní Evropy (Zalewski 2005). </a:t>
            </a:r>
          </a:p>
          <a:p>
            <a:pPr marL="0" indent="0">
              <a:buNone/>
            </a:pPr>
            <a:r>
              <a:rPr lang="en-US"/>
              <a:t>Sociální pomoc byla založena na spolupráci místních úřadů s místními občanskými organizacemi, které se staraly o osud nejchudších lidí. V Polsku především církevní organizace (Caritas), dávky převážně v naturáliích: potraviny, ubytování, palivo v zimě ...</a:t>
            </a:r>
          </a:p>
          <a:p>
            <a:pPr marL="0" indent="0">
              <a:buNone/>
            </a:pPr>
            <a:r>
              <a:rPr lang="en-US"/>
              <a:t>Závislost na "kontejnerových zařízeních" (azylové domy pro chudé, postižené, duševně nemocné, sirotky).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82292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62B2B-0F21-0185-63F4-84C2556A5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Československo - </a:t>
            </a:r>
            <a:r>
              <a:rPr lang="en-US"/>
              <a:t>Sociální politika za první republiky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050BB-6036-BF5F-AF0C-35FA4552D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Po skončení první světové války byly přijaty zákony o podpoře v nezaměstnanosti, osmihodinové pracovní době a vyplácení důchodů invalidním veteránům a pozůstalým po padlých. </a:t>
            </a:r>
          </a:p>
          <a:p>
            <a:pPr marL="0" indent="0">
              <a:buNone/>
            </a:pPr>
            <a:r>
              <a:rPr lang="en-US"/>
              <a:t>V roce 1924 bylo reformováno nemocenské pojištění a kodifikováno invalidní a starobní pojištění pracovníků zaměstnaných v soukromém sektoru. Hospodářská krize ve 30. letech 20. století snížila sociální aktivity: např. systém státní podpory pro nezaměstnané byl upraven tak, že na dávky měli nárok pouze členové odborů; v roce 1990 byla zavedena tzv. </a:t>
            </a:r>
          </a:p>
          <a:p>
            <a:pPr marL="0" indent="0">
              <a:buNone/>
            </a:pPr>
            <a:r>
              <a:rPr lang="en-US"/>
              <a:t>program ochrany bydlení byl postupně omezován až do roku 1937, kdy byl zcela zrušen.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020857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9DD2-73E1-4192-9D53-48013A509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Československo po roce 1945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451AB-2E7E-3CF0-DCF2-97BEF38D7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>
                <a:effectLst/>
                <a:latin typeface="g_d2_f3"/>
              </a:rPr>
              <a:t>V roce 1947 byl přijat komplexní systém sociálního pojištění pro všechny zaměstnané osoby a </a:t>
            </a:r>
            <a:r>
              <a:rPr lang="en-US">
                <a:effectLst/>
                <a:latin typeface="g_d2_f3"/>
              </a:rPr>
              <a:t>byla založena </a:t>
            </a:r>
            <a:r>
              <a:rPr lang="en-US" u="sng">
                <a:effectLst/>
                <a:latin typeface="g_d2_f3"/>
              </a:rPr>
              <a:t>Národní pojišťovna. </a:t>
            </a:r>
          </a:p>
          <a:p>
            <a:pPr marL="0" indent="0">
              <a:buNone/>
            </a:pPr>
            <a:r>
              <a:rPr lang="en-US">
                <a:effectLst/>
                <a:latin typeface="g_d2_f3"/>
              </a:rPr>
              <a:t>4 druhy pojištění: úrazové, starobní, nemocenské a pojištění v nezaměstnanosti. </a:t>
            </a:r>
          </a:p>
          <a:p>
            <a:pPr marL="0" indent="0">
              <a:buNone/>
            </a:pPr>
            <a:r>
              <a:rPr lang="en-US">
                <a:effectLst/>
                <a:latin typeface="g_d2_f3"/>
              </a:rPr>
              <a:t>starobní důchody, 3 kategorie podle odvětví, ve kterém pracovali (věk odchodu do důchodu se lišil). </a:t>
            </a:r>
          </a:p>
          <a:p>
            <a:pPr marL="0" indent="0">
              <a:buNone/>
            </a:pPr>
            <a:r>
              <a:rPr lang="en-US">
                <a:effectLst/>
                <a:latin typeface="g_d2_f3"/>
              </a:rPr>
              <a:t>Protože "chudoba byla zrušena", dávky pro chudé neexistovaly; později sice byly znovu zavedeny, ale bez právní opory, což znamená, že oficiálně existovaly až v roce 1991 (Kvapilová, 2010). </a:t>
            </a:r>
          </a:p>
          <a:p>
            <a:pPr marL="0" indent="0">
              <a:buNone/>
            </a:pPr>
            <a:r>
              <a:rPr lang="en-US">
                <a:effectLst/>
                <a:latin typeface="g_d2_f3"/>
              </a:rPr>
              <a:t>Od 50. do 80. let 20. století byly sociální služby financované státem rozdělovány prostřednictvím zaměstnavatelů.</a:t>
            </a:r>
          </a:p>
          <a:p>
            <a:pPr marL="0" indent="0">
              <a:buNone/>
            </a:pPr>
            <a:r>
              <a:rPr lang="en-US">
                <a:effectLst/>
                <a:latin typeface="g_d2_f3"/>
              </a:rPr>
              <a:t> V roce 1974 byla rodinná politika reformována s cílem podpořit vyšší natalitu (tzv. Husákovy děti). "Leninský model sociálního státu"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07240"/>
      </p:ext>
    </p:extLst>
  </p:cSld>
  <p:clrMapOvr>
    <a:masterClrMapping/>
  </p:clrMapOvr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Historie sovětských sociálních opatření 1917-1992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Utopická éra (po revoluci 1017): Lenin slibuje rozsáhlá opatření v oblasti sociálního zabezpečení (udržení příjmů) - kvůli ekonomickým potížím nelze splnit.</a:t>
            </a:r>
          </a:p>
          <a:p>
            <a:pPr marL="0" indent="0">
              <a:buNone/>
            </a:pPr>
            <a:r>
              <a:rPr lang="en-GB" dirty="0"/>
              <a:t>Realismus: 20. léta 20. století - omezená ochrana kvalifikovaných pracovníků, investice do zdravotnictví a vzdělávání, soustředění na městské oblasti (solidarita pracovníků)</a:t>
            </a:r>
          </a:p>
          <a:p>
            <a:pPr marL="0" indent="0">
              <a:buNone/>
            </a:pPr>
            <a:r>
              <a:rPr lang="en-GB" dirty="0"/>
              <a:t>Důraz na průmysl (1928): Stalin zrušil podporu v nezaměstnanosti, práce se stala občanskou povinností, lékaři byli přiděleni hlavně do nemocnic (kontrola "skutečných nemocí"); investice do vzdělání (budoucí pracovní síly), bydlení, invalidita, důchody byly zanedbány.</a:t>
            </a:r>
          </a:p>
          <a:p>
            <a:pPr marL="0" indent="0">
              <a:buNone/>
            </a:pPr>
            <a:r>
              <a:rPr lang="en-GB" dirty="0"/>
              <a:t>50. léta Chruščov potvrzuje původní závazky sociální politiky: rovnost, veřejné bydlení, přístup dělníků k vyššímu vzdělání, zdvojnásobení starobních důchodů.</a:t>
            </a:r>
          </a:p>
          <a:p>
            <a:pPr marL="0" indent="0">
              <a:buNone/>
            </a:pPr>
            <a:r>
              <a:rPr lang="en-GB" dirty="0"/>
              <a:t>Neustálá hrozba: pouze hospodářský růst může zaručit realizaci plánů - stát je nucen stát se prakticky kapitalistickým podnikatelem (pracující nedostávají plný užitek z přebytku, který vyprodukují).</a:t>
            </a:r>
          </a:p>
          <a:p>
            <a:pPr marL="0" indent="0">
              <a:buNone/>
            </a:pPr>
            <a:r>
              <a:rPr lang="en-GB" dirty="0"/>
              <a:t>Sociální politika slouží především k podpoře ekonomiky, nikoliv potřeb obyvatelstva. 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804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Words>1101</ap:Words>
  <ap:Application>Microsoft Office PowerPoint</ap:Application>
  <ap:PresentationFormat>Widescreen</ap:PresentationFormat>
  <ap:Paragraphs>79</ap:Paragraphs>
  <ap:Slides>16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ap:HeadingPairs>
  <ap:TitlesOfParts>
    <vt:vector baseType="lpstr" size="21">
      <vt:lpstr>Arial</vt:lpstr>
      <vt:lpstr>Calibri</vt:lpstr>
      <vt:lpstr>Calibri Light</vt:lpstr>
      <vt:lpstr>g_d2_f3</vt:lpstr>
      <vt:lpstr>Office Theme</vt:lpstr>
      <vt:lpstr>PowerPoint Presentation</vt:lpstr>
      <vt:lpstr>Social welfare systems in Europe </vt:lpstr>
      <vt:lpstr>The political challenge of modernity: capitalism creates the unequal distribution of all forms of capital</vt:lpstr>
      <vt:lpstr>central question: who is now responsible for solving social problems?</vt:lpstr>
      <vt:lpstr>PowerPoint Presentation</vt:lpstr>
      <vt:lpstr>European welfare developments  before World War II</vt:lpstr>
      <vt:lpstr>Czechoslovakia - Social policy during the first republic</vt:lpstr>
      <vt:lpstr>Czechoslovakia after 1945</vt:lpstr>
      <vt:lpstr>History of Soviet welfare measures 1917-1992</vt:lpstr>
      <vt:lpstr>Fundamental, contrasting notions of welfare</vt:lpstr>
      <vt:lpstr>Renewed support for public welfare after World War II in Western Europe – motives:</vt:lpstr>
      <vt:lpstr>Principle of “De-commodification” (Esping-Andersen)</vt:lpstr>
      <vt:lpstr>Main welfare concerns in the first decades after World War II</vt:lpstr>
      <vt:lpstr>PowerPoint Presentation</vt:lpstr>
      <vt:lpstr>PowerPoint Presentation</vt:lpstr>
      <vt:lpstr>How many of those bonuses are still valid today after 1989?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 Presentation</dc:title>
  <dc:creator>Lorenz A. Walter</dc:creator>
  <lastModifiedBy>Lorenz A. Walter</lastModifiedBy>
  <revision>1</revision>
  <dcterms:created xsi:type="dcterms:W3CDTF">2023-02-16T09:35:40.0000000Z</dcterms:created>
  <dcterms:modified xsi:type="dcterms:W3CDTF">2023-02-16T09:35:55.0000000Z</dcterms:modified>
  <keywords>, docId:8B95C78E0DF9005893D7218230ACDC0C</keywords>
</coreProperties>
</file>