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s/slide711.xml" ContentType="application/vnd.openxmlformats-officedocument.presentationml.slide+xml"/>
  <Override PartName="/ppt/slideLayouts/slideLayout2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744.xml" ContentType="application/vnd.openxmlformats-officedocument.presentationml.slideLayout+xml"/>
  <Override PartName="/ppt/theme/theme1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222.xml" ContentType="application/vnd.openxmlformats-officedocument.presentationml.slide+xml"/>
  <Override PartName="/ppt/viewProps.xml" ContentType="application/vnd.openxmlformats-officedocument.presentationml.viewProps+xml"/>
  <Override PartName="/ppt/slides/slide233.xml" ContentType="application/vnd.openxmlformats-officedocument.presentationml.slide+xml"/>
  <Override PartName="/ppt/changesInfos/changesInfo1.xml" ContentType="application/vnd.ms-powerpoint.changesinfo+xml"/>
  <Override PartName="/ppt/slides/slide644.xml" ContentType="application/vnd.openxmlformats-officedocument.presentationml.slide+xml"/>
  <Override PartName="/ppt/slides/slide1155.xml" ContentType="application/vnd.openxmlformats-officedocument.presentationml.slide+xml"/>
  <Override PartName="/ppt/presProps.xml" ContentType="application/vnd.openxmlformats-officedocument.presentationml.presProps+xml"/>
  <Override PartName="/ppt/slides/slide166.xml" ContentType="application/vnd.openxmlformats-officedocument.presentationml.slide+xml"/>
  <Override PartName="/ppt/notesSlides/notesSlide111.xml" ContentType="application/vnd.openxmlformats-officedocument.presentationml.notesSlid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s/slide577.xml" ContentType="application/vnd.openxmlformats-officedocument.presentationml.slide+xml"/>
  <Override PartName="/ppt/slides/slide1088.xml" ContentType="application/vnd.openxmlformats-officedocument.presentationml.slide+xml"/>
  <Override PartName="/ppt/slides/slide499.xml" ContentType="application/vnd.openxmlformats-officedocument.presentationml.slide+xml"/>
  <Override PartName="/ppt/slides/slide91010.xml" ContentType="application/vnd.openxmlformats-officedocument.presentationml.slide+xml"/>
  <Override PartName="/ppt/slides/slide31111.xml" ContentType="application/vnd.openxmlformats-officedocument.presentationml.slide+xml"/>
  <Override PartName="/ppt/slides/slide81212.xml" ContentType="application/vnd.openxmlformats-officedocument.presentationml.slide+xml"/>
  <Override PartName="/ppt/slides/slide131313.xml" ContentType="application/vnd.openxmlformats-officedocument.presentationml.slide+xml"/>
  <Override PartName="/docProps/app.xml" ContentType="application/vnd.openxmlformats-officedocument.extended-properties+xml"/>
  <Override PartName="/ppt/slides/slide14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05" r:id="R69a81212c8aa4570" DeepLBanner=""/>
    <p:sldId id="256" r:id="rId2"/>
    <p:sldId id="283" r:id="rId3"/>
    <p:sldId id="270" r:id="rId4"/>
    <p:sldId id="271" r:id="rId5"/>
    <p:sldId id="285" r:id="rId6"/>
    <p:sldId id="299" r:id="rId7"/>
    <p:sldId id="300" r:id="rId8"/>
    <p:sldId id="301" r:id="rId9"/>
    <p:sldId id="302" r:id="rId10"/>
    <p:sldId id="303" r:id="rId11"/>
    <p:sldId id="304" r:id="rId12"/>
    <p:sldId id="273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Bosá" initials="MB" lastIdx="5" clrIdx="0">
    <p:extLst>
      <p:ext uri="{19B8F6BF-5375-455C-9EA6-DF929625EA0E}">
        <p15:presenceInfo xmlns:p15="http://schemas.microsoft.com/office/powerpoint/2012/main" userId="848e4ad10d239a96" providerId="Windows Live"/>
      </p:ext>
    </p:extLst>
  </p:cmAuthor>
  <p:cmAuthor id="2" name="Walter Lorenz" initials="WL" lastIdx="4" clrIdx="1">
    <p:extLst>
      <p:ext uri="{19B8F6BF-5375-455C-9EA6-DF929625EA0E}">
        <p15:presenceInfo xmlns:p15="http://schemas.microsoft.com/office/powerpoint/2012/main" userId="Walter Lore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80" autoAdjust="0"/>
    <p:restoredTop sz="93611" autoAdjust="0"/>
  </p:normalViewPr>
  <p:slideViewPr>
    <p:cSldViewPr snapToGrid="0" snapToObjects="1">
      <p:cViewPr varScale="1">
        <p:scale>
          <a:sx n="54" d="100"/>
          <a:sy n="54" d="100"/>
        </p:scale>
        <p:origin x="52" y="192"/>
      </p:cViewPr>
      <p:guideLst/>
    </p:cSldViewPr>
  </p:slideViewPr>
  <p:outlineViewPr>
    <p:cViewPr>
      <p:scale>
        <a:sx n="33" d="100"/>
        <a:sy n="33" d="100"/>
      </p:scale>
      <p:origin x="0" y="-5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1888" y="5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1.xml" Id="rId8" /><Relationship Type="http://schemas.openxmlformats.org/officeDocument/2006/relationships/slide" Target="/ppt/slides/slide1222.xml" Id="rId13" /><Relationship Type="http://schemas.openxmlformats.org/officeDocument/2006/relationships/viewProps" Target="/ppt/viewProps.xml" Id="rId18" /><Relationship Type="http://schemas.openxmlformats.org/officeDocument/2006/relationships/slide" Target="/ppt/slides/slide233.xml" Id="rId3" /><Relationship Type="http://schemas.microsoft.com/office/2016/11/relationships/changesInfo" Target="/ppt/changesInfos/changesInfo1.xml" Id="rId21" /><Relationship Type="http://schemas.openxmlformats.org/officeDocument/2006/relationships/slide" Target="/ppt/slides/slide644.xml" Id="rId7" /><Relationship Type="http://schemas.openxmlformats.org/officeDocument/2006/relationships/slide" Target="/ppt/slides/slide1155.xml" Id="rId12" /><Relationship Type="http://schemas.openxmlformats.org/officeDocument/2006/relationships/presProps" Target="/ppt/presProps.xml" Id="rId17" /><Relationship Type="http://schemas.openxmlformats.org/officeDocument/2006/relationships/slide" Target="/ppt/slides/slide166.xml" Id="rId2" /><Relationship Type="http://schemas.openxmlformats.org/officeDocument/2006/relationships/commentAuthors" Target="/ppt/commentAuthors.xml" Id="rId16" /><Relationship Type="http://schemas.openxmlformats.org/officeDocument/2006/relationships/tableStyles" Target="/ppt/tableStyles.xml" Id="rId20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77.xml" Id="rId6" /><Relationship Type="http://schemas.openxmlformats.org/officeDocument/2006/relationships/slide" Target="/ppt/slides/slide1088.xml" Id="rId11" /><Relationship Type="http://schemas.openxmlformats.org/officeDocument/2006/relationships/slide" Target="/ppt/slides/slide499.xml" Id="rId5" /><Relationship Type="http://schemas.openxmlformats.org/officeDocument/2006/relationships/notesMaster" Target="/ppt/notesMasters/notesMaster111.xml" Id="rId15" /><Relationship Type="http://schemas.openxmlformats.org/officeDocument/2006/relationships/slide" Target="/ppt/slides/slide91010.xml" Id="rId10" /><Relationship Type="http://schemas.openxmlformats.org/officeDocument/2006/relationships/theme" Target="/ppt/theme/theme111.xml" Id="rId19" /><Relationship Type="http://schemas.openxmlformats.org/officeDocument/2006/relationships/slide" Target="/ppt/slides/slide31111.xml" Id="rId4" /><Relationship Type="http://schemas.openxmlformats.org/officeDocument/2006/relationships/slide" Target="/ppt/slides/slide81212.xml" Id="rId9" /><Relationship Type="http://schemas.openxmlformats.org/officeDocument/2006/relationships/slide" Target="/ppt/slides/slide131313.xml" Id="rId14" /><Relationship Type="http://schemas.openxmlformats.org/officeDocument/2006/relationships/slide" Target="/ppt/slides/slide14.xml" Id="R69a81212c8aa457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2E288C1E-2E7F-48A2-98D3-1848BB7F95B7}"/>
    <pc:docChg chg="delSld modSld">
      <pc:chgData name="Lorenz A. Walter" userId="f0b34736-958b-40d0-b05e-67362fccc785" providerId="ADAL" clId="{2E288C1E-2E7F-48A2-98D3-1848BB7F95B7}" dt="2022-02-14T18:27:53.602" v="2" actId="47"/>
      <pc:docMkLst>
        <pc:docMk/>
      </pc:docMkLst>
      <pc:sldChg chg="modSp mod">
        <pc:chgData name="Lorenz A. Walter" userId="f0b34736-958b-40d0-b05e-67362fccc785" providerId="ADAL" clId="{2E288C1E-2E7F-48A2-98D3-1848BB7F95B7}" dt="2022-02-14T18:27:30.932" v="1" actId="20577"/>
        <pc:sldMkLst>
          <pc:docMk/>
          <pc:sldMk cId="1756723783" sldId="256"/>
        </pc:sldMkLst>
        <pc:spChg chg="mod">
          <ac:chgData name="Lorenz A. Walter" userId="f0b34736-958b-40d0-b05e-67362fccc785" providerId="ADAL" clId="{2E288C1E-2E7F-48A2-98D3-1848BB7F95B7}" dt="2022-02-14T18:27:30.932" v="1" actId="20577"/>
          <ac:spMkLst>
            <pc:docMk/>
            <pc:sldMk cId="1756723783" sldId="256"/>
            <ac:spMk id="2" creationId="{00000000-0000-0000-0000-000000000000}"/>
          </ac:spMkLst>
        </pc:spChg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936896183" sldId="262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271671208" sldId="266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379227683" sldId="267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073888707" sldId="268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896202161" sldId="269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06076749" sldId="279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655945478" sldId="281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581318995" sldId="282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364194080" sldId="292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900611767" sldId="293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056173544" sldId="294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538466781" sldId="295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755289606" sldId="296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3423131011" sldId="297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496025645" sldId="298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2029530847" sldId="318"/>
        </pc:sldMkLst>
      </pc:sldChg>
      <pc:sldChg chg="del">
        <pc:chgData name="Lorenz A. Walter" userId="f0b34736-958b-40d0-b05e-67362fccc785" providerId="ADAL" clId="{2E288C1E-2E7F-48A2-98D3-1848BB7F95B7}" dt="2022-02-14T18:27:53.602" v="2" actId="47"/>
        <pc:sldMkLst>
          <pc:docMk/>
          <pc:sldMk cId="1895651776" sldId="319"/>
        </pc:sldMkLst>
      </pc:sldChg>
    </pc:docChg>
  </pc:docChgLst>
</pc:chgInfo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3B7-2397-4915-B615-809B4F047E78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7082-3B83-48AB-9766-EF75FB88A9E3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1.xml" Id="rId1" /></Relationships>
</file>

<file path=ppt/notesSlides/notesSlide1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A7082-3B83-48AB-9766-EF75FB88A9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33091"/>
      </p:ext>
    </p:extLst>
  </p:cSld>
  <p:clrMapOvr>
    <a:masterClrMapping/>
  </p:clrMapOvr>
</p:notes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8814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2227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1736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9034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8798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58907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8271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829"/>
      </p:ext>
    </p:extLst>
  </p:cSld>
  <p:clrMapOvr>
    <a:masterClrMapping/>
  </p:clrMapOvr>
</p:sldLayout>
</file>

<file path=ppt/slideLayouts/slideLayout7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252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398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1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44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11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181-4F32-0740-B967-A6CCD94332D9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1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22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Layout" Target="/ppt/slideLayouts/slideLayout744.xml" Id="rId1" /></Relationships>
</file>

<file path=ppt/slides/_rels/slide131313.xml.rels>&#65279;<?xml version="1.0" encoding="utf-8"?><Relationships xmlns="http://schemas.openxmlformats.org/package/2006/relationships"><Relationship Type="http://schemas.openxmlformats.org/officeDocument/2006/relationships/image" Target="/ppt/media/image333.png" Id="rId2" /><Relationship Type="http://schemas.openxmlformats.org/officeDocument/2006/relationships/slideLayout" Target="/ppt/slideLayouts/slideLayout744.xml" Id="rId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f42342e674584089" /><Relationship Type="http://schemas.openxmlformats.org/officeDocument/2006/relationships/hyperlink" Target="https://www.deepl.com/pro?cta=edit-document" TargetMode="External" Id="Rd2edb287f03a4f37" /><Relationship Type="http://schemas.openxmlformats.org/officeDocument/2006/relationships/image" Target="/ppt/media/image4.png" Id="R2c65844b1b9a46f6" /></Relationships>
</file>

<file path=ppt/slides/_rels/slide166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155.xml" Id="rId1" /></Relationships>
</file>

<file path=ppt/slides/_rels/slide2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3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4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577.xml.rels>&#65279;<?xml version="1.0" encoding="utf-8"?><Relationships xmlns="http://schemas.openxmlformats.org/package/2006/relationships"><Relationship Type="http://schemas.openxmlformats.org/officeDocument/2006/relationships/image" Target="/ppt/media/image122.png" Id="rId2" /><Relationship Type="http://schemas.openxmlformats.org/officeDocument/2006/relationships/slideLayout" Target="/ppt/slideLayouts/slideLayout744.xml" Id="rId1" /></Relationships>
</file>

<file path=ppt/slides/_rels/slide64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55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8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9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slide108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00E5-A55C-674C-970C-E3655403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Emancipační a transformační výzkum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2E1C03-B0F4-C048-B648-E4FDF3D24B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14400"/>
          <a:ext cx="10915996" cy="577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65">
                  <a:extLst>
                    <a:ext uri="{9D8B030D-6E8A-4147-A177-3AD203B41FA5}">
                      <a16:colId xmlns:a16="http://schemas.microsoft.com/office/drawing/2014/main" val="2365707933"/>
                    </a:ext>
                  </a:extLst>
                </a:gridCol>
                <a:gridCol w="3745092">
                  <a:extLst>
                    <a:ext uri="{9D8B030D-6E8A-4147-A177-3AD203B41FA5}">
                      <a16:colId xmlns:a16="http://schemas.microsoft.com/office/drawing/2014/main" val="4246889825"/>
                    </a:ext>
                  </a:extLst>
                </a:gridCol>
                <a:gridCol w="4830939">
                  <a:extLst>
                    <a:ext uri="{9D8B030D-6E8A-4147-A177-3AD203B41FA5}">
                      <a16:colId xmlns:a16="http://schemas.microsoft.com/office/drawing/2014/main" val="1113415895"/>
                    </a:ext>
                  </a:extLst>
                </a:gridCol>
              </a:tblGrid>
              <a:tr h="46511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emancipační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transformační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857706"/>
                  </a:ext>
                </a:extLst>
              </a:tr>
              <a:tr h="1380394">
                <a:tc>
                  <a:txBody>
                    <a:bodyPr/>
                    <a:lstStyle/>
                    <a:p>
                      <a:r>
                        <a:rPr lang="en-GB" sz="2400" dirty="0"/>
                        <a:t>Zaměření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Výhradně o zdravotním postižení jako ústředním tématu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Různé dimenze rozmanitosti spojené s rozdílným přístupem k moci a privilegiím (pohlaví, rasa, třída, sexuální orientace).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1581"/>
                  </a:ext>
                </a:extLst>
              </a:tr>
              <a:tr h="1380394">
                <a:tc>
                  <a:txBody>
                    <a:bodyPr/>
                    <a:lstStyle/>
                    <a:p>
                      <a:r>
                        <a:rPr lang="en-GB" sz="2400" dirty="0"/>
                        <a:t>Role výzkumníka / </a:t>
                      </a:r>
                      <a:r>
                        <a:rPr lang="en-GB" sz="2400" dirty="0" err="1"/>
                        <a:t>účastníka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Předpokládá, že "účastníci jsou si vědomi své situace a jsou připraveni převzít vedení".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Týmový přístup, budování kapacit jako součást výzkumného procesu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25567"/>
                  </a:ext>
                </a:extLst>
              </a:tr>
              <a:tr h="1055595">
                <a:tc>
                  <a:txBody>
                    <a:bodyPr/>
                    <a:lstStyle/>
                    <a:p>
                      <a:r>
                        <a:rPr lang="en-GB" sz="2400" dirty="0"/>
                        <a:t>Model výzkumu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Participativní akční výzkum, interpretační přístupy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Vícenásobné a smíšené metody, respektující kulturní zvyklosti, podporující různé potřeby.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267712"/>
                  </a:ext>
                </a:extLst>
              </a:tr>
              <a:tr h="1055595">
                <a:tc>
                  <a:txBody>
                    <a:bodyPr/>
                    <a:lstStyle/>
                    <a:p>
                      <a:r>
                        <a:rPr lang="en-GB" sz="2400" dirty="0"/>
                        <a:t>Tón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Nastavuje tón "my" proti "oni".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Uznává potřebu skutečné spolupráce, která by se postavila utlačovatelským strukturám.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6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891004"/>
      </p:ext>
    </p:extLst>
  </p:cSld>
  <p:clrMapOvr>
    <a:masterClrMapping/>
  </p:clrMapOvr>
</p:sld>
</file>

<file path=ppt/slides/slide115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6C07-121E-EC46-AB9A-C5390A046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"Zdravotní postižení" - mandát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B7C45-913F-D94A-A254-5FB55009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Autorita při vytváření </a:t>
            </a:r>
            <a:r>
              <a:rPr lang="en-GB" b="1" dirty="0"/>
              <a:t>významu </a:t>
            </a:r>
            <a:r>
              <a:rPr lang="en-GB" dirty="0"/>
              <a:t>v rámci komunity zdravotně postižených spočívá na členech komunity.</a:t>
            </a:r>
          </a:p>
          <a:p>
            <a:r>
              <a:rPr lang="en-GB" dirty="0"/>
              <a:t>Vyšetřovatelé by měli uznat, že členové komunity zdravotně postižených mají právo na to, aby věci, kterých si váží, byly plně zohledněny ve všech interakcích.</a:t>
            </a:r>
          </a:p>
          <a:p>
            <a:r>
              <a:rPr lang="en-GB" dirty="0"/>
              <a:t>Vyšetřovatelé by měli brát v úvahu světonázor komunity zdravotně postižených.</a:t>
            </a:r>
          </a:p>
          <a:p>
            <a:r>
              <a:rPr lang="en-GB" dirty="0"/>
              <a:t>Při uplatňování těchto referenčních podmínek by si řešitelé měli uvědomit zkušenosti, chápání a způsoby, které odrážejí jejich současnou kulturu.</a:t>
            </a:r>
          </a:p>
          <a:p>
            <a:r>
              <a:rPr lang="en-GB" dirty="0"/>
              <a:t>Názory a vnímání kritické referenční skupiny, které je třeba zohlednit v jakémkoli procesu hodnocení výsledků.</a:t>
            </a:r>
          </a:p>
          <a:p>
            <a:r>
              <a:rPr lang="en-GB" dirty="0"/>
              <a:t>Vyšetřovatelé by měli v rámci skupin zdravotně postižených vyjednat kritéria pro rozhodování o tom, jak vyhovět kulturním normám, sociálním potřebám a prioritám.</a:t>
            </a:r>
          </a:p>
        </p:txBody>
      </p:sp>
    </p:spTree>
    <p:extLst>
      <p:ext uri="{BB962C8B-B14F-4D97-AF65-F5344CB8AC3E}">
        <p14:creationId xmlns:p14="http://schemas.microsoft.com/office/powerpoint/2010/main" val="22754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E89CCA-5F33-164C-A723-D00370168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66" y="1113905"/>
            <a:ext cx="11179526" cy="495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2466"/>
      </p:ext>
    </p:extLst>
  </p:cSld>
  <p:clrMapOvr>
    <a:masterClrMapping/>
  </p:clrMapOvr>
</p:sld>
</file>

<file path=ppt/slides/slide1313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DF1FED-E575-2A4C-A185-AF6F1D7C9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741" y="0"/>
            <a:ext cx="53065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11244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d2edb287f03a4f37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2c65844b1b9a46f6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16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kvalitativní výzkum (4)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1756723783"/>
      </p:ext>
    </p:extLst>
  </p:cSld>
  <p:clrMapOvr>
    <a:masterClrMapping/>
  </p:clrMapOvr>
</p:sld>
</file>

<file path=ppt/slides/slide23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3336-668D-F347-817C-B8788D966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Nástroj: Fokusní skupiny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BF926-2631-7340-B4A5-593B0679E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Účel: prohloubení pochopení hlubšího významu problému, který se objevil ve výzkumu; testování (předchozích, předběžných) zjištění s cílem nalézt konsensus; </a:t>
            </a:r>
          </a:p>
          <a:p>
            <a:r>
              <a:rPr lang="en-GB" dirty="0"/>
              <a:t>Vytváří z členů skupiny "odborníky" v jejich oborech.</a:t>
            </a:r>
          </a:p>
          <a:p>
            <a:r>
              <a:rPr lang="en-GB" dirty="0"/>
              <a:t>Tvoří základ pro další otázky, které je třeba prozkoumat a ověřit.</a:t>
            </a:r>
          </a:p>
        </p:txBody>
      </p:sp>
    </p:spTree>
    <p:extLst>
      <p:ext uri="{BB962C8B-B14F-4D97-AF65-F5344CB8AC3E}">
        <p14:creationId xmlns:p14="http://schemas.microsoft.com/office/powerpoint/2010/main" val="3208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4F3B-9055-834C-AF78-A5AC1810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Metoda D: </a:t>
            </a:r>
            <a:br>
              <a:rPr lang="en-GB"/>
            </a:br>
            <a:r>
              <a:rPr lang="en-GB" dirty="0"/>
              <a:t>(Glaser &amp; Strauss, 1967</a:t>
            </a:r>
            <a:r>
              <a:rPr lang="en-GB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EDFB8-A588-7645-BAD6-B8995CD9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Zakotvená teorie je metoda kvalitativního výzkumu, při níž se sběr a analýza dat vzájemně informují a utvářejí prostřednictvím vznikajícího interaktivního procesu. </a:t>
            </a:r>
          </a:p>
          <a:p>
            <a:r>
              <a:rPr lang="en-GB" dirty="0"/>
              <a:t>Zakotvená teorie je složitý </a:t>
            </a:r>
            <a:r>
              <a:rPr lang="en-GB" i="1" dirty="0"/>
              <a:t>iterativní </a:t>
            </a:r>
            <a:r>
              <a:rPr lang="en-GB" dirty="0"/>
              <a:t>proces. Výzkum začíná kladením </a:t>
            </a:r>
            <a:r>
              <a:rPr lang="en-GB" i="1" dirty="0"/>
              <a:t>generativních otázek, </a:t>
            </a:r>
            <a:r>
              <a:rPr lang="en-GB" dirty="0"/>
              <a:t>které pomáhají řídit výzkum, ale </a:t>
            </a:r>
            <a:r>
              <a:rPr lang="en-GB" b="1" dirty="0"/>
              <a:t>nemají být ani statické, ani omezující. </a:t>
            </a:r>
            <a:r>
              <a:rPr lang="en-GB" dirty="0"/>
              <a:t>Jakmile výzkumník začne shromažďovat data, </a:t>
            </a:r>
            <a:r>
              <a:rPr lang="en-GB" dirty="0"/>
              <a:t>jsou identifikovány </a:t>
            </a:r>
            <a:r>
              <a:rPr lang="en-GB" i="1" dirty="0"/>
              <a:t>základní teoretické koncepty. </a:t>
            </a:r>
            <a:r>
              <a:rPr lang="en-GB" dirty="0"/>
              <a:t>Mezi základními teoretickými koncepty a údaji jsou vytvořeny </a:t>
            </a:r>
            <a:r>
              <a:rPr lang="en-GB" dirty="0"/>
              <a:t>předběžné </a:t>
            </a:r>
            <a:r>
              <a:rPr lang="en-GB" i="1" dirty="0"/>
              <a:t>vazby</a:t>
            </a:r>
            <a:r>
              <a:rPr lang="en-GB" dirty="0"/>
              <a:t>. Tato počáteční fáze výzkumu bývá velmi otevřená a může trvat i několik měsíců. Později se výzkumník více věnuje ověřování a shrnutí. Úsilí se obvykle vyvíjí směrem k jedné </a:t>
            </a:r>
            <a:r>
              <a:rPr lang="en-GB" b="1" i="1" dirty="0"/>
              <a:t>základní kategorii, </a:t>
            </a:r>
            <a:r>
              <a:rPr lang="en-GB" dirty="0"/>
              <a:t>která je ústřední.</a:t>
            </a:r>
          </a:p>
        </p:txBody>
      </p:sp>
    </p:spTree>
    <p:extLst>
      <p:ext uri="{BB962C8B-B14F-4D97-AF65-F5344CB8AC3E}">
        <p14:creationId xmlns:p14="http://schemas.microsoft.com/office/powerpoint/2010/main" val="21782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BE4D-44BD-5541-ADD6-C4AEADBA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Kroky v rámci přístupu založeného na zakotvené teorii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2D963-7389-8047-9E4A-11FB76AF2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Určení oblasti studia / odběru vzorků; obecná orientace, pozorování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Shromažďovat informace z ústních a písemných zdrojů ve formě textů / přepisů.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Kódování textů podle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Jejich pečlivé čtení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Seskupení klíčových myšlenek do podrobných rubrik (správné kódování)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Opětovné přečtení kódů za účelem formulace obecných kategorií ("teoretický výběr").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Integrace relevantní literatury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Znovu a znovu testujte nově vznikající kategorie na základě dat / textů.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Teoreticky stanovit vzájemné vztahy mezi kódy / kategoriemi; formulovat hypotézy.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Testování hypotéz prostřednictvím dalšího výběru vzorků nebo fokusních skupin.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1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DB2546-7AAD-6F4A-B9AC-8B8E0714A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196" y="0"/>
            <a:ext cx="8219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98060"/>
      </p:ext>
    </p:extLst>
  </p:cSld>
  <p:clrMapOvr>
    <a:masterClrMapping/>
  </p:clrMapOvr>
</p:sld>
</file>

<file path=ppt/slides/slide64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A6B6-D831-9445-A90A-2EF06085E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200"/>
            <a:ext cx="9144000" cy="3271839"/>
          </a:xfrm>
        </p:spPr>
        <p:txBody>
          <a:bodyPr>
            <a:normAutofit/>
          </a:bodyPr>
          <a:lstStyle/>
          <a:p>
            <a:r>
              <a:rPr lang="en-GB" b="1"/>
              <a:t>Výhled: Transformační </a:t>
            </a:r>
            <a:r>
              <a:rPr lang="en-GB" b="1" dirty="0"/>
              <a:t>výzkum </a:t>
            </a:r>
            <a:r>
              <a:rPr lang="en-GB" dirty="0"/>
              <a:t>- na příkladu </a:t>
            </a:r>
            <a:r>
              <a:rPr lang="en-GB"/>
              <a:t>: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A525E-A355-8645-AD9C-3B759C196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6386"/>
          </a:xfrm>
        </p:spPr>
        <p:txBody>
          <a:bodyPr>
            <a:normAutofit/>
          </a:bodyPr>
          <a:lstStyle/>
          <a:p>
            <a:r>
              <a:rPr lang="en-GB" sz="3600"/>
              <a:t>studia zdravotního postižení</a:t>
            </a:r>
          </a:p>
          <a:p>
            <a:r>
              <a:rPr lang="en-GB" sz="3600"/>
              <a:t>Násilí na ženách</a:t>
            </a:r>
          </a:p>
          <a:p>
            <a:r>
              <a:rPr lang="en-GB" sz="3600"/>
              <a:t>Výzkum romských žen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74703057"/>
      </p:ext>
    </p:extLst>
  </p:cSld>
  <p:clrMapOvr>
    <a:masterClrMapping/>
  </p:clrMapOvr>
</p:sld>
</file>

<file path=ppt/slides/slide7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BC88-69A7-7041-8CC9-9F037A4A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Historické varovné příklady </a:t>
            </a:r>
            <a:r>
              <a:rPr lang="en-GB" dirty="0"/>
              <a:t>"objektivizujícího </a:t>
            </a:r>
            <a:r>
              <a:rPr lang="en-GB"/>
              <a:t>výzkumu" (zdravotního postižení)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971A-4EE8-4F44-AF32-6B18FE37E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Odloučení (ve jménu "ochrany")</a:t>
            </a:r>
          </a:p>
          <a:p>
            <a:r>
              <a:rPr lang="en-GB" dirty="0"/>
              <a:t>Sterilizace (jako preventivní opatření sociální politiky)</a:t>
            </a:r>
          </a:p>
          <a:p>
            <a:r>
              <a:rPr lang="en-GB" dirty="0"/>
              <a:t>Chemické a fyzikální svěrací kazajky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Změna orientace až po kampani za "sociální model postižení".</a:t>
            </a:r>
          </a:p>
          <a:p>
            <a:pPr marL="0" indent="0">
              <a:buNone/>
            </a:pPr>
            <a:r>
              <a:rPr lang="en-GB" dirty="0"/>
              <a:t>Propojení výzkumných modelů s emancipačními hnutími (občanská práva, emancipace žen, práva homosexuálů).</a:t>
            </a:r>
          </a:p>
          <a:p>
            <a:pPr marL="0" indent="0">
              <a:buNone/>
            </a:pPr>
            <a:r>
              <a:rPr lang="en-GB" dirty="0"/>
              <a:t>Rozlišování mezi vrozenými vlastnostmi člověka a společenskými reakcemi; perspektiva pozitivního hodnocení rozmanitosti jako předpoklad změny paradigmatu ve výzkumu.</a:t>
            </a:r>
          </a:p>
        </p:txBody>
      </p:sp>
    </p:spTree>
    <p:extLst>
      <p:ext uri="{BB962C8B-B14F-4D97-AF65-F5344CB8AC3E}">
        <p14:creationId xmlns:p14="http://schemas.microsoft.com/office/powerpoint/2010/main" val="14172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7C30-AD36-2547-9796-5423F1C9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Například "výzkum zdravotního postižení"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C86A-84F2-7145-901B-4D7199D9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při (dobrých) úmyslech konstruktivistických modelů výzkumu může být přínos takového výzkumu pro lidi, kterých se postižení týká, pochybný: </a:t>
            </a:r>
          </a:p>
          <a:p>
            <a:pPr marL="457200" lvl="1" indent="0">
              <a:buNone/>
            </a:pPr>
            <a:r>
              <a:rPr lang="en-GB" dirty="0"/>
              <a:t>a) Silné stránky a dovednosti lidí se zdravotním postižením se často zapomínají.</a:t>
            </a:r>
          </a:p>
          <a:p>
            <a:pPr marL="457200" lvl="1" indent="0">
              <a:buNone/>
            </a:pPr>
            <a:r>
              <a:rPr lang="en-GB" dirty="0"/>
              <a:t>b) výzkumní pracovníci pro ně konstruují "výhody", ale pak se přesunou do jiných oborů a budují si kariéru, přičemž postižené osoby nechávají pracovat na realizaci nebo na výsledcích. </a:t>
            </a:r>
          </a:p>
          <a:p>
            <a:r>
              <a:rPr lang="en-GB" dirty="0"/>
              <a:t>Zásadní rozdíl: zohlednění rozdílu moci mezi výzkumníkem a "subjekty" výzkumu: kdo má kontrolu nad výsledky?</a:t>
            </a:r>
          </a:p>
        </p:txBody>
      </p:sp>
    </p:spTree>
    <p:extLst>
      <p:ext uri="{BB962C8B-B14F-4D97-AF65-F5344CB8AC3E}">
        <p14:creationId xmlns:p14="http://schemas.microsoft.com/office/powerpoint/2010/main" val="20151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10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00E5-A55C-674C-970C-E3655403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Emancipační a transformační výzkum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2E1C03-B0F4-C048-B648-E4FDF3D24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660236"/>
              </p:ext>
            </p:extLst>
          </p:nvPr>
        </p:nvGraphicFramePr>
        <p:xfrm>
          <a:off x="838200" y="914400"/>
          <a:ext cx="10915996" cy="564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65">
                  <a:extLst>
                    <a:ext uri="{9D8B030D-6E8A-4147-A177-3AD203B41FA5}">
                      <a16:colId xmlns:a16="http://schemas.microsoft.com/office/drawing/2014/main" val="2365707933"/>
                    </a:ext>
                  </a:extLst>
                </a:gridCol>
                <a:gridCol w="3745092">
                  <a:extLst>
                    <a:ext uri="{9D8B030D-6E8A-4147-A177-3AD203B41FA5}">
                      <a16:colId xmlns:a16="http://schemas.microsoft.com/office/drawing/2014/main" val="4246889825"/>
                    </a:ext>
                  </a:extLst>
                </a:gridCol>
                <a:gridCol w="4830939">
                  <a:extLst>
                    <a:ext uri="{9D8B030D-6E8A-4147-A177-3AD203B41FA5}">
                      <a16:colId xmlns:a16="http://schemas.microsoft.com/office/drawing/2014/main" val="1113415895"/>
                    </a:ext>
                  </a:extLst>
                </a:gridCol>
              </a:tblGrid>
              <a:tr h="46511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emancipační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transformační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857706"/>
                  </a:ext>
                </a:extLst>
              </a:tr>
              <a:tr h="1380394">
                <a:tc>
                  <a:txBody>
                    <a:bodyPr/>
                    <a:lstStyle/>
                    <a:p>
                      <a:r>
                        <a:rPr lang="en-GB" sz="2400" dirty="0"/>
                        <a:t>Zaměření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Výhradně o zdravotním postižení jako ústředním tématu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1581"/>
                  </a:ext>
                </a:extLst>
              </a:tr>
              <a:tr h="1380394">
                <a:tc>
                  <a:txBody>
                    <a:bodyPr/>
                    <a:lstStyle/>
                    <a:p>
                      <a:r>
                        <a:rPr lang="en-GB" sz="2400" dirty="0"/>
                        <a:t>Role výzkumníka / účastníka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Předpokládá, že "účastníci jsou si vědomi své situace a jsou připraveni převzít vedení".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25567"/>
                  </a:ext>
                </a:extLst>
              </a:tr>
              <a:tr h="1055595">
                <a:tc>
                  <a:txBody>
                    <a:bodyPr/>
                    <a:lstStyle/>
                    <a:p>
                      <a:r>
                        <a:rPr lang="en-GB" sz="2400" dirty="0"/>
                        <a:t>Model výzkumu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Participativní akční výzkum, interpretační přístupy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267712"/>
                  </a:ext>
                </a:extLst>
              </a:tr>
              <a:tr h="1055595">
                <a:tc>
                  <a:txBody>
                    <a:bodyPr/>
                    <a:lstStyle/>
                    <a:p>
                      <a:r>
                        <a:rPr lang="en-GB" sz="2400" dirty="0"/>
                        <a:t>Tón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Nastavuje tón "my" proti "oni".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6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880943"/>
      </p:ext>
    </p:extLst>
  </p:cSld>
  <p:clrMapOvr>
    <a:masterClrMapping/>
  </p:clrMapOvr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1971</ap:TotalTime>
  <ap:Words>784</ap:Words>
  <ap:Application>Microsoft Office PowerPoint</ap:Application>
  <ap:PresentationFormat>Widescreen</ap:PresentationFormat>
  <ap:Paragraphs>73</ap:Paragraphs>
  <ap:Slides>13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ap:HeadingPairs>
  <ap:TitlesOfParts>
    <vt:vector baseType="lpstr" size="17">
      <vt:lpstr>Arial</vt:lpstr>
      <vt:lpstr>Calibri</vt:lpstr>
      <vt:lpstr>Calibri Light</vt:lpstr>
      <vt:lpstr>Office Theme</vt:lpstr>
      <vt:lpstr>qualitative research (4)</vt:lpstr>
      <vt:lpstr>Instrument: Focus groups</vt:lpstr>
      <vt:lpstr>Method D:  Grounded Theory (Glaser &amp; Strauss, 1967)</vt:lpstr>
      <vt:lpstr>Steps in following a Grounded Theory approach</vt:lpstr>
      <vt:lpstr>PowerPoint Presentation</vt:lpstr>
      <vt:lpstr>Outlook: Transformative research – taking the example of :</vt:lpstr>
      <vt:lpstr>Historic warning examples of ‘objectifying research’ (on disability)</vt:lpstr>
      <vt:lpstr>For example “disability research”</vt:lpstr>
      <vt:lpstr>Emancipatory and transformative research</vt:lpstr>
      <vt:lpstr>Emancipatory and transformative research</vt:lpstr>
      <vt:lpstr>“Disability” -  terms of reference</vt:lpstr>
      <vt:lpstr>PowerPoint Presentation</vt:lpstr>
      <vt:lpstr>PowerPoint 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qualitative research</dc:title>
  <dc:creator>Lorenz A. Walter</dc:creator>
  <lastModifiedBy>Lorenz A. Walter</lastModifiedBy>
  <revision>71</revision>
  <dcterms:created xsi:type="dcterms:W3CDTF">2018-02-17T10:22:52.0000000Z</dcterms:created>
  <dcterms:modified xsi:type="dcterms:W3CDTF">2022-02-14T18:28:03.0000000Z</dcterms:modified>
  <keywords>, docId:684BF74695E7CADEE73D8E38A0745A5C</keywords>
</coreProperties>
</file>