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tiff" ContentType="image/tif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s/slide711.xml" ContentType="application/vnd.openxmlformats-officedocument.presentationml.slide+xml"/>
  <Override PartName="/ppt/comments/comment111.xml" ContentType="application/vnd.openxmlformats-officedocument.presentationml.comments+xml"/>
  <Override PartName="/ppt/slideLayouts/slideLayout7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theme/theme111.xml" ContentType="application/vnd.openxmlformats-officedocument.theme+xml"/>
  <Override PartName="/ppt/slideLayouts/slideLayout24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222.xml" ContentType="application/vnd.openxmlformats-officedocument.presentationml.slid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slides/slide233.xml" ContentType="application/vnd.openxmlformats-officedocument.presentationml.slide+xml"/>
  <Override PartName="/ppt/viewProps.xml" ContentType="application/vnd.openxmlformats-officedocument.presentationml.viewProps+xml"/>
  <Override PartName="/ppt/slides/slide644.xml" ContentType="application/vnd.openxmlformats-officedocument.presentationml.slide+xml"/>
  <Override PartName="/ppt/slides/slide1155.xml" ContentType="application/vnd.openxmlformats-officedocument.presentationml.slide+xml"/>
  <Override PartName="/ppt/slides/slide1666.xml" ContentType="application/vnd.openxmlformats-officedocument.presentationml.slide+xml"/>
  <Override PartName="/ppt/slides/slide177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588.xml" ContentType="application/vnd.openxmlformats-officedocument.presentationml.slide+xml"/>
  <Override PartName="/ppt/presProps.xml" ContentType="application/vnd.openxmlformats-officedocument.presentationml.presProps+xml"/>
  <Override PartName="/ppt/slides/slide599.xml" ContentType="application/vnd.openxmlformats-officedocument.presentationml.slide+xml"/>
  <Override PartName="/ppt/slides/slide101010.xml" ContentType="application/vnd.openxmlformats-officedocument.presentationml.slide+xml"/>
  <Override PartName="/ppt/changesInfos/changesInfo1.xml" ContentType="application/vnd.ms-powerpoint.changesinfo+xml"/>
  <Override PartName="/ppt/slides/slide41111.xml" ContentType="application/vnd.openxmlformats-officedocument.presentationml.slide+xml"/>
  <Override PartName="/ppt/slides/slide141212.xml" ContentType="application/vnd.openxmlformats-officedocument.presentationml.slide+xml"/>
  <Override PartName="/ppt/tableStyles.xml" ContentType="application/vnd.openxmlformats-officedocument.presentationml.tableStyles+xml"/>
  <Override PartName="/ppt/slides/slide91313.xml" ContentType="application/vnd.openxmlformats-officedocument.presentationml.slide+xml"/>
  <Override PartName="/ppt/commentAuthors.xml" ContentType="application/vnd.openxmlformats-officedocument.presentationml.commentAuthors+xml"/>
  <Override PartName="/ppt/slides/slide31414.xml" ContentType="application/vnd.openxmlformats-officedocument.presentationml.slide+xml"/>
  <Override PartName="/ppt/slides/slide81515.xml" ContentType="application/vnd.openxmlformats-officedocument.presentationml.slide+xml"/>
  <Override PartName="/ppt/slides/slide131616.xml" ContentType="application/vnd.openxmlformats-officedocument.presentationml.slide+xml"/>
  <Override PartName="/docProps/app.xml" ContentType="application/vnd.openxmlformats-officedocument.extended-properties+xml"/>
  <Override PartName="/ppt/slides/slide17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20" r:id="R9d71d994fdad4257" DeepLBanner=""/>
    <p:sldId id="256" r:id="rId2"/>
    <p:sldId id="266" r:id="rId3"/>
    <p:sldId id="318" r:id="rId4"/>
    <p:sldId id="267" r:id="rId5"/>
    <p:sldId id="268" r:id="rId6"/>
    <p:sldId id="269" r:id="rId7"/>
    <p:sldId id="279" r:id="rId8"/>
    <p:sldId id="319" r:id="rId9"/>
    <p:sldId id="281" r:id="rId10"/>
    <p:sldId id="292" r:id="rId11"/>
    <p:sldId id="262" r:id="rId12"/>
    <p:sldId id="293" r:id="rId13"/>
    <p:sldId id="294" r:id="rId14"/>
    <p:sldId id="297" r:id="rId15"/>
    <p:sldId id="298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Bosá" initials="MB" lastIdx="5" clrIdx="0">
    <p:extLst>
      <p:ext uri="{19B8F6BF-5375-455C-9EA6-DF929625EA0E}">
        <p15:presenceInfo xmlns:p15="http://schemas.microsoft.com/office/powerpoint/2012/main" userId="848e4ad10d239a96" providerId="Windows Live"/>
      </p:ext>
    </p:extLst>
  </p:cmAuthor>
  <p:cmAuthor id="2" name="Walter Lorenz" initials="WL" lastIdx="4" clrIdx="1">
    <p:extLst>
      <p:ext uri="{19B8F6BF-5375-455C-9EA6-DF929625EA0E}">
        <p15:presenceInfo xmlns:p15="http://schemas.microsoft.com/office/powerpoint/2012/main" userId="Walter Lore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680" autoAdjust="0"/>
    <p:restoredTop sz="93611" autoAdjust="0"/>
  </p:normalViewPr>
  <p:slideViewPr>
    <p:cSldViewPr snapToGrid="0" snapToObjects="1">
      <p:cViewPr varScale="1">
        <p:scale>
          <a:sx n="54" d="100"/>
          <a:sy n="54" d="100"/>
        </p:scale>
        <p:origin x="52" y="192"/>
      </p:cViewPr>
      <p:guideLst/>
    </p:cSldViewPr>
  </p:slideViewPr>
  <p:outlineViewPr>
    <p:cViewPr>
      <p:scale>
        <a:sx n="33" d="100"/>
        <a:sy n="33" d="100"/>
      </p:scale>
      <p:origin x="0" y="-5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1888" y="5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1.xml" Id="rId8" /><Relationship Type="http://schemas.openxmlformats.org/officeDocument/2006/relationships/slide" Target="/ppt/slides/slide1222.xml" Id="rId13" /><Relationship Type="http://schemas.openxmlformats.org/officeDocument/2006/relationships/notesMaster" Target="/ppt/notesMasters/notesMaster111.xml" Id="rId18" /><Relationship Type="http://schemas.openxmlformats.org/officeDocument/2006/relationships/slide" Target="/ppt/slides/slide233.xml" Id="rId3" /><Relationship Type="http://schemas.openxmlformats.org/officeDocument/2006/relationships/viewProps" Target="/ppt/viewProps.xml" Id="rId21" /><Relationship Type="http://schemas.openxmlformats.org/officeDocument/2006/relationships/slide" Target="/ppt/slides/slide644.xml" Id="rId7" /><Relationship Type="http://schemas.openxmlformats.org/officeDocument/2006/relationships/slide" Target="/ppt/slides/slide1155.xml" Id="rId12" /><Relationship Type="http://schemas.openxmlformats.org/officeDocument/2006/relationships/slide" Target="/ppt/slides/slide1666.xml" Id="rId17" /><Relationship Type="http://schemas.openxmlformats.org/officeDocument/2006/relationships/slide" Target="/ppt/slides/slide177.xml" Id="rId2" /><Relationship Type="http://schemas.openxmlformats.org/officeDocument/2006/relationships/slide" Target="/ppt/slides/slide1588.xml" Id="rId16" /><Relationship Type="http://schemas.openxmlformats.org/officeDocument/2006/relationships/presProps" Target="/ppt/presProps.xml" Id="rId20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99.xml" Id="rId6" /><Relationship Type="http://schemas.openxmlformats.org/officeDocument/2006/relationships/slide" Target="/ppt/slides/slide101010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41111.xml" Id="rId5" /><Relationship Type="http://schemas.openxmlformats.org/officeDocument/2006/relationships/slide" Target="/ppt/slides/slide141212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91313.xml" Id="rId10" /><Relationship Type="http://schemas.openxmlformats.org/officeDocument/2006/relationships/commentAuthors" Target="/ppt/commentAuthors.xml" Id="rId19" /><Relationship Type="http://schemas.openxmlformats.org/officeDocument/2006/relationships/slide" Target="/ppt/slides/slide31414.xml" Id="rId4" /><Relationship Type="http://schemas.openxmlformats.org/officeDocument/2006/relationships/slide" Target="/ppt/slides/slide81515.xml" Id="rId9" /><Relationship Type="http://schemas.openxmlformats.org/officeDocument/2006/relationships/slide" Target="/ppt/slides/slide131616.xml" Id="rId14" /><Relationship Type="http://schemas.openxmlformats.org/officeDocument/2006/relationships/theme" Target="/ppt/theme/theme111.xml" Id="rId22" /><Relationship Type="http://schemas.openxmlformats.org/officeDocument/2006/relationships/slide" Target="/ppt/slides/slide17.xml" Id="R9d71d994fdad4257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0A08AD76-0C4E-43FE-BA7D-2789CE39659C}"/>
    <pc:docChg chg="delSld">
      <pc:chgData name="Lorenz A. Walter" userId="f0b34736-958b-40d0-b05e-67362fccc785" providerId="ADAL" clId="{0A08AD76-0C4E-43FE-BA7D-2789CE39659C}" dt="2022-02-14T18:30:33.037" v="1" actId="47"/>
      <pc:docMkLst>
        <pc:docMk/>
      </pc:docMkLst>
      <pc:sldChg chg="del">
        <pc:chgData name="Lorenz A. Walter" userId="f0b34736-958b-40d0-b05e-67362fccc785" providerId="ADAL" clId="{0A08AD76-0C4E-43FE-BA7D-2789CE39659C}" dt="2022-02-14T18:30:32.108" v="0" actId="47"/>
        <pc:sldMkLst>
          <pc:docMk/>
          <pc:sldMk cId="1538466781" sldId="295"/>
        </pc:sldMkLst>
      </pc:sldChg>
      <pc:sldChg chg="del">
        <pc:chgData name="Lorenz A. Walter" userId="f0b34736-958b-40d0-b05e-67362fccc785" providerId="ADAL" clId="{0A08AD76-0C4E-43FE-BA7D-2789CE39659C}" dt="2022-02-14T18:30:33.037" v="1" actId="47"/>
        <pc:sldMkLst>
          <pc:docMk/>
          <pc:sldMk cId="755289606" sldId="296"/>
        </pc:sldMkLst>
      </pc:sldChg>
    </pc:docChg>
  </pc:docChgLst>
</pc:chgInfo>
</file>

<file path=ppt/comments/comment111.xml><?xml version="1.0" encoding="utf-8"?>
<p:cm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 authorId="1" dt="2021-01-29T20:03:37.032" idx="3">
    <p:pos x="10" y="10"/>
    <p:text>můžeme také představit riziko vlastní optiky výzkumníka jako interpretačního nástroje (např. Margaret Mead a její kulturně založená definice genderu jako odpověď etnologům zkoumajícím kultury z evropské androcentrické pozice).</p:text>
    <p:extLst>
      <p:ext uri="{C676402C-5697-4E1C-873F-D02D1690AC5C}">
        <p15:threadingInfo xmlns:p15="http://schemas.microsoft.com/office/powerpoint/2012/main" timeZoneBias="-60"/>
      </p:ext>
    </p:extLst>
  </p:cm>
  <p:cm authorId="2" dt="2021-02-15T23:39:31.352" idx="3">
    <p:pos x="10" y="146"/>
    <p:text>velmi dobré - prosím, přispějte na tomto místě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</p:cmLst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3B7-2397-4915-B615-809B4F047E78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7082-3B83-48AB-9766-EF75FB88A9E3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77.xml" Id="rId2" /><Relationship Type="http://schemas.openxmlformats.org/officeDocument/2006/relationships/notesMaster" Target="/ppt/notesMasters/notesMaster111.xml" Id="rId1" /></Relationships>
</file>

<file path=ppt/notesSlides/notesSlide1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A7082-3B83-48AB-9766-EF75FB88A9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33091"/>
      </p:ext>
    </p:extLst>
  </p:cSld>
  <p:clrMapOvr>
    <a:masterClrMapping/>
  </p:clrMapOvr>
</p:notes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8814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2227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17360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9034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8798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58907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8271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829"/>
      </p:ext>
    </p:extLst>
  </p:cSld>
  <p:clrMapOvr>
    <a:masterClrMapping/>
  </p:clrMapOvr>
</p:sldLayout>
</file>

<file path=ppt/slideLayouts/slideLayout7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252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398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1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11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44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181-4F32-0740-B967-A6CCD94332D9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1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2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316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4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010.xml" Id="rId1" /></Relationships>
</file>

<file path=ppt/slides/_rels/slide15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66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11.xml" Id="R505fdd4edc2e4b49" /><Relationship Type="http://schemas.openxmlformats.org/officeDocument/2006/relationships/hyperlink" Target="https://www.deepl.com/pro?cta=edit-document" TargetMode="External" Id="Rd3488c5b3b32437d" /><Relationship Type="http://schemas.openxmlformats.org/officeDocument/2006/relationships/image" Target="/ppt/media/image.png" Id="R4bae14c034e94fae" /></Relationships>
</file>

<file path=ppt/slides/_rels/slide177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155.xml" Id="rId1" /></Relationships>
</file>

<file path=ppt/slides/_rels/slide2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314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4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5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64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comments" Target="/ppt/comments/comment111.xml" Id="rId3" /><Relationship Type="http://schemas.openxmlformats.org/officeDocument/2006/relationships/image" Target="/ppt/media/image1.tiff" Id="rId2" /><Relationship Type="http://schemas.openxmlformats.org/officeDocument/2006/relationships/slideLayout" Target="/ppt/slideLayouts/slideLayout711.xml" Id="rId1" /></Relationships>
</file>

<file path=ppt/slides/_rels/slide815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44.xml" Id="rId1" /></Relationships>
</file>

<file path=ppt/slides/_rels/slide91313.xml.rels>&#65279;<?xml version="1.0" encoding="utf-8"?><Relationships xmlns="http://schemas.openxmlformats.org/package/2006/relationships"><Relationship Type="http://schemas.openxmlformats.org/officeDocument/2006/relationships/image" Target="/ppt/media/image222.tiff" Id="rId2" /><Relationship Type="http://schemas.openxmlformats.org/officeDocument/2006/relationships/slideLayout" Target="/ppt/slideLayouts/slideLayout711.xml" Id="rId1" /></Relationships>
</file>

<file path=ppt/slides/slide1010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A3F1-A07F-3A4B-85A9-4BA8FFCC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Metoda D.: Akční </a:t>
            </a:r>
            <a:r>
              <a:rPr lang="en-GB" dirty="0"/>
              <a:t>výzkum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716C0-6BE2-0A40-B624-449D247A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Akční výzkum není ani tak metodologií, jako spíše orientací na zkoumání, která usiluje o vytvoření participativních komunit zkoumání, v nichž se při </a:t>
            </a:r>
            <a:r>
              <a:rPr lang="en-GB" dirty="0"/>
              <a:t>řešení </a:t>
            </a:r>
            <a:r>
              <a:rPr lang="en-GB" b="1" dirty="0"/>
              <a:t>významných praktických otázek uplatňují </a:t>
            </a:r>
            <a:r>
              <a:rPr lang="en-GB" dirty="0"/>
              <a:t>vlastnosti </a:t>
            </a:r>
            <a:r>
              <a:rPr lang="en-GB" u="sng" dirty="0"/>
              <a:t>angažovanosti</a:t>
            </a:r>
            <a:r>
              <a:rPr lang="en-GB" dirty="0"/>
              <a:t>, </a:t>
            </a:r>
            <a:r>
              <a:rPr lang="en-GB" u="sng" dirty="0"/>
              <a:t>zvědavosti </a:t>
            </a:r>
            <a:r>
              <a:rPr lang="en-GB" dirty="0"/>
              <a:t>a </a:t>
            </a:r>
            <a:r>
              <a:rPr lang="en-GB" u="sng" dirty="0"/>
              <a:t>kladení otázek</a:t>
            </a:r>
            <a:r>
              <a:rPr lang="en-GB" dirty="0"/>
              <a:t>. </a:t>
            </a:r>
            <a:r>
              <a:rPr lang="en-GB" dirty="0"/>
              <a:t>Výchozí bod: </a:t>
            </a:r>
            <a:r>
              <a:rPr lang="en-GB" i="1" dirty="0"/>
              <a:t>"něco se tu musí změnit".</a:t>
            </a:r>
          </a:p>
          <a:p>
            <a:r>
              <a:rPr lang="en-GB" dirty="0"/>
              <a:t>Společenství zkoumajících (tj. výzkumníci </a:t>
            </a:r>
            <a:r>
              <a:rPr lang="en-GB" u="sng" dirty="0"/>
              <a:t>a </a:t>
            </a:r>
            <a:r>
              <a:rPr lang="en-GB" dirty="0"/>
              <a:t>všichni účastníci) se zapojují do systematických cyklů </a:t>
            </a:r>
            <a:r>
              <a:rPr lang="en-GB" u="sng" dirty="0"/>
              <a:t>akce a reflexe</a:t>
            </a:r>
            <a:r>
              <a:rPr lang="en-GB" dirty="0"/>
              <a:t>: v </a:t>
            </a:r>
            <a:r>
              <a:rPr lang="en-GB" u="sng" dirty="0"/>
              <a:t>akčních </a:t>
            </a:r>
            <a:r>
              <a:rPr lang="en-GB" dirty="0"/>
              <a:t>fázích spoluvýzkumníci testují postupy a shromažďují důkazy; ve </a:t>
            </a:r>
            <a:r>
              <a:rPr lang="en-GB" dirty="0"/>
              <a:t>fázích </a:t>
            </a:r>
            <a:r>
              <a:rPr lang="en-GB" u="sng" dirty="0"/>
              <a:t>reflexe </a:t>
            </a:r>
            <a:r>
              <a:rPr lang="en-GB" dirty="0"/>
              <a:t>společně hledají smysl a plánují další kroky. A protože tyto cykly akce a reflexe </a:t>
            </a:r>
            <a:r>
              <a:rPr lang="en-GB" u="sng" dirty="0"/>
              <a:t>integrují poznání a jednání, </a:t>
            </a:r>
            <a:r>
              <a:rPr lang="en-GB" dirty="0"/>
              <a:t>nemusí akční výzkum řešit "propast" mezi poznáním a konáním, která brání mnoha snahám o změnu a "aplikovanému" výzkumu. </a:t>
            </a:r>
          </a:p>
        </p:txBody>
      </p:sp>
    </p:spTree>
    <p:extLst>
      <p:ext uri="{BB962C8B-B14F-4D97-AF65-F5344CB8AC3E}">
        <p14:creationId xmlns:p14="http://schemas.microsoft.com/office/powerpoint/2010/main" val="23641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15501"/>
            <a:ext cx="11866179" cy="1325563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Kritické společenské vědy - </a:t>
            </a:r>
            <a:br>
              <a:rPr lang="en-GB" sz="3600" dirty="0"/>
            </a:br>
            <a:r>
              <a:rPr lang="en-GB" sz="2800" dirty="0"/>
              <a:t>vychází z předpokladu, že </a:t>
            </a:r>
            <a:r>
              <a:rPr lang="en-GB" sz="2800"/>
              <a:t>společnost (nebo něco ve společnosti) </a:t>
            </a:r>
            <a:r>
              <a:rPr lang="en-GB" sz="2800" dirty="0"/>
              <a:t>se </a:t>
            </a:r>
            <a:r>
              <a:rPr lang="en-GB" sz="2800"/>
              <a:t>musí </a:t>
            </a:r>
            <a:r>
              <a:rPr lang="en-GB" sz="2800" dirty="0"/>
              <a:t>změnit.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512916"/>
            <a:ext cx="10880834" cy="513726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Vyžaduje, aby výzkumníci rekonstruovali účel </a:t>
            </a:r>
            <a:r>
              <a:rPr lang="en-GB"/>
              <a:t>šetření, aby </a:t>
            </a:r>
            <a:r>
              <a:rPr lang="en-GB" dirty="0"/>
              <a:t>se zapojili do boje za </a:t>
            </a:r>
            <a:r>
              <a:rPr lang="en-GB" u="sng" dirty="0"/>
              <a:t>rovnost a spravedlnost a </a:t>
            </a:r>
            <a:r>
              <a:rPr lang="en-GB" dirty="0"/>
              <a:t>zároveň </a:t>
            </a:r>
            <a:r>
              <a:rPr lang="en-GB"/>
              <a:t>zkoumali </a:t>
            </a:r>
            <a:r>
              <a:rPr lang="en-GB" u="sng"/>
              <a:t>moc, která </a:t>
            </a:r>
            <a:r>
              <a:rPr lang="en-GB" dirty="0"/>
              <a:t>se pro </a:t>
            </a:r>
            <a:r>
              <a:rPr lang="en-GB"/>
              <a:t>výzkumníka </a:t>
            </a:r>
            <a:r>
              <a:rPr lang="en-GB" dirty="0"/>
              <a:t>vytváří </a:t>
            </a:r>
            <a:r>
              <a:rPr lang="en-GB"/>
              <a:t>prostřednictvím výzkumu a v </a:t>
            </a:r>
            <a:r>
              <a:rPr lang="en-GB" dirty="0"/>
              <a:t>kontextu šetření.</a:t>
            </a:r>
          </a:p>
          <a:p>
            <a:r>
              <a:rPr lang="en-GB" dirty="0"/>
              <a:t>Denzin &amp; </a:t>
            </a:r>
            <a:r>
              <a:rPr lang="en-GB" dirty="0" err="1"/>
              <a:t>Giardina</a:t>
            </a:r>
            <a:r>
              <a:rPr lang="en-GB" dirty="0"/>
              <a:t>, 2007: kritičtí vědci se ujímají </a:t>
            </a:r>
            <a:r>
              <a:rPr lang="en-GB" u="sng" dirty="0"/>
              <a:t>morálních projektů, </a:t>
            </a:r>
            <a:r>
              <a:rPr lang="en-GB" dirty="0"/>
              <a:t>které dekolonizují, ctí a obnovují </a:t>
            </a:r>
            <a:r>
              <a:rPr lang="en-GB" b="1" dirty="0"/>
              <a:t>domorodé kulturní praktiky</a:t>
            </a:r>
            <a:r>
              <a:rPr lang="en-GB" dirty="0"/>
              <a:t>, mobilizují kolektivní akce, které vedou k radikální politice možností, naděje, lásky, péče a rovnosti pro celé lidstvo. </a:t>
            </a:r>
          </a:p>
          <a:p>
            <a:r>
              <a:rPr lang="en-GB" dirty="0"/>
              <a:t>Snaha "spojit se s" a "učit se od", nikoli "mluvit za" a "zasahovat do"; věnovat pozornost "hlasům z okraje", aby se "znovu soustředily konvenční znalosti".</a:t>
            </a:r>
          </a:p>
          <a:p>
            <a:r>
              <a:rPr lang="en-GB" dirty="0"/>
              <a:t>Zásady:</a:t>
            </a:r>
          </a:p>
          <a:p>
            <a:pPr lvl="1"/>
            <a:r>
              <a:rPr lang="en-GB" dirty="0"/>
              <a:t>Odhalit různorodost </a:t>
            </a:r>
            <a:r>
              <a:rPr lang="en-GB"/>
              <a:t>skutečností (například pohlaví, věk, etnický původ atd.).</a:t>
            </a:r>
            <a:endParaRPr lang="en-GB" dirty="0"/>
          </a:p>
          <a:p>
            <a:pPr lvl="1"/>
            <a:r>
              <a:rPr lang="en-GB" dirty="0"/>
              <a:t>zabývat se sítěmi interakcí, které vytvářejí </a:t>
            </a:r>
            <a:r>
              <a:rPr lang="en-GB"/>
              <a:t>problémy v rámci </a:t>
            </a:r>
            <a:r>
              <a:rPr lang="en-GB" dirty="0"/>
              <a:t>mocenských struktur.</a:t>
            </a:r>
          </a:p>
          <a:p>
            <a:pPr lvl="1"/>
            <a:r>
              <a:rPr lang="en-GB" dirty="0"/>
              <a:t>Přesun problémů a rozhodnutí směrem k </a:t>
            </a:r>
            <a:r>
              <a:rPr lang="en-GB"/>
              <a:t>sociální spravedlnosti </a:t>
            </a:r>
            <a:endParaRPr lang="en-GB" dirty="0"/>
          </a:p>
          <a:p>
            <a:pPr lvl="1"/>
            <a:r>
              <a:rPr lang="en-GB" dirty="0"/>
              <a:t>Solidarita s </a:t>
            </a:r>
            <a:r>
              <a:rPr lang="en-GB"/>
              <a:t>tradičně utlačovanými / marginalizovanými / vyloučenými: výzkum může být sám o sobě způsobem, jak začlenit lidi, jak </a:t>
            </a:r>
            <a:r>
              <a:rPr lang="en-GB" b="1"/>
              <a:t>dát hlas </a:t>
            </a:r>
            <a:r>
              <a:rPr lang="en-GB"/>
              <a:t>umlčovaným skupinám obyvatel.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8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8CF86-A616-D04F-8B91-98D801B3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Kurt Lewin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0047-3E11-084E-8785-4A9C102F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b="1" dirty="0"/>
              <a:t>"Nikdy nepochopíte organizaci, dokud se ji nepokusíte změnit."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de-DE" i="1" dirty="0" err="1"/>
              <a:t>Výzkum </a:t>
            </a:r>
            <a:r>
              <a:rPr lang="de-DE" i="1" dirty="0" err="1"/>
              <a:t>potřebný </a:t>
            </a:r>
            <a:r>
              <a:rPr lang="de-DE" i="1" dirty="0" err="1"/>
              <a:t>pro </a:t>
            </a:r>
            <a:r>
              <a:rPr lang="de-DE" i="1" dirty="0" err="1"/>
              <a:t>sociální </a:t>
            </a:r>
            <a:r>
              <a:rPr lang="de-DE" i="1" dirty="0" err="1"/>
              <a:t>praxi </a:t>
            </a:r>
            <a:r>
              <a:rPr lang="de-DE" i="1" dirty="0" err="1"/>
              <a:t>lze </a:t>
            </a:r>
            <a:r>
              <a:rPr lang="de-DE" i="1" dirty="0" err="1"/>
              <a:t>nejlépe </a:t>
            </a:r>
            <a:r>
              <a:rPr lang="de-DE" i="1" dirty="0" err="1"/>
              <a:t>charakterizovat </a:t>
            </a:r>
            <a:r>
              <a:rPr lang="de-DE" i="1" dirty="0" err="1"/>
              <a:t>jako </a:t>
            </a:r>
            <a:r>
              <a:rPr lang="de-DE" i="1" dirty="0" err="1"/>
              <a:t>výzkum </a:t>
            </a:r>
            <a:r>
              <a:rPr lang="de-DE" i="1" dirty="0" err="1"/>
              <a:t>pro </a:t>
            </a:r>
            <a:r>
              <a:rPr lang="de-DE" i="1" dirty="0" err="1"/>
              <a:t>sociální </a:t>
            </a:r>
            <a:r>
              <a:rPr lang="de-DE" i="1" dirty="0" err="1"/>
              <a:t>řízení </a:t>
            </a:r>
            <a:r>
              <a:rPr lang="de-DE" i="1" dirty="0" err="1"/>
              <a:t>nebo </a:t>
            </a:r>
            <a:r>
              <a:rPr lang="de-DE" i="1" dirty="0" err="1"/>
              <a:t>sociální </a:t>
            </a:r>
            <a:r>
              <a:rPr lang="de-DE" i="1" dirty="0" err="1"/>
              <a:t>inženýrství</a:t>
            </a:r>
            <a:r>
              <a:rPr lang="de-DE" i="1" dirty="0"/>
              <a:t>. </a:t>
            </a:r>
            <a:r>
              <a:rPr lang="de-DE" i="1" dirty="0" err="1"/>
              <a:t>Jedná se </a:t>
            </a:r>
            <a:r>
              <a:rPr lang="de-DE" i="1" dirty="0" err="1"/>
              <a:t>o </a:t>
            </a:r>
            <a:r>
              <a:rPr lang="de-DE" i="1" dirty="0"/>
              <a:t>typ </a:t>
            </a:r>
            <a:r>
              <a:rPr lang="de-DE" i="1" dirty="0"/>
              <a:t>akčního výzkumu</a:t>
            </a:r>
            <a:r>
              <a:rPr lang="de-DE" i="1" dirty="0" err="1"/>
              <a:t>, </a:t>
            </a:r>
            <a:r>
              <a:rPr lang="de-DE" i="1" dirty="0" err="1"/>
              <a:t>srovnávací </a:t>
            </a:r>
            <a:r>
              <a:rPr lang="de-DE" i="1" dirty="0" err="1"/>
              <a:t>výzkum </a:t>
            </a:r>
            <a:r>
              <a:rPr lang="de-DE" i="1" dirty="0" err="1"/>
              <a:t>podmínek </a:t>
            </a:r>
            <a:r>
              <a:rPr lang="de-DE" i="1" dirty="0" err="1"/>
              <a:t>a </a:t>
            </a:r>
            <a:r>
              <a:rPr lang="de-DE" i="1" dirty="0" err="1"/>
              <a:t>účinků </a:t>
            </a:r>
            <a:r>
              <a:rPr lang="de-DE" i="1" dirty="0" err="1"/>
              <a:t>různých </a:t>
            </a:r>
            <a:r>
              <a:rPr lang="de-DE" i="1" dirty="0" err="1"/>
              <a:t>forem </a:t>
            </a:r>
            <a:r>
              <a:rPr lang="de-DE" i="1" dirty="0" err="1"/>
              <a:t>sociálního </a:t>
            </a:r>
            <a:r>
              <a:rPr lang="de-DE" i="1" dirty="0" err="1"/>
              <a:t>jednání </a:t>
            </a:r>
            <a:r>
              <a:rPr lang="de-DE" i="1" dirty="0" err="1"/>
              <a:t>a </a:t>
            </a:r>
            <a:r>
              <a:rPr lang="de-DE" i="1" dirty="0" err="1"/>
              <a:t>výzkum </a:t>
            </a:r>
            <a:r>
              <a:rPr lang="de-DE" i="1" dirty="0" err="1"/>
              <a:t>vedoucí </a:t>
            </a:r>
            <a:r>
              <a:rPr lang="de-DE" i="1" dirty="0" err="1"/>
              <a:t>k </a:t>
            </a:r>
            <a:r>
              <a:rPr lang="de-DE" i="1" dirty="0" err="1"/>
              <a:t>sociálnímu </a:t>
            </a:r>
            <a:r>
              <a:rPr lang="de-DE" i="1" dirty="0" err="1"/>
              <a:t>jednání</a:t>
            </a:r>
            <a:r>
              <a:rPr lang="de-DE" i="1" dirty="0"/>
              <a:t>. </a:t>
            </a:r>
            <a:r>
              <a:rPr lang="de-DE" i="1" dirty="0"/>
              <a:t>Výzkum, </a:t>
            </a:r>
            <a:r>
              <a:rPr lang="de-DE" i="1" dirty="0" err="1"/>
              <a:t>který </a:t>
            </a:r>
            <a:r>
              <a:rPr lang="de-DE" i="1" dirty="0" err="1"/>
              <a:t>nevytváří nic </a:t>
            </a:r>
            <a:r>
              <a:rPr lang="de-DE" i="1" dirty="0"/>
              <a:t>jiného než </a:t>
            </a:r>
            <a:r>
              <a:rPr lang="de-DE" i="1" dirty="0" err="1"/>
              <a:t>knihy, </a:t>
            </a:r>
            <a:r>
              <a:rPr lang="de-DE" i="1" dirty="0"/>
              <a:t>nebude </a:t>
            </a:r>
            <a:r>
              <a:rPr lang="de-DE" i="1" dirty="0" err="1"/>
              <a:t>stačit </a:t>
            </a:r>
            <a:r>
              <a:rPr lang="de-DE" dirty="0"/>
              <a:t>(Lewin 1946, </a:t>
            </a:r>
            <a:r>
              <a:rPr lang="de-DE" dirty="0" err="1"/>
              <a:t>převzato </a:t>
            </a:r>
            <a:r>
              <a:rPr lang="de-DE" dirty="0"/>
              <a:t>in Lewin 1948: 202-3).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611767"/>
      </p:ext>
    </p:extLst>
  </p:cSld>
  <p:clrMapOvr>
    <a:masterClrMapping/>
  </p:clrMapOvr>
</p:sld>
</file>

<file path=ppt/slides/slide1316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2F90-386D-3F4A-90C5-A49B75BE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Zásady akčního výzkumu (Stringer, 1999)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0694-E77D-694C-BE92-8C307A0D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i="1" dirty="0"/>
              <a:t>Základním </a:t>
            </a:r>
            <a:r>
              <a:rPr lang="de-DE" i="1" dirty="0" err="1"/>
              <a:t>předpokladem </a:t>
            </a:r>
            <a:r>
              <a:rPr lang="de-DE" i="1" dirty="0" err="1"/>
              <a:t>komunitního </a:t>
            </a:r>
            <a:r>
              <a:rPr lang="de-DE" i="1" dirty="0" err="1"/>
              <a:t>akčního </a:t>
            </a:r>
            <a:r>
              <a:rPr lang="de-DE" i="1" dirty="0" err="1"/>
              <a:t>výzkumu </a:t>
            </a:r>
            <a:r>
              <a:rPr lang="de-DE" i="1" dirty="0" err="1"/>
              <a:t>je</a:t>
            </a:r>
            <a:r>
              <a:rPr lang="de-DE" i="1" dirty="0" err="1"/>
              <a:t>, </a:t>
            </a:r>
            <a:r>
              <a:rPr lang="de-DE" i="1" dirty="0" err="1"/>
              <a:t>že </a:t>
            </a:r>
            <a:r>
              <a:rPr lang="de-DE" i="1" dirty="0" err="1"/>
              <a:t>začíná </a:t>
            </a:r>
            <a:r>
              <a:rPr lang="de-DE" i="1" dirty="0"/>
              <a:t>zájmem</a:t>
            </a:r>
            <a:r>
              <a:rPr lang="de-DE" i="1" dirty="0" err="1"/>
              <a:t> o </a:t>
            </a:r>
            <a:r>
              <a:rPr lang="de-DE" i="1" dirty="0" err="1"/>
              <a:t>problémy </a:t>
            </a:r>
            <a:r>
              <a:rPr lang="de-DE" i="1" dirty="0" err="1"/>
              <a:t>skupiny</a:t>
            </a:r>
            <a:r>
              <a:rPr lang="de-DE" i="1" dirty="0"/>
              <a:t>, </a:t>
            </a:r>
            <a:r>
              <a:rPr lang="de-DE" i="1" dirty="0" err="1"/>
              <a:t>komunity </a:t>
            </a:r>
            <a:r>
              <a:rPr lang="de-DE" i="1" dirty="0" err="1"/>
              <a:t>nebo </a:t>
            </a:r>
            <a:r>
              <a:rPr lang="de-DE" i="1" dirty="0" err="1"/>
              <a:t>organizace</a:t>
            </a:r>
            <a:r>
              <a:rPr lang="de-DE" i="1" dirty="0"/>
              <a:t>. </a:t>
            </a:r>
            <a:r>
              <a:rPr lang="de-DE" i="1" dirty="0" err="1"/>
              <a:t>Jeho </a:t>
            </a:r>
            <a:r>
              <a:rPr lang="de-DE" i="1" dirty="0" err="1"/>
              <a:t>cílem </a:t>
            </a:r>
            <a:r>
              <a:rPr lang="de-DE" i="1" dirty="0" err="1"/>
              <a:t>je </a:t>
            </a:r>
            <a:r>
              <a:rPr lang="de-DE" i="1" dirty="0" err="1"/>
              <a:t>pomoci </a:t>
            </a:r>
            <a:r>
              <a:rPr lang="de-DE" i="1" dirty="0" err="1"/>
              <a:t>lidem </a:t>
            </a:r>
            <a:r>
              <a:rPr lang="de-DE" i="1" dirty="0" err="1"/>
              <a:t>rozšířit </a:t>
            </a:r>
            <a:r>
              <a:rPr lang="de-DE" i="1" dirty="0" err="1"/>
              <a:t>jejich </a:t>
            </a:r>
            <a:r>
              <a:rPr lang="de-DE" i="1" dirty="0" err="1"/>
              <a:t>chápání </a:t>
            </a:r>
            <a:r>
              <a:rPr lang="de-DE" i="1" dirty="0" err="1"/>
              <a:t>situace, </a:t>
            </a:r>
            <a:r>
              <a:rPr lang="de-DE" i="1" dirty="0" err="1"/>
              <a:t>a </a:t>
            </a:r>
            <a:r>
              <a:rPr lang="de-DE" i="1" dirty="0" err="1"/>
              <a:t>tím </a:t>
            </a:r>
            <a:r>
              <a:rPr lang="de-DE" i="1" dirty="0" err="1"/>
              <a:t>řešit </a:t>
            </a:r>
            <a:r>
              <a:rPr lang="de-DE" i="1" dirty="0" err="1"/>
              <a:t>problémy, </a:t>
            </a:r>
            <a:r>
              <a:rPr lang="de-DE" i="1" dirty="0" err="1"/>
              <a:t>s </a:t>
            </a:r>
            <a:r>
              <a:rPr lang="de-DE" i="1" dirty="0" err="1"/>
              <a:t>nimiž </a:t>
            </a:r>
            <a:r>
              <a:rPr lang="de-DE" i="1" dirty="0" err="1"/>
              <a:t>se </a:t>
            </a:r>
            <a:r>
              <a:rPr lang="de-DE" i="1" dirty="0" err="1"/>
              <a:t>potýkají.....</a:t>
            </a:r>
          </a:p>
          <a:p>
            <a:pPr marL="0" indent="0" fontAlgn="base">
              <a:buNone/>
            </a:pPr>
            <a:r>
              <a:rPr lang="de-DE" dirty="0" err="1"/>
              <a:t>- Je </a:t>
            </a:r>
            <a:r>
              <a:rPr lang="de-DE" i="1" dirty="0" err="1"/>
              <a:t>demokratický </a:t>
            </a:r>
            <a:r>
              <a:rPr lang="de-DE" dirty="0"/>
              <a:t>a </a:t>
            </a:r>
            <a:r>
              <a:rPr lang="de-DE" dirty="0" err="1"/>
              <a:t>umožňuje </a:t>
            </a:r>
            <a:r>
              <a:rPr lang="de-DE" dirty="0" err="1"/>
              <a:t>účast </a:t>
            </a:r>
            <a:r>
              <a:rPr lang="de-DE" dirty="0"/>
              <a:t>všech </a:t>
            </a:r>
            <a:r>
              <a:rPr lang="de-DE" dirty="0" err="1"/>
              <a:t>lidí</a:t>
            </a:r>
            <a:r>
              <a:rPr lang="de-DE" dirty="0"/>
              <a:t>.</a:t>
            </a:r>
          </a:p>
          <a:p>
            <a:pPr marL="0" indent="0" fontAlgn="base">
              <a:buNone/>
            </a:pPr>
            <a:r>
              <a:rPr lang="de-DE" dirty="0" err="1"/>
              <a:t>- Je </a:t>
            </a:r>
            <a:r>
              <a:rPr lang="de-DE" i="1" dirty="0" err="1"/>
              <a:t>spravedlivý </a:t>
            </a:r>
            <a:r>
              <a:rPr lang="de-DE" dirty="0"/>
              <a:t>a </a:t>
            </a:r>
            <a:r>
              <a:rPr lang="de-DE" dirty="0" err="1"/>
              <a:t>uznává </a:t>
            </a:r>
            <a:r>
              <a:rPr lang="de-DE" dirty="0" err="1"/>
              <a:t>rovnost </a:t>
            </a:r>
            <a:r>
              <a:rPr lang="de-DE" dirty="0" err="1"/>
              <a:t>hodnot </a:t>
            </a:r>
            <a:r>
              <a:rPr lang="de-DE" dirty="0" err="1"/>
              <a:t>lidí</a:t>
            </a:r>
            <a:r>
              <a:rPr lang="de-DE" dirty="0"/>
              <a:t>.</a:t>
            </a:r>
          </a:p>
          <a:p>
            <a:pPr marL="0" indent="0" fontAlgn="base">
              <a:buNone/>
            </a:pPr>
            <a:r>
              <a:rPr lang="de-DE" dirty="0" err="1"/>
              <a:t>- Je </a:t>
            </a:r>
            <a:r>
              <a:rPr lang="de-DE" i="1" dirty="0" err="1"/>
              <a:t>osvobozující </a:t>
            </a:r>
            <a:r>
              <a:rPr lang="de-DE" dirty="0"/>
              <a:t>a </a:t>
            </a:r>
            <a:r>
              <a:rPr lang="de-DE" dirty="0" err="1"/>
              <a:t>poskytuje </a:t>
            </a:r>
            <a:r>
              <a:rPr lang="de-DE" dirty="0" err="1"/>
              <a:t>svobodu </a:t>
            </a:r>
            <a:r>
              <a:rPr lang="de-DE" dirty="0" err="1"/>
              <a:t>od </a:t>
            </a:r>
            <a:r>
              <a:rPr lang="de-DE" dirty="0" err="1"/>
              <a:t>tísnivých</a:t>
            </a:r>
            <a:r>
              <a:rPr lang="de-DE" dirty="0"/>
              <a:t>, </a:t>
            </a:r>
            <a:r>
              <a:rPr lang="de-DE" dirty="0" err="1"/>
              <a:t>vysilujících </a:t>
            </a:r>
            <a:r>
              <a:rPr lang="de-DE" dirty="0" err="1"/>
              <a:t>podmínek</a:t>
            </a:r>
            <a:r>
              <a:rPr lang="de-DE" dirty="0"/>
              <a:t>.</a:t>
            </a:r>
          </a:p>
          <a:p>
            <a:pPr marL="0" indent="0" fontAlgn="base">
              <a:buNone/>
            </a:pPr>
            <a:r>
              <a:rPr lang="de-DE" i="1" dirty="0" err="1"/>
              <a:t>- Zlepšuje </a:t>
            </a:r>
            <a:r>
              <a:rPr lang="de-DE" i="1" dirty="0" err="1"/>
              <a:t>život </a:t>
            </a:r>
            <a:r>
              <a:rPr lang="de-DE" dirty="0"/>
              <a:t>a </a:t>
            </a:r>
            <a:r>
              <a:rPr lang="de-DE" dirty="0" err="1"/>
              <a:t>umožňuje </a:t>
            </a:r>
            <a:r>
              <a:rPr lang="de-DE" dirty="0" err="1"/>
              <a:t>lidem </a:t>
            </a:r>
            <a:r>
              <a:rPr lang="de-DE" dirty="0" err="1"/>
              <a:t>plně </a:t>
            </a:r>
            <a:r>
              <a:rPr lang="de-DE" dirty="0" err="1"/>
              <a:t>rozvinout svůj </a:t>
            </a:r>
            <a:r>
              <a:rPr lang="de-DE" dirty="0"/>
              <a:t>lidský potenciál.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1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5E23C8-369A-2047-8234-8B08B5F2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9646"/>
          </a:xfrm>
        </p:spPr>
        <p:txBody>
          <a:bodyPr>
            <a:noAutofit/>
          </a:bodyPr>
          <a:lstStyle/>
          <a:p>
            <a:r>
              <a:rPr lang="en-GB" sz="3600" dirty="0"/>
              <a:t>Fáze projektů akčního výzkumu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CC98E4-CBBD-3E47-845F-4F9AEE0D1F5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063625"/>
          <a:ext cx="51816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40142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Kdo rozhoduje a kdo by se měl účastnit?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74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Kdo se podílí na mapování?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83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... A kdo je vynechán?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48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Čí jsou to problémy?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46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Čí otázky?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7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Z čí perspektivy?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5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...a čí problémy, otázky a perspektivy jsou vynechány?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00155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EB7338A-FB4F-944E-8C34-5AFF3D37641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063626"/>
          <a:ext cx="5181600" cy="4140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051573007"/>
                    </a:ext>
                  </a:extLst>
                </a:gridCol>
              </a:tblGrid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Čí hlas je důležitý? kdo řídí proces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34003"/>
                  </a:ext>
                </a:extLst>
              </a:tr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Kdo rozhoduje o tom, co je důležité?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835091"/>
                  </a:ext>
                </a:extLst>
              </a:tr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Kdo rozhoduje o tom, co se zveřejní?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00412"/>
                  </a:ext>
                </a:extLst>
              </a:tr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Kdo je marginalizován?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676739"/>
                  </a:ext>
                </a:extLst>
              </a:tr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Čí je realita? Znalosti? Kategorie? Logika?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7872"/>
                  </a:ext>
                </a:extLst>
              </a:tr>
              <a:tr h="301901">
                <a:tc>
                  <a:txBody>
                    <a:bodyPr/>
                    <a:lstStyle/>
                    <a:p>
                      <a:r>
                        <a:rPr lang="en-GB" sz="2400" dirty="0"/>
                        <a:t>Čí smysl pro prostor a hranice?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49273"/>
                  </a:ext>
                </a:extLst>
              </a:tr>
              <a:tr h="6661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037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131011"/>
      </p:ext>
    </p:extLst>
  </p:cSld>
  <p:clrMapOvr>
    <a:masterClrMapping/>
  </p:clrMapOvr>
</p:sld>
</file>

<file path=ppt/slides/slide158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56CE46-9CFA-974A-94B2-77181232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Výstupní stupeň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EF80EF-5384-734A-AD00-1CFF2C6289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2262" y="1825625"/>
          <a:ext cx="10921538" cy="488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1538">
                  <a:extLst>
                    <a:ext uri="{9D8B030D-6E8A-4147-A177-3AD203B41FA5}">
                      <a16:colId xmlns:a16="http://schemas.microsoft.com/office/drawing/2014/main" val="308593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je vlastníkem výstupu?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72624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Jak se nyní mají ti, kteří informace sdíleli?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20958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organizuje následná opatření?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250083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bude analýzu používat?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49469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má přístup a kdo ne?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181389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Co se změnilo?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19713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má ze změn prospěch? Na čí úkor?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1044669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Kdo je zplnomocněný a kdo zplnomocněný?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70710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56730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40533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25645"/>
      </p:ext>
    </p:extLst>
  </p:cSld>
  <p:clrMapOvr>
    <a:masterClrMapping/>
  </p:clrMapOvr>
</p:sld>
</file>

<file path=ppt/slides/slide166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756D-A67B-0C48-8481-07387CDB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en-GB" dirty="0"/>
              <a:t>Strategie vedení rozhovorů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C0569-9E65-7646-A96C-ACFF1C85A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en-GB" b="1" dirty="0"/>
              <a:t>Narativní rozhovor: </a:t>
            </a:r>
            <a:r>
              <a:rPr lang="en-GB" dirty="0"/>
              <a:t>dotazovaný je požádán, aby vyprávěl příběh prostřednictvím široce otevřených otázek, tazatel věnuje pozornost obsahu i posloupnosti, v níž se objevují témata, a emocionální kvalitě výpovědi. </a:t>
            </a:r>
          </a:p>
          <a:p>
            <a:r>
              <a:rPr lang="en-GB" b="1" dirty="0"/>
              <a:t>Nestrukturovaný rozhovor</a:t>
            </a:r>
            <a:r>
              <a:rPr lang="en-GB" dirty="0"/>
              <a:t>: výzkumník používá pouze krátký seznam klíčových otázek, o kterých se má hovořit, umožňuje informantům, aby se ubírali směrem, který považují za relevantní, výzkumník omezuje otázky na objasnění nebo pobídky k připomenutí dalších podrobností týkajících se tématu.</a:t>
            </a:r>
          </a:p>
          <a:p>
            <a:r>
              <a:rPr lang="en-GB" b="1" dirty="0"/>
              <a:t>Polostrukturovaný rozhovor</a:t>
            </a:r>
            <a:r>
              <a:rPr lang="en-GB" dirty="0"/>
              <a:t>: výzkumník používá seznam otázek nebo témat, která mají být probrána; není třeba postupovat v předem stanoveném pořadí, ale měl by být probrán určitý rozsah; mohou se objevit nová a další témata, která je třeba zaznamenat. </a:t>
            </a:r>
          </a:p>
        </p:txBody>
      </p:sp>
    </p:spTree>
    <p:extLst>
      <p:ext uri="{BB962C8B-B14F-4D97-AF65-F5344CB8AC3E}">
        <p14:creationId xmlns:p14="http://schemas.microsoft.com/office/powerpoint/2010/main" val="5813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d3488c5b3b32437d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4bae14c034e94fae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17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kvalitativní výzkum (3)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1756723783"/>
      </p:ext>
    </p:extLst>
  </p:cSld>
  <p:clrMapOvr>
    <a:masterClrMapping/>
  </p:clrMapOvr>
</p:sld>
</file>

<file path=ppt/slides/slide23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BE62-AB22-DE43-A12C-938603EC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Metoda A: Případová </a:t>
            </a:r>
            <a:r>
              <a:rPr lang="en-GB" dirty="0"/>
              <a:t>studie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BED97-8D27-C545-BCB0-1BFC645D9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7" y="1566041"/>
            <a:ext cx="10838793" cy="461092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Podrobné zkoumání </a:t>
            </a:r>
            <a:r>
              <a:rPr lang="en-GB"/>
              <a:t>jednoho (nebo několika málo) příkladu (příkladů) určité </a:t>
            </a:r>
            <a:r>
              <a:rPr lang="en-GB" dirty="0"/>
              <a:t>třídy jevů. Případová studie nemůže poskytnout spolehlivé informace o </a:t>
            </a:r>
            <a:r>
              <a:rPr lang="en-GB"/>
              <a:t>širší třídě případů, </a:t>
            </a:r>
            <a:r>
              <a:rPr lang="en-GB" dirty="0"/>
              <a:t>ale může být užitečná v předběžných fázích šetření, protože poskytuje </a:t>
            </a:r>
            <a:r>
              <a:rPr lang="en-GB" b="1" u="sng" dirty="0"/>
              <a:t>hypotézy, které </a:t>
            </a:r>
            <a:r>
              <a:rPr lang="en-GB" dirty="0"/>
              <a:t>mohou být </a:t>
            </a:r>
            <a:r>
              <a:rPr lang="en-GB"/>
              <a:t>později </a:t>
            </a:r>
            <a:r>
              <a:rPr lang="en-GB" dirty="0"/>
              <a:t>systematicky </a:t>
            </a:r>
            <a:r>
              <a:rPr lang="en-GB"/>
              <a:t>ověřovány </a:t>
            </a:r>
            <a:r>
              <a:rPr lang="en-GB" dirty="0"/>
              <a:t>na větším počtu případů. </a:t>
            </a:r>
          </a:p>
          <a:p>
            <a:endParaRPr lang="en-GB" dirty="0"/>
          </a:p>
          <a:p>
            <a:r>
              <a:rPr lang="en-GB" b="1" u="sng" dirty="0"/>
              <a:t>Fenomenologické </a:t>
            </a:r>
            <a:r>
              <a:rPr lang="en-GB" dirty="0"/>
              <a:t>studie lidského učení ukazují, že u dospělých existuje kvalitativní skok v procesu učení od </a:t>
            </a:r>
            <a:r>
              <a:rPr lang="en-GB" dirty="0"/>
              <a:t>analytické racionality </a:t>
            </a:r>
            <a:r>
              <a:rPr lang="en-GB" u="sng" dirty="0"/>
              <a:t>řízené pravidly k </a:t>
            </a:r>
            <a:r>
              <a:rPr lang="en-GB" u="sng" dirty="0"/>
              <a:t>plynulému výkonu tacitních dovedností</a:t>
            </a:r>
            <a:r>
              <a:rPr lang="en-GB" dirty="0"/>
              <a:t>: "(P. Bourdieu). Všem </a:t>
            </a:r>
            <a:r>
              <a:rPr lang="en-GB" u="sng" dirty="0"/>
              <a:t>expertům je </a:t>
            </a:r>
            <a:r>
              <a:rPr lang="en-GB" dirty="0"/>
              <a:t>společné, </a:t>
            </a:r>
            <a:r>
              <a:rPr lang="en-GB" dirty="0"/>
              <a:t>že pracují na základě důvěrné znalosti několika tisíc konkrétních případů.</a:t>
            </a:r>
          </a:p>
          <a:p>
            <a:r>
              <a:rPr lang="en-GB" dirty="0"/>
              <a:t>Případové studie jsou stavebními kameny </a:t>
            </a:r>
            <a:r>
              <a:rPr lang="en-GB" u="sng" dirty="0"/>
              <a:t>induktivní </a:t>
            </a:r>
            <a:r>
              <a:rPr lang="en-GB" u="sng"/>
              <a:t>tvorby </a:t>
            </a:r>
            <a:r>
              <a:rPr lang="en-GB" u="sng" dirty="0"/>
              <a:t>teorie</a:t>
            </a:r>
            <a:r>
              <a:rPr lang="en-GB"/>
              <a:t>: jako </a:t>
            </a:r>
            <a:r>
              <a:rPr lang="en-GB" dirty="0"/>
              <a:t>základ pro tvorbu nových hypotéz nebo testování stávajících vysvětlení.</a:t>
            </a:r>
          </a:p>
        </p:txBody>
      </p:sp>
    </p:spTree>
    <p:extLst>
      <p:ext uri="{BB962C8B-B14F-4D97-AF65-F5344CB8AC3E}">
        <p14:creationId xmlns:p14="http://schemas.microsoft.com/office/powerpoint/2010/main" val="227167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4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Fenomenologie </a:t>
            </a:r>
            <a:br>
              <a:rPr lang="en-GB" dirty="0"/>
            </a:br>
            <a:r>
              <a:rPr lang="en-GB" dirty="0"/>
              <a:t>(ve filozofii a sociologii)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Fenomenologie je doslova studium </a:t>
            </a:r>
            <a:r>
              <a:rPr lang="en-US" i="1" dirty="0"/>
              <a:t>jevů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u="sng" dirty="0"/>
              <a:t>jevů v </a:t>
            </a:r>
            <a:r>
              <a:rPr lang="en-US" dirty="0"/>
              <a:t>protikladu ke </a:t>
            </a:r>
            <a:r>
              <a:rPr lang="en-US" u="sng" dirty="0"/>
              <a:t>skutečnosti</a:t>
            </a:r>
            <a:r>
              <a:rPr lang="en-US" dirty="0"/>
              <a:t>.</a:t>
            </a:r>
            <a:endParaRPr lang="it-IT" dirty="0"/>
          </a:p>
          <a:p>
            <a:r>
              <a:rPr lang="en-US" dirty="0"/>
              <a:t>Fenomenologie: studium struktur vědomí, jak jsou prožívány ze subjektivního hlediska nebo z hlediska první osoby. </a:t>
            </a:r>
          </a:p>
          <a:p>
            <a:r>
              <a:rPr lang="en-US" dirty="0"/>
              <a:t>Základní strukturou vědomého prožitku je jeho </a:t>
            </a:r>
            <a:r>
              <a:rPr lang="en-US" b="1" u="sng" dirty="0"/>
              <a:t>intencionalita</a:t>
            </a:r>
            <a:r>
              <a:rPr lang="en-US" dirty="0"/>
              <a:t>, jeho směřování k něčemu - je to prožitek něčeho nebo o něčem. 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530847"/>
      </p:ext>
    </p:extLst>
  </p:cSld>
  <p:clrMapOvr>
    <a:masterClrMapping/>
  </p:clrMapOvr>
</p:sld>
</file>

<file path=ppt/slides/slide4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C015-43FF-7B46-B52F-0B47C32F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Strategie výběru vzorků a případů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FA4196-C336-9D46-8889-157727E3E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981279"/>
              </p:ext>
            </p:extLst>
          </p:nvPr>
        </p:nvGraphicFramePr>
        <p:xfrm>
          <a:off x="282633" y="1463041"/>
          <a:ext cx="11071167" cy="533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799">
                  <a:extLst>
                    <a:ext uri="{9D8B030D-6E8A-4147-A177-3AD203B41FA5}">
                      <a16:colId xmlns:a16="http://schemas.microsoft.com/office/drawing/2014/main" val="2971882153"/>
                    </a:ext>
                  </a:extLst>
                </a:gridCol>
                <a:gridCol w="8365368">
                  <a:extLst>
                    <a:ext uri="{9D8B030D-6E8A-4147-A177-3AD203B41FA5}">
                      <a16:colId xmlns:a16="http://schemas.microsoft.com/office/drawing/2014/main" val="1024500559"/>
                    </a:ext>
                  </a:extLst>
                </a:gridCol>
              </a:tblGrid>
              <a:tr h="487640">
                <a:tc>
                  <a:txBody>
                    <a:bodyPr/>
                    <a:lstStyle/>
                    <a:p>
                      <a:r>
                        <a:rPr lang="en-GB" sz="2000" dirty="0"/>
                        <a:t>Typ výběru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Účel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370968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A. </a:t>
                      </a:r>
                      <a:r>
                        <a:rPr lang="en-GB" sz="2000" b="1" dirty="0"/>
                        <a:t>Náhodný výběr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Aby se zabránilo systematickému zkreslení vzorku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706367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1. Náhodný vzorek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Dosažení reprezentativního vzorku, který umožňuje zobecnění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76183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2. Stratifikovaný vzorek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zobecnění pro specificky vybrané podskupiny v rámci populace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32228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B. </a:t>
                      </a:r>
                      <a:r>
                        <a:rPr lang="en-GB" sz="2000" b="1" dirty="0"/>
                        <a:t>orientace na informace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Maximalizovat užitečnost informací z "nadějných" případů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32448"/>
                  </a:ext>
                </a:extLst>
              </a:tr>
              <a:tr h="846026">
                <a:tc>
                  <a:txBody>
                    <a:bodyPr/>
                    <a:lstStyle/>
                    <a:p>
                      <a:r>
                        <a:rPr lang="en-GB" sz="2000" dirty="0"/>
                        <a:t>1. Extrémní / deviantní případy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Neobvyklé případy, které mohou být obzvláště problematické nebo obzvláště dobré, testují hranice stávajících teorií, které zohledňují odchylné případy.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55840"/>
                  </a:ext>
                </a:extLst>
              </a:tr>
              <a:tr h="846026">
                <a:tc>
                  <a:txBody>
                    <a:bodyPr/>
                    <a:lstStyle/>
                    <a:p>
                      <a:r>
                        <a:rPr lang="en-GB" sz="2000" dirty="0"/>
                        <a:t>2. Případy maximální odchylky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Informace o významu okolností pro průběh a výsledek případu (vyberte 4 případy, které se liší v jednom rozměru)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25869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3. Kritické případy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Povolit logickou dedukci "pokud to platí pro tento případ, pak to platí pro všechny případy".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03786"/>
                  </a:ext>
                </a:extLst>
              </a:tr>
              <a:tr h="490158">
                <a:tc>
                  <a:txBody>
                    <a:bodyPr/>
                    <a:lstStyle/>
                    <a:p>
                      <a:r>
                        <a:rPr lang="en-GB" sz="2000" dirty="0"/>
                        <a:t>4. Paradigmatické případy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Vytvořit metaforu nebo "školu" pro oblast, do které případ patří.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00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27683"/>
      </p:ext>
    </p:extLst>
  </p:cSld>
  <p:clrMapOvr>
    <a:masterClrMapping/>
  </p:clrMapOvr>
</p:sld>
</file>

<file path=ppt/slides/slide59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805C-EA36-7741-AEA5-D4C98C24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Případová studie - nebezpečí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B737C-BD61-3944-9132-9CD78B49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"narativní omyl": lidský sklon zjednodušovat data a informace prostřednictvím nadměrné interpretace a upřednostňováním kompaktních příběhů před komplexními soubory dat. ("čtení významu v příbězích") - </a:t>
            </a:r>
          </a:p>
          <a:p>
            <a:pPr marL="0" indent="0">
              <a:buNone/>
            </a:pPr>
            <a:r>
              <a:rPr lang="en-GB" b="1" dirty="0"/>
              <a:t>protiopatření: </a:t>
            </a:r>
          </a:p>
          <a:p>
            <a:r>
              <a:rPr lang="en-GB" dirty="0"/>
              <a:t>"hutné vyprávění" (zachovat složitost a rozporuplnost skutečného života); zachovat otevřenost, nikoli "uvést vše na pravou míru".</a:t>
            </a:r>
          </a:p>
          <a:p>
            <a:r>
              <a:rPr lang="en-GB" dirty="0"/>
              <a:t>"</a:t>
            </a:r>
            <a:r>
              <a:rPr lang="en-GB" dirty="0" err="1"/>
              <a:t>Fonetická </a:t>
            </a:r>
            <a:r>
              <a:rPr lang="en-GB" dirty="0"/>
              <a:t>sociální věda": propojení odborných znalostí se znalostmi zdravého rozumu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88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9CC9F-A1D6-7A44-A1D7-0DAC1CAC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Metoda B: Etnometodologie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C74C9-F4E5-9C4E-BFAA-3C8D77514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Studium pomocí </a:t>
            </a:r>
            <a:r>
              <a:rPr lang="en-GB" dirty="0"/>
              <a:t>metod, při nichž </a:t>
            </a:r>
            <a:r>
              <a:rPr lang="en-GB"/>
              <a:t>členové vytvářejí </a:t>
            </a:r>
            <a:r>
              <a:rPr lang="en-GB" dirty="0"/>
              <a:t>a sestavují rysy </a:t>
            </a:r>
            <a:r>
              <a:rPr lang="en-GB" b="1" dirty="0"/>
              <a:t>každodenního života </a:t>
            </a:r>
            <a:r>
              <a:rPr lang="en-GB" dirty="0"/>
              <a:t>v jakémkoli aktuálním, konkrétním a "horkém" </a:t>
            </a:r>
            <a:r>
              <a:rPr lang="en-GB"/>
              <a:t>hypotetickém (typickém) nebo </a:t>
            </a:r>
            <a:r>
              <a:rPr lang="en-GB" dirty="0"/>
              <a:t>teoreticky znázorněném prostředí sociální interakce. Předpokládá, že v </a:t>
            </a:r>
            <a:r>
              <a:rPr lang="en-GB" u="sng"/>
              <a:t>konkrétních činnostech existuje </a:t>
            </a:r>
            <a:r>
              <a:rPr lang="en-GB" u="sng" dirty="0"/>
              <a:t>samovolně se vytvářející řád </a:t>
            </a:r>
            <a:r>
              <a:rPr lang="en-GB" u="sng"/>
              <a:t>("</a:t>
            </a:r>
            <a:r>
              <a:rPr lang="en-GB" i="1"/>
              <a:t>to, co lidé dělají, má řád"</a:t>
            </a:r>
            <a:r>
              <a:rPr lang="en-GB" u="sng"/>
              <a:t>)</a:t>
            </a:r>
            <a:r>
              <a:rPr lang="en-GB"/>
              <a:t>, </a:t>
            </a:r>
            <a:r>
              <a:rPr lang="en-GB" dirty="0"/>
              <a:t>řád, jehož vědecké zhodnocení nezávisí ani na předchozím popisu, ani na empirickém zobecnění, ani na formální specifikaci proměnných prvků a jejich analytických vztahů. Jde o zachycení "</a:t>
            </a:r>
            <a:r>
              <a:rPr lang="en-GB" i="1" dirty="0"/>
              <a:t>surové zkušenosti" (</a:t>
            </a:r>
            <a:r>
              <a:rPr lang="en-GB" dirty="0"/>
              <a:t>Harold Garfinkel).</a:t>
            </a:r>
          </a:p>
          <a:p>
            <a:r>
              <a:rPr lang="en-GB" b="1" dirty="0"/>
              <a:t>Metody</a:t>
            </a:r>
            <a:r>
              <a:rPr lang="en-GB" dirty="0"/>
              <a:t>: systematické pozorování a nahrávání v přirozeném prostředí; analýza konverzace; etnometodologické experimenty ("experimenty s narušením": narušení běžných interakčních situací s cílem odhalit zažitá pravidla, která se jednotlivci snaží znovu vyvážit).</a:t>
            </a:r>
          </a:p>
        </p:txBody>
      </p:sp>
    </p:spTree>
    <p:extLst>
      <p:ext uri="{BB962C8B-B14F-4D97-AF65-F5344CB8AC3E}">
        <p14:creationId xmlns:p14="http://schemas.microsoft.com/office/powerpoint/2010/main" val="289620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381EC8-E507-544D-8709-3C1B448675B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00001" y="232755"/>
            <a:ext cx="8339796" cy="6262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6076749"/>
      </p:ext>
    </p:extLst>
  </p:cSld>
  <p:clrMapOvr>
    <a:masterClrMapping/>
  </p:clrMapOvr>
</p:sld>
</file>

<file path=ppt/slides/slide815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5402-6013-4C54-890E-1F72B8EF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Omezení etnometodologie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A0605-27C1-4F84-ABCC-EB1357C3E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Pozorování není nikdy "neutrální"</a:t>
            </a:r>
          </a:p>
          <a:p>
            <a:r>
              <a:rPr lang="de-AT"/>
              <a:t>Ponoření může zakrýt vlastní předsudky</a:t>
            </a:r>
          </a:p>
          <a:p>
            <a:r>
              <a:rPr lang="de-AT"/>
              <a:t>Nezúčastněné pozorování může stále zasahovat do probíhajícího procesu.</a:t>
            </a:r>
          </a:p>
          <a:p>
            <a:r>
              <a:rPr lang="de-AT"/>
              <a:t>Narušení soukromí</a:t>
            </a:r>
          </a:p>
          <a:p>
            <a:pPr marL="0" indent="0">
              <a:buNone/>
            </a:pPr>
            <a:endParaRPr lang="de-AT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5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3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748D42-F7CA-6041-BB9C-B3A0C1629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986" y="1664317"/>
            <a:ext cx="7421819" cy="50311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54F0D3-65DD-48C4-ADDC-1BCD45439288}"/>
              </a:ext>
            </a:extLst>
          </p:cNvPr>
          <p:cNvSpPr txBox="1"/>
          <p:nvPr/>
        </p:nvSpPr>
        <p:spPr>
          <a:xfrm>
            <a:off x="3481330" y="870333"/>
            <a:ext cx="4263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/>
              <a:t>Metoda C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2655945478"/>
      </p:ext>
    </p:extLst>
  </p:cSld>
  <p:clrMapOvr>
    <a:masterClrMapping/>
  </p:clrMapOvr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1972</ap:TotalTime>
  <ap:Words>1426</ap:Words>
  <ap:Application>Microsoft Office PowerPoint</ap:Application>
  <ap:PresentationFormat>Widescreen</ap:PresentationFormat>
  <ap:Paragraphs>94</ap:Paragraphs>
  <ap:Slides>16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ap:HeadingPairs>
  <ap:TitlesOfParts>
    <vt:vector baseType="lpstr" size="20">
      <vt:lpstr>Arial</vt:lpstr>
      <vt:lpstr>Calibri</vt:lpstr>
      <vt:lpstr>Calibri Light</vt:lpstr>
      <vt:lpstr>Office Theme</vt:lpstr>
      <vt:lpstr>qualitative research (3)</vt:lpstr>
      <vt:lpstr>Method A: Case Study</vt:lpstr>
      <vt:lpstr>Phenomenology  (in philosophy and sociology)</vt:lpstr>
      <vt:lpstr>Strategies for selection of samples and cases</vt:lpstr>
      <vt:lpstr>Case study - dangers</vt:lpstr>
      <vt:lpstr>Method B: Ethnomethodology</vt:lpstr>
      <vt:lpstr>PowerPoint Presentation</vt:lpstr>
      <vt:lpstr>Limitations of ethnomethodology</vt:lpstr>
      <vt:lpstr>PowerPoint Presentation</vt:lpstr>
      <vt:lpstr>Method D.: Action research</vt:lpstr>
      <vt:lpstr>Critical social science –  starts with the assumption that society (or something in society) needs to change</vt:lpstr>
      <vt:lpstr>Kurt Lewin</vt:lpstr>
      <vt:lpstr>Principles of action research (Stringer, 1999)</vt:lpstr>
      <vt:lpstr>Stages in Action Research projects</vt:lpstr>
      <vt:lpstr>Output stage</vt:lpstr>
      <vt:lpstr>Interviewing strategies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qualitative research</dc:title>
  <dc:creator>Lorenz A. Walter</dc:creator>
  <lastModifiedBy>Lorenz A. Walter</lastModifiedBy>
  <revision>71</revision>
  <dcterms:created xsi:type="dcterms:W3CDTF">2018-02-17T10:22:52.0000000Z</dcterms:created>
  <dcterms:modified xsi:type="dcterms:W3CDTF">2022-02-14T18:30:47.0000000Z</dcterms:modified>
  <keywords>, docId:6225119B8D206A26C8CB2D56566C5842</keywords>
</coreProperties>
</file>