
<file path=[Content_Types].xml><?xml version="1.0" encoding="utf-8"?>
<Types xmlns="http://schemas.openxmlformats.org/package/2006/content-types">
  <Default Extension="xml" ContentType="application/vnd.openxmlformats-package.core-properties+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s/slide711.xml" ContentType="application/vnd.openxmlformats-officedocument.presentationml.slide+xml"/>
  <Override PartName="/ppt/slideLayouts/slideLayout211.xml" ContentType="application/vnd.openxmlformats-officedocument.presentationml.slideLayout+xml"/>
  <Override PartName="/ppt/slideMasters/slideMaster111.xml" ContentType="application/vnd.openxmlformats-officedocument.presentationml.slideMaster+xml"/>
  <Override PartName="/ppt/slideLayouts/slideLayout822.xml" ContentType="application/vnd.openxmlformats-officedocument.presentationml.slideLayout+xml"/>
  <Override PartName="/ppt/slideLayouts/slideLayout333.xml" ContentType="application/vnd.openxmlformats-officedocument.presentationml.slideLayout+xml"/>
  <Override PartName="/ppt/slideLayouts/slideLayout744.xml" ContentType="application/vnd.openxmlformats-officedocument.presentationml.slideLayout+xml"/>
  <Override PartName="/ppt/theme/theme111.xml" ContentType="application/vnd.openxmlformats-officedocument.theme+xml"/>
  <Override PartName="/ppt/slideLayouts/slideLayout155.xml" ContentType="application/vnd.openxmlformats-officedocument.presentationml.slideLayout+xml"/>
  <Override PartName="/ppt/slideLayouts/slideLayout666.xml" ContentType="application/vnd.openxmlformats-officedocument.presentationml.slideLayout+xml"/>
  <Override PartName="/ppt/slideLayouts/slideLayout1177.xml" ContentType="application/vnd.openxmlformats-officedocument.presentationml.slideLayout+xml"/>
  <Override PartName="/ppt/slideLayouts/slideLayout588.xml" ContentType="application/vnd.openxmlformats-officedocument.presentationml.slideLayout+xml"/>
  <Override PartName="/ppt/slideLayouts/slideLayout1099.xml" ContentType="application/vnd.openxmlformats-officedocument.presentationml.slideLayout+xml"/>
  <Override PartName="/ppt/slideLayouts/slideLayout41010.xml" ContentType="application/vnd.openxmlformats-officedocument.presentationml.slideLayout+xml"/>
  <Override PartName="/ppt/slideLayouts/slideLayout91111.xml" ContentType="application/vnd.openxmlformats-officedocument.presentationml.slideLayout+xml"/>
  <Override PartName="/ppt/slides/slide1222.xml" ContentType="application/vnd.openxmlformats-officedocument.presentationml.slide+xml"/>
  <Override PartName="/ppt/viewProps.xml" ContentType="application/vnd.openxmlformats-officedocument.presentationml.viewProps+xml"/>
  <Override PartName="/ppt/slides/slide233.xml" ContentType="application/vnd.openxmlformats-officedocument.presentationml.slide+xml"/>
  <Override PartName="/ppt/changesInfos/changesInfo1.xml" ContentType="application/vnd.ms-powerpoint.changesinfo+xml"/>
  <Override PartName="/ppt/slides/slide644.xml" ContentType="application/vnd.openxmlformats-officedocument.presentationml.slide+xml"/>
  <Override PartName="/ppt/slides/slide1155.xml" ContentType="application/vnd.openxmlformats-officedocument.presentationml.slide+xml"/>
  <Override PartName="/ppt/presProps.xml" ContentType="application/vnd.openxmlformats-officedocument.presentationml.presProps+xml"/>
  <Override PartName="/ppt/slides/slide166.xml" ContentType="application/vnd.openxmlformats-officedocument.presentationml.slide+xml"/>
  <Override PartName="/ppt/notesSlides/notesSlide111.xml" ContentType="application/vnd.openxmlformats-officedocument.presentationml.notesSlide+xml"/>
  <Override PartName="/ppt/notesMasters/notesMaster111.xml" ContentType="application/vnd.openxmlformats-officedocument.presentationml.notesMaster+xml"/>
  <Override PartName="/ppt/theme/theme222.xml" ContentType="application/vnd.openxmlformats-officedocument.theme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s/slide577.xml" ContentType="application/vnd.openxmlformats-officedocument.presentationml.slide+xml"/>
  <Override PartName="/ppt/slides/slide1088.xml" ContentType="application/vnd.openxmlformats-officedocument.presentationml.slide+xml"/>
  <Override PartName="/ppt/slides/slide499.xml" ContentType="application/vnd.openxmlformats-officedocument.presentationml.slide+xml"/>
  <Override PartName="/ppt/slides/slide91010.xml" ContentType="application/vnd.openxmlformats-officedocument.presentationml.slide+xml"/>
  <Override PartName="/ppt/slides/slide31111.xml" ContentType="application/vnd.openxmlformats-officedocument.presentationml.slide+xml"/>
  <Override PartName="/ppt/slides/slide81212.xml" ContentType="application/vnd.openxmlformats-officedocument.presentationml.slide+xml"/>
  <Override PartName="/ppt/slides/slide131313.xml" ContentType="application/vnd.openxmlformats-officedocument.presentationml.slide+xml"/>
  <Override PartName="/docProps/app.xml" ContentType="application/vnd.openxmlformats-officedocument.extended-properties+xml"/>
  <Override PartName="/ppt/slides/slide14.xml" ContentType="application/vnd.openxmlformats-officedocument.presentationml.slide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15="http://schemas.microsoft.com/office/powerpoint/2012/main"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314" r:id="R8a38c699a0ed48be" DeepLBanner=""/>
    <p:sldId id="256" r:id="rId2"/>
    <p:sldId id="263" r:id="rId3"/>
    <p:sldId id="289" r:id="rId4"/>
    <p:sldId id="290" r:id="rId5"/>
    <p:sldId id="291" r:id="rId6"/>
    <p:sldId id="310" r:id="rId7"/>
    <p:sldId id="311" r:id="rId8"/>
    <p:sldId id="312" r:id="rId9"/>
    <p:sldId id="313" r:id="rId10"/>
    <p:sldId id="264" r:id="rId11"/>
    <p:sldId id="265" r:id="rId12"/>
    <p:sldId id="275" r:id="rId13"/>
    <p:sldId id="276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AES" cryptAlgorithmClass="hash" cryptAlgorithmType="typeAny" cryptAlgorithmSid="14" spinCount="100000" saltData="rLc289m98e2nu1rZwxn8RQ==" hashData="jl31I+FZfeL3Da0RWjDsWJ2KAcjcNQYNNNRC5PJm8VIGc75Z01xRsS7AMK0y6Q/BGsMylPB72fPI5Y8B5FFi7w=="/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onika Bosá" initials="MB" lastIdx="5" clrIdx="0">
    <p:extLst>
      <p:ext uri="{19B8F6BF-5375-455C-9EA6-DF929625EA0E}">
        <p15:presenceInfo xmlns:p15="http://schemas.microsoft.com/office/powerpoint/2012/main" userId="848e4ad10d239a96" providerId="Windows Live"/>
      </p:ext>
    </p:extLst>
  </p:cmAuthor>
  <p:cmAuthor id="2" name="Walter Lorenz" initials="WL" lastIdx="4" clrIdx="1">
    <p:extLst>
      <p:ext uri="{19B8F6BF-5375-455C-9EA6-DF929625EA0E}">
        <p15:presenceInfo xmlns:p15="http://schemas.microsoft.com/office/powerpoint/2012/main" userId="Walter Loren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683" autoAdjust="0"/>
    <p:restoredTop sz="93611" autoAdjust="0"/>
  </p:normalViewPr>
  <p:slideViewPr>
    <p:cSldViewPr snapToGrid="0" snapToObjects="1">
      <p:cViewPr varScale="1">
        <p:scale>
          <a:sx n="61" d="100"/>
          <a:sy n="61" d="100"/>
        </p:scale>
        <p:origin x="356" y="44"/>
      </p:cViewPr>
      <p:guideLst/>
    </p:cSldViewPr>
  </p:slideViewPr>
  <p:outlineViewPr>
    <p:cViewPr>
      <p:scale>
        <a:sx n="33" d="100"/>
        <a:sy n="33" d="100"/>
      </p:scale>
      <p:origin x="0" y="-590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49" d="100"/>
          <a:sy n="49" d="100"/>
        </p:scale>
        <p:origin x="1888" y="52"/>
      </p:cViewPr>
      <p:guideLst/>
    </p:cSldViewPr>
  </p:notes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1.xml" Id="rId8" /><Relationship Type="http://schemas.openxmlformats.org/officeDocument/2006/relationships/slide" Target="/ppt/slides/slide1222.xml" Id="rId13" /><Relationship Type="http://schemas.openxmlformats.org/officeDocument/2006/relationships/viewProps" Target="/ppt/viewProps.xml" Id="rId18" /><Relationship Type="http://schemas.openxmlformats.org/officeDocument/2006/relationships/slide" Target="/ppt/slides/slide233.xml" Id="rId3" /><Relationship Type="http://schemas.microsoft.com/office/2016/11/relationships/changesInfo" Target="/ppt/changesInfos/changesInfo1.xml" Id="rId21" /><Relationship Type="http://schemas.openxmlformats.org/officeDocument/2006/relationships/slide" Target="/ppt/slides/slide644.xml" Id="rId7" /><Relationship Type="http://schemas.openxmlformats.org/officeDocument/2006/relationships/slide" Target="/ppt/slides/slide1155.xml" Id="rId12" /><Relationship Type="http://schemas.openxmlformats.org/officeDocument/2006/relationships/presProps" Target="/ppt/presProps.xml" Id="rId17" /><Relationship Type="http://schemas.openxmlformats.org/officeDocument/2006/relationships/slide" Target="/ppt/slides/slide166.xml" Id="rId2" /><Relationship Type="http://schemas.openxmlformats.org/officeDocument/2006/relationships/commentAuthors" Target="/ppt/commentAuthors.xml" Id="rId16" /><Relationship Type="http://schemas.openxmlformats.org/officeDocument/2006/relationships/tableStyles" Target="/ppt/tableStyles.xml" Id="rId20" /><Relationship Type="http://schemas.openxmlformats.org/officeDocument/2006/relationships/slideMaster" Target="/ppt/slideMasters/slideMaster111.xml" Id="rId1" /><Relationship Type="http://schemas.openxmlformats.org/officeDocument/2006/relationships/slide" Target="/ppt/slides/slide577.xml" Id="rId6" /><Relationship Type="http://schemas.openxmlformats.org/officeDocument/2006/relationships/slide" Target="/ppt/slides/slide1088.xml" Id="rId11" /><Relationship Type="http://schemas.openxmlformats.org/officeDocument/2006/relationships/slide" Target="/ppt/slides/slide499.xml" Id="rId5" /><Relationship Type="http://schemas.openxmlformats.org/officeDocument/2006/relationships/notesMaster" Target="/ppt/notesMasters/notesMaster111.xml" Id="rId15" /><Relationship Type="http://schemas.openxmlformats.org/officeDocument/2006/relationships/slide" Target="/ppt/slides/slide91010.xml" Id="rId10" /><Relationship Type="http://schemas.openxmlformats.org/officeDocument/2006/relationships/theme" Target="/ppt/theme/theme111.xml" Id="rId19" /><Relationship Type="http://schemas.openxmlformats.org/officeDocument/2006/relationships/slide" Target="/ppt/slides/slide31111.xml" Id="rId4" /><Relationship Type="http://schemas.openxmlformats.org/officeDocument/2006/relationships/slide" Target="/ppt/slides/slide81212.xml" Id="rId9" /><Relationship Type="http://schemas.openxmlformats.org/officeDocument/2006/relationships/slide" Target="/ppt/slides/slide131313.xml" Id="rId14" /><Relationship Type="http://schemas.openxmlformats.org/officeDocument/2006/relationships/slide" Target="/ppt/slides/slide14.xml" Id="R8a38c699a0ed48be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orenz A. Walter" userId="f0b34736-958b-40d0-b05e-67362fccc785" providerId="ADAL" clId="{19944C7B-1BD8-4633-B94E-FA0BAF157DFB}"/>
    <pc:docChg chg="custSel delSld modSld sldOrd">
      <pc:chgData name="Lorenz A. Walter" userId="f0b34736-958b-40d0-b05e-67362fccc785" providerId="ADAL" clId="{19944C7B-1BD8-4633-B94E-FA0BAF157DFB}" dt="2022-02-14T18:11:10.161" v="105" actId="47"/>
      <pc:docMkLst>
        <pc:docMk/>
      </pc:docMkLst>
      <pc:sldChg chg="del ord">
        <pc:chgData name="Lorenz A. Walter" userId="f0b34736-958b-40d0-b05e-67362fccc785" providerId="ADAL" clId="{19944C7B-1BD8-4633-B94E-FA0BAF157DFB}" dt="2022-02-14T17:57:10.211" v="43" actId="2696"/>
        <pc:sldMkLst>
          <pc:docMk/>
          <pc:sldMk cId="1687509791" sldId="262"/>
        </pc:sldMkLst>
      </pc:sldChg>
      <pc:sldChg chg="del">
        <pc:chgData name="Lorenz A. Walter" userId="f0b34736-958b-40d0-b05e-67362fccc785" providerId="ADAL" clId="{19944C7B-1BD8-4633-B94E-FA0BAF157DFB}" dt="2022-02-14T17:57:53.192" v="44"/>
        <pc:sldMkLst>
          <pc:docMk/>
          <pc:sldMk cId="1889667710" sldId="262"/>
        </pc:sldMkLst>
      </pc:sldChg>
      <pc:sldChg chg="modSp del mod ord">
        <pc:chgData name="Lorenz A. Walter" userId="f0b34736-958b-40d0-b05e-67362fccc785" providerId="ADAL" clId="{19944C7B-1BD8-4633-B94E-FA0BAF157DFB}" dt="2022-02-14T18:11:10.161" v="105" actId="47"/>
        <pc:sldMkLst>
          <pc:docMk/>
          <pc:sldMk cId="1936896183" sldId="262"/>
        </pc:sldMkLst>
        <pc:spChg chg="mod">
          <ac:chgData name="Lorenz A. Walter" userId="f0b34736-958b-40d0-b05e-67362fccc785" providerId="ADAL" clId="{19944C7B-1BD8-4633-B94E-FA0BAF157DFB}" dt="2022-02-14T17:59:56.018" v="78" actId="14100"/>
          <ac:spMkLst>
            <pc:docMk/>
            <pc:sldMk cId="1936896183" sldId="262"/>
            <ac:spMk id="2" creationId="{00000000-0000-0000-0000-000000000000}"/>
          </ac:spMkLst>
        </pc:spChg>
        <pc:spChg chg="mod">
          <ac:chgData name="Lorenz A. Walter" userId="f0b34736-958b-40d0-b05e-67362fccc785" providerId="ADAL" clId="{19944C7B-1BD8-4633-B94E-FA0BAF157DFB}" dt="2022-02-14T18:00:51.113" v="104" actId="20577"/>
          <ac:spMkLst>
            <pc:docMk/>
            <pc:sldMk cId="1936896183" sldId="262"/>
            <ac:spMk id="3" creationId="{00000000-0000-0000-0000-000000000000}"/>
          </ac:spMkLst>
        </pc:spChg>
      </pc:sldChg>
      <pc:sldChg chg="modSp">
        <pc:chgData name="Lorenz A. Walter" userId="f0b34736-958b-40d0-b05e-67362fccc785" providerId="ADAL" clId="{19944C7B-1BD8-4633-B94E-FA0BAF157DFB}" dt="2022-02-14T17:55:29.811" v="41" actId="20577"/>
        <pc:sldMkLst>
          <pc:docMk/>
          <pc:sldMk cId="2425717384" sldId="265"/>
        </pc:sldMkLst>
        <pc:spChg chg="mod">
          <ac:chgData name="Lorenz A. Walter" userId="f0b34736-958b-40d0-b05e-67362fccc785" providerId="ADAL" clId="{19944C7B-1BD8-4633-B94E-FA0BAF157DFB}" dt="2022-02-14T17:55:29.811" v="41" actId="20577"/>
          <ac:spMkLst>
            <pc:docMk/>
            <pc:sldMk cId="2425717384" sldId="265"/>
            <ac:spMk id="3" creationId="{F71F49FF-EC97-CD49-932B-0A460294467E}"/>
          </ac:spMkLst>
        </pc:spChg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271671208" sldId="266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379227683" sldId="267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1073888707" sldId="268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896202161" sldId="269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178244165" sldId="270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443101912" sldId="271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199512466" sldId="273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942405013" sldId="277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06076749" sldId="279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4273192006" sldId="280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655945478" sldId="281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581318995" sldId="282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320813894" sldId="283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3597298060" sldId="285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3131811244" sldId="286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364194080" sldId="292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1900611767" sldId="293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1056173544" sldId="294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1538466781" sldId="295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755289606" sldId="296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3423131011" sldId="297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496025645" sldId="298"/>
        </pc:sldMkLst>
      </pc:sldChg>
      <pc:sldChg chg="del delCm">
        <pc:chgData name="Lorenz A. Walter" userId="f0b34736-958b-40d0-b05e-67362fccc785" providerId="ADAL" clId="{19944C7B-1BD8-4633-B94E-FA0BAF157DFB}" dt="2022-02-14T18:11:10.161" v="105" actId="47"/>
        <pc:sldMkLst>
          <pc:docMk/>
          <pc:sldMk cId="1374703057" sldId="299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1417211163" sldId="300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015144689" sldId="301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1793880943" sldId="302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357891004" sldId="303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275476315" sldId="304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2029530847" sldId="318"/>
        </pc:sldMkLst>
      </pc:sldChg>
      <pc:sldChg chg="del">
        <pc:chgData name="Lorenz A. Walter" userId="f0b34736-958b-40d0-b05e-67362fccc785" providerId="ADAL" clId="{19944C7B-1BD8-4633-B94E-FA0BAF157DFB}" dt="2022-02-14T18:11:10.161" v="105" actId="47"/>
        <pc:sldMkLst>
          <pc:docMk/>
          <pc:sldMk cId="1895651776" sldId="319"/>
        </pc:sldMkLst>
      </pc:sldChg>
    </pc:docChg>
  </pc:docChgLst>
</pc:chgInfo>
</file>

<file path=ppt/notesMasters/_rels/notesMaster111.xml.rels>&#65279;<?xml version="1.0" encoding="utf-8"?><Relationships xmlns="http://schemas.openxmlformats.org/package/2006/relationships"><Relationship Type="http://schemas.openxmlformats.org/officeDocument/2006/relationships/theme" Target="/ppt/theme/theme222.xml" Id="rId1" /></Relationships>
</file>

<file path=ppt/notesMasters/notesMaster111.xml><?xml version="1.0" encoding="utf-8"?>
<p:notes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7F3B7-2397-4915-B615-809B4F047E78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BA7082-3B83-48AB-9766-EF75FB88A9E3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74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1.xml.rels>&#65279;<?xml version="1.0" encoding="utf-8"?><Relationships xmlns="http://schemas.openxmlformats.org/package/2006/relationships"><Relationship Type="http://schemas.openxmlformats.org/officeDocument/2006/relationships/slide" Target="/ppt/slides/slide166.xml" Id="rId2" /><Relationship Type="http://schemas.openxmlformats.org/officeDocument/2006/relationships/notesMaster" Target="/ppt/notesMasters/notesMaster111.xml" Id="rId1" /></Relationships>
</file>

<file path=ppt/notesSlides/notesSlide111.xml><?xml version="1.0" encoding="utf-8"?>
<p:notes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BA7082-3B83-48AB-9766-EF75FB88A9E3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433091"/>
      </p:ext>
    </p:extLst>
  </p:cSld>
  <p:clrMapOvr>
    <a:masterClrMapping/>
  </p:clrMapOvr>
</p:notes>
</file>

<file path=ppt/slideLayouts/_rels/slideLayout109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1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2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3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410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58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6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74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82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_rels/slideLayout911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1.xml" Id="rId1" /></Relationships>
</file>

<file path=ppt/slideLayouts/slideLayout10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3518814"/>
      </p:ext>
    </p:extLst>
  </p:cSld>
  <p:clrMapOvr>
    <a:masterClrMapping/>
  </p:clrMapOvr>
</p:sldLayout>
</file>

<file path=ppt/slideLayouts/slideLayout1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222273"/>
      </p:ext>
    </p:extLst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8817360"/>
      </p:ext>
    </p:extLst>
  </p:cSld>
  <p:clrMapOvr>
    <a:masterClrMapping/>
  </p:clrMapOvr>
</p:sldLayout>
</file>

<file path=ppt/slideLayouts/slideLayout2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909034"/>
      </p:ext>
    </p:extLst>
  </p:cSld>
  <p:clrMapOvr>
    <a:masterClrMapping/>
  </p:clrMapOvr>
</p:sldLayout>
</file>

<file path=ppt/slideLayouts/slideLayout33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687984"/>
      </p:ext>
    </p:extLst>
  </p:cSld>
  <p:clrMapOvr>
    <a:masterClrMapping/>
  </p:clrMapOvr>
</p:sldLayout>
</file>

<file path=ppt/slideLayouts/slideLayout410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1658907"/>
      </p:ext>
    </p:extLst>
  </p:cSld>
  <p:clrMapOvr>
    <a:masterClrMapping/>
  </p:clrMapOvr>
</p:sldLayout>
</file>

<file path=ppt/slideLayouts/slideLayout58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4682716"/>
      </p:ext>
    </p:extLst>
  </p:cSld>
  <p:clrMapOvr>
    <a:masterClrMapping/>
  </p:clrMapOvr>
</p:sldLayout>
</file>

<file path=ppt/slideLayouts/slideLayout6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63829"/>
      </p:ext>
    </p:extLst>
  </p:cSld>
  <p:clrMapOvr>
    <a:masterClrMapping/>
  </p:clrMapOvr>
</p:sldLayout>
</file>

<file path=ppt/slideLayouts/slideLayout74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843252"/>
      </p:ext>
    </p:extLst>
  </p:cSld>
  <p:clrMapOvr>
    <a:masterClrMapping/>
  </p:clrMapOvr>
</p:sldLayout>
</file>

<file path=ppt/slideLayouts/slideLayout8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33989"/>
      </p:ext>
    </p:extLst>
  </p:cSld>
  <p:clrMapOvr>
    <a:masterClrMapping/>
  </p:clrMapOvr>
</p:sldLayout>
</file>

<file path=ppt/slideLayouts/slideLayout911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6A181-4F32-0740-B967-A6CCD94332D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059681"/>
      </p:ext>
    </p:extLst>
  </p:cSld>
  <p:clrMapOvr>
    <a:masterClrMapping/>
  </p:clrMapOvr>
</p:sldLayout>
</file>

<file path=ppt/slideMasters/_rels/slideMaster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2.xml" Id="rId8" /><Relationship Type="http://schemas.openxmlformats.org/officeDocument/2006/relationships/slideLayout" Target="/ppt/slideLayouts/slideLayout333.xml" Id="rId3" /><Relationship Type="http://schemas.openxmlformats.org/officeDocument/2006/relationships/slideLayout" Target="/ppt/slideLayouts/slideLayout744.xml" Id="rId7" /><Relationship Type="http://schemas.openxmlformats.org/officeDocument/2006/relationships/theme" Target="/ppt/theme/theme111.xml" Id="rId12" /><Relationship Type="http://schemas.openxmlformats.org/officeDocument/2006/relationships/slideLayout" Target="/ppt/slideLayouts/slideLayout211.xml" Id="rId2" /><Relationship Type="http://schemas.openxmlformats.org/officeDocument/2006/relationships/slideLayout" Target="/ppt/slideLayouts/slideLayout155.xml" Id="rId1" /><Relationship Type="http://schemas.openxmlformats.org/officeDocument/2006/relationships/slideLayout" Target="/ppt/slideLayouts/slideLayout666.xml" Id="rId6" /><Relationship Type="http://schemas.openxmlformats.org/officeDocument/2006/relationships/slideLayout" Target="/ppt/slideLayouts/slideLayout1177.xml" Id="rId11" /><Relationship Type="http://schemas.openxmlformats.org/officeDocument/2006/relationships/slideLayout" Target="/ppt/slideLayouts/slideLayout588.xml" Id="rId5" /><Relationship Type="http://schemas.openxmlformats.org/officeDocument/2006/relationships/slideLayout" Target="/ppt/slideLayouts/slideLayout1099.xml" Id="rId10" /><Relationship Type="http://schemas.openxmlformats.org/officeDocument/2006/relationships/slideLayout" Target="/ppt/slideLayouts/slideLayout41010.xml" Id="rId4" /><Relationship Type="http://schemas.openxmlformats.org/officeDocument/2006/relationships/slideLayout" Target="/ppt/slideLayouts/slideLayout91111.xml" Id="rId9" /></Relationships>
</file>

<file path=ppt/slideMasters/slideMaster111.xml><?xml version="1.0" encoding="utf-8"?>
<p:sldMaster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Kliknutím upravíte styl hlavního názvu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Kliknutím upravíte styly hlavního textu</a:t>
            </a:r>
          </a:p>
          <a:p>
            <a:pPr lvl="1"/>
            <a:r>
              <a:rPr lang="en-US"/>
              <a:t>Druhá úroveň</a:t>
            </a:r>
          </a:p>
          <a:p>
            <a:pPr lvl="2"/>
            <a:r>
              <a:rPr lang="en-US"/>
              <a:t>Třetí úroveň</a:t>
            </a:r>
          </a:p>
          <a:p>
            <a:pPr lvl="3"/>
            <a:r>
              <a:rPr lang="en-US"/>
              <a:t>Čtvrtá úroveň</a:t>
            </a:r>
          </a:p>
          <a:p>
            <a:pPr lvl="4"/>
            <a:r>
              <a:rPr lang="en-US"/>
              <a:t>Pátá úroveň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55BCD-1667-1742-8B64-F1A6275557C0}" type="datetimeFigureOut">
              <a:rPr lang="en-GB" smtClean="0"/>
              <a:t>14/02/2022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6A181-4F32-0740-B967-A6CCD94332D9}" type="slidenum">
              <a:rPr lang="en-GB" smtClean="0"/>
              <a:t>'#'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18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088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155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1222.xml.rels>&#65279;<?xml version="1.0" encoding="utf-8"?><Relationships xmlns="http://schemas.openxmlformats.org/package/2006/relationships"><Relationship Type="http://schemas.openxmlformats.org/officeDocument/2006/relationships/image" Target="/ppt/media/image1.png" Id="rId2" /><Relationship Type="http://schemas.openxmlformats.org/officeDocument/2006/relationships/slideLayout" Target="/ppt/slideLayouts/slideLayout744.xml" Id="rId1" /></Relationships>
</file>

<file path=ppt/slides/_rels/slide131313.xml.rels>&#65279;<?xml version="1.0" encoding="utf-8"?><Relationships xmlns="http://schemas.openxmlformats.org/package/2006/relationships"><Relationship Type="http://schemas.openxmlformats.org/officeDocument/2006/relationships/image" Target="/ppt/media/image222.png" Id="rId2" /><Relationship Type="http://schemas.openxmlformats.org/officeDocument/2006/relationships/slideLayout" Target="/ppt/slideLayouts/slideLayout744.xml" Id="rId1" /></Relationships>
</file>

<file path=ppt/slides/_rels/slide1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1a04a62ed9a74455" /><Relationship Type="http://schemas.openxmlformats.org/officeDocument/2006/relationships/hyperlink" Target="https://www.deepl.com/pro?cta=edit-document" TargetMode="External" Id="Rcd8e61bbe25442d1" /><Relationship Type="http://schemas.openxmlformats.org/officeDocument/2006/relationships/image" Target="/ppt/media/image3.png" Id="R1eeec3256d5d4c95" /></Relationships>
</file>

<file path=ppt/slides/_rels/slide166.xml.rels>&#65279;<?xml version="1.0" encoding="utf-8"?><Relationships xmlns="http://schemas.openxmlformats.org/package/2006/relationships"><Relationship Type="http://schemas.openxmlformats.org/officeDocument/2006/relationships/notesSlide" Target="/ppt/notesSlides/notesSlide111.xml" Id="rId2" /><Relationship Type="http://schemas.openxmlformats.org/officeDocument/2006/relationships/slideLayout" Target="/ppt/slideLayouts/slideLayout155.xml" Id="rId1" /></Relationships>
</file>

<file path=ppt/slides/_rels/slide233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311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499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577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644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7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81212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_rels/slide91010.xml.rels>&#65279;<?xml version="1.0" encoding="utf-8"?><Relationships xmlns="http://schemas.openxmlformats.org/package/2006/relationships"><Relationship Type="http://schemas.openxmlformats.org/officeDocument/2006/relationships/slideLayout" Target="/ppt/slideLayouts/slideLayout211.xml" Id="rId1" /></Relationships>
</file>

<file path=ppt/slides/slide1088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183" y="365125"/>
            <a:ext cx="11185634" cy="1325563"/>
          </a:xfrm>
        </p:spPr>
        <p:txBody>
          <a:bodyPr>
            <a:normAutofit fontScale="90000"/>
          </a:bodyPr>
          <a:lstStyle/>
          <a:p>
            <a:r>
              <a:rPr lang="en-GB"/>
              <a:t>Reflexe </a:t>
            </a:r>
            <a:r>
              <a:rPr lang="en-GB" dirty="0"/>
              <a:t>- hlavní </a:t>
            </a:r>
            <a:r>
              <a:rPr lang="en-GB"/>
              <a:t>nástroj, který doprovází </a:t>
            </a:r>
            <a:r>
              <a:rPr lang="en-GB" dirty="0"/>
              <a:t>veškerý výzkum</a:t>
            </a:r>
            <a:br>
              <a:rPr lang="en-GB" dirty="0"/>
            </a:br>
            <a:r>
              <a:rPr lang="en-GB" sz="3600" dirty="0"/>
              <a:t>(nejlépe v dialogu s "kritickým přítelem" - nadřízeným?!)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/>
              <a:t>Reflexivita je postoj systematického sledování </a:t>
            </a:r>
            <a:r>
              <a:rPr lang="de-DE" u="sng"/>
              <a:t>kontextu </a:t>
            </a:r>
            <a:r>
              <a:rPr lang="de-DE"/>
              <a:t>vytváření znalostí v každém kroku výzkumného procesu.</a:t>
            </a:r>
            <a:endParaRPr lang="en-GB"/>
          </a:p>
          <a:p>
            <a:r>
              <a:rPr lang="en-GB"/>
              <a:t>Tento proces znamená </a:t>
            </a:r>
            <a:r>
              <a:rPr lang="en-GB" dirty="0"/>
              <a:t>kritickou reflexi </a:t>
            </a:r>
            <a:r>
              <a:rPr lang="en-GB"/>
              <a:t>"já" </a:t>
            </a:r>
            <a:r>
              <a:rPr lang="en-GB" dirty="0"/>
              <a:t>výzkumníka, </a:t>
            </a:r>
          </a:p>
          <a:p>
            <a:pPr lvl="1"/>
            <a:r>
              <a:rPr lang="en-GB"/>
              <a:t>na </a:t>
            </a:r>
            <a:r>
              <a:rPr lang="en-GB" dirty="0"/>
              <a:t>"lidském </a:t>
            </a:r>
            <a:r>
              <a:rPr lang="en-GB"/>
              <a:t>nástroji" (vlastní zázemí, preference, pocity, zdroje znalostí, postavení ve společnosti atd. ); </a:t>
            </a:r>
          </a:p>
          <a:p>
            <a:pPr lvl="1"/>
            <a:r>
              <a:rPr lang="en-GB"/>
              <a:t>O </a:t>
            </a:r>
            <a:r>
              <a:rPr lang="en-GB" dirty="0"/>
              <a:t>vědomém prožívání (vícenásobného) </a:t>
            </a:r>
            <a:r>
              <a:rPr lang="en-GB"/>
              <a:t>já výzkumníka jako </a:t>
            </a:r>
            <a:r>
              <a:rPr lang="en-GB" dirty="0"/>
              <a:t>tazatele i respondenta, učitele i žáka, </a:t>
            </a:r>
          </a:p>
          <a:p>
            <a:pPr lvl="1"/>
            <a:r>
              <a:rPr lang="en-GB"/>
              <a:t>jako </a:t>
            </a:r>
            <a:r>
              <a:rPr lang="en-GB" dirty="0"/>
              <a:t>ten, kdo poznává </a:t>
            </a:r>
            <a:r>
              <a:rPr lang="en-GB" b="1" dirty="0"/>
              <a:t>sám sebe </a:t>
            </a:r>
            <a:r>
              <a:rPr lang="en-GB" dirty="0"/>
              <a:t>v rámci </a:t>
            </a:r>
            <a:r>
              <a:rPr lang="en-GB"/>
              <a:t>samotného výzkumu (</a:t>
            </a:r>
            <a:r>
              <a:rPr lang="en-GB" b="1"/>
              <a:t>výzkum mění nejen to</a:t>
            </a:r>
            <a:r>
              <a:rPr lang="en-GB" b="1" u="sng"/>
              <a:t>, co víte, </a:t>
            </a:r>
            <a:r>
              <a:rPr lang="en-GB" b="1"/>
              <a:t>ale i </a:t>
            </a:r>
            <a:r>
              <a:rPr lang="en-GB" b="1" u="sng"/>
              <a:t>to, kým jste</a:t>
            </a:r>
            <a:r>
              <a:rPr lang="en-GB"/>
              <a:t>).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913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55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FB5C79-E556-3047-8F80-9BF953FA5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Kroky </a:t>
            </a:r>
            <a:r>
              <a:rPr lang="en-GB"/>
              <a:t>v odrazivosti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F49FF-EC97-CD49-932B-0A4602944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1. </a:t>
            </a:r>
            <a:r>
              <a:rPr lang="en-US" b="1" dirty="0"/>
              <a:t>Reflexivita: </a:t>
            </a:r>
            <a:r>
              <a:rPr lang="en-US" dirty="0"/>
              <a:t>uvědomění si </a:t>
            </a:r>
            <a:r>
              <a:rPr lang="en-US"/>
              <a:t>specifických vjemů, významů, chování.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2. </a:t>
            </a:r>
            <a:r>
              <a:rPr lang="en-US" b="1" dirty="0"/>
              <a:t>Afektivní reflexivita</a:t>
            </a:r>
            <a:r>
              <a:rPr lang="en-US" dirty="0"/>
              <a:t>: uvědomění si toho, jak </a:t>
            </a:r>
            <a:r>
              <a:rPr lang="en-US" u="sng" dirty="0"/>
              <a:t>se </a:t>
            </a:r>
            <a:r>
              <a:rPr lang="en-US" dirty="0"/>
              <a:t>jedinec </a:t>
            </a:r>
            <a:r>
              <a:rPr lang="en-US" u="sng" dirty="0"/>
              <a:t>cítí v </a:t>
            </a:r>
            <a:r>
              <a:rPr lang="en-US" dirty="0"/>
              <a:t>souvislosti s tím, co vnímá, o čem přemýšlí nebo jak jedná.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3. </a:t>
            </a:r>
            <a:r>
              <a:rPr lang="en-US" b="1" dirty="0"/>
              <a:t>Diskriminační odrazivost</a:t>
            </a:r>
            <a:r>
              <a:rPr lang="en-US" dirty="0"/>
              <a:t>: </a:t>
            </a:r>
            <a:r>
              <a:rPr lang="en-US" dirty="0"/>
              <a:t>Posuzování </a:t>
            </a:r>
            <a:r>
              <a:rPr lang="en-US" u="sng" dirty="0"/>
              <a:t>účinnosti </a:t>
            </a:r>
            <a:r>
              <a:rPr lang="en-US" dirty="0"/>
              <a:t>vnímání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4. </a:t>
            </a:r>
            <a:r>
              <a:rPr lang="en-US" b="1" dirty="0"/>
              <a:t>Soudcovská reflexivita</a:t>
            </a:r>
            <a:r>
              <a:rPr lang="en-US" dirty="0"/>
              <a:t>: </a:t>
            </a:r>
            <a:r>
              <a:rPr lang="en-US" dirty="0"/>
              <a:t>Uvědomování si </a:t>
            </a:r>
            <a:r>
              <a:rPr lang="en-US" b="1" dirty="0"/>
              <a:t>hodnoty </a:t>
            </a:r>
            <a:r>
              <a:rPr lang="en-US" dirty="0"/>
              <a:t>vyřčených soudů (v negativním i pozitivním smyslu).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5. </a:t>
            </a:r>
            <a:r>
              <a:rPr lang="en-US" b="1" dirty="0"/>
              <a:t>Konceptuální reflexivita</a:t>
            </a:r>
            <a:r>
              <a:rPr lang="en-US" dirty="0"/>
              <a:t>: posouzení, do jaké míry jsou použité koncepty adekvátní </a:t>
            </a:r>
            <a:r>
              <a:rPr lang="en-US"/>
              <a:t>konkrétnímu postoji.</a:t>
            </a:r>
            <a:endParaRPr lang="de-DE" dirty="0"/>
          </a:p>
          <a:p>
            <a:pPr marL="0" indent="0">
              <a:buNone/>
            </a:pPr>
            <a:r>
              <a:rPr lang="en-US" dirty="0"/>
              <a:t>6. </a:t>
            </a:r>
            <a:r>
              <a:rPr lang="en-US" b="1" dirty="0"/>
              <a:t>Psychická reflexivita: </a:t>
            </a:r>
            <a:r>
              <a:rPr lang="en-US" dirty="0"/>
              <a:t>rozpoznání zvyku vyvozovat percipientní soudy na základě </a:t>
            </a:r>
            <a:r>
              <a:rPr lang="en-US" b="1" dirty="0"/>
              <a:t>omezených informací ("intuice").</a:t>
            </a:r>
            <a:endParaRPr lang="de-DE" b="1" dirty="0"/>
          </a:p>
          <a:p>
            <a:pPr marL="0" indent="0">
              <a:buNone/>
            </a:pPr>
            <a:r>
              <a:rPr lang="en-US" dirty="0"/>
              <a:t>7. </a:t>
            </a:r>
            <a:r>
              <a:rPr lang="en-US" b="1" dirty="0"/>
              <a:t>Teoretická reflexivita; </a:t>
            </a:r>
            <a:r>
              <a:rPr lang="en-US" dirty="0"/>
              <a:t>uvědomění si, proč je jeden soubor perspektiv více či méně vhodný k vysvětlení </a:t>
            </a:r>
            <a:r>
              <a:rPr lang="en-US"/>
              <a:t>osobní zkušenosti než jiný.</a:t>
            </a:r>
            <a:endParaRPr lang="de-DE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57173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2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0DBF0BA-1EDB-4246-B994-227F047B8FEE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584488" y="1290259"/>
            <a:ext cx="10277475" cy="5295900"/>
          </a:xfr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A9D1028-5DBB-4935-848A-8568704F0A64}"/>
              </a:ext>
            </a:extLst>
          </p:cNvPr>
          <p:cNvSpPr txBox="1"/>
          <p:nvPr/>
        </p:nvSpPr>
        <p:spPr>
          <a:xfrm>
            <a:off x="1587062" y="409903"/>
            <a:ext cx="87235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AT" sz="2400"/>
              <a:t>Plánování výzkumného projektu - obecné úvahy</a:t>
            </a:r>
            <a:endParaRPr lang="en-GB" sz="2400"/>
          </a:p>
        </p:txBody>
      </p:sp>
    </p:spTree>
    <p:extLst>
      <p:ext uri="{BB962C8B-B14F-4D97-AF65-F5344CB8AC3E}">
        <p14:creationId xmlns:p14="http://schemas.microsoft.com/office/powerpoint/2010/main" val="23351970"/>
      </p:ext>
    </p:extLst>
  </p:cSld>
  <p:clrMapOvr>
    <a:masterClrMapping/>
  </p:clrMapOvr>
</p:sld>
</file>

<file path=ppt/slides/slide13131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FB69BDF-EE0E-A641-AADF-F246B5755B96}"/>
              </a:ext>
            </a:extLst>
          </p:cNvPr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1330037" y="277091"/>
            <a:ext cx="9177338" cy="6223000"/>
          </a:xfrm>
        </p:spPr>
      </p:pic>
    </p:spTree>
    <p:extLst>
      <p:ext uri="{BB962C8B-B14F-4D97-AF65-F5344CB8AC3E}">
        <p14:creationId xmlns:p14="http://schemas.microsoft.com/office/powerpoint/2010/main" val="1078729338"/>
      </p:ext>
    </p:extLst>
  </p:cSld>
  <p:clrMapOvr>
    <a:masterClrMapping/>
  </p:clrMapOvr>
</p:sld>
</file>

<file path=ppt/slides/slide1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F9F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3296CD-A63C-4D4F-AAD6-347B6E792551}"/>
              </a:ext>
            </a:extLst>
          </p:cNvPr>
          <p:cNvSpPr txBox="1"/>
          <p:nvPr/>
        </p:nvSpPr>
        <p:spPr>
          <a:xfrm>
            <a:off x="289301" y="2779889"/>
            <a:ext cx="62227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noProof="1">
                <a:solidFill>
                  <a:srgbClr val="0F2B46"/>
                </a:solidFill>
                <a:latin typeface="Helvetica" pitchFamily="2" charset="0"/>
              </a:rPr>
              <a:t>Subscribe to DeepL Pro to edit this document.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DDA699B-AA79-2E42-83E3-ACBDD53F87D8}"/>
              </a:ext>
            </a:extLst>
          </p:cNvPr>
          <p:cNvSpPr txBox="1"/>
          <p:nvPr/>
        </p:nvSpPr>
        <p:spPr>
          <a:xfrm>
            <a:off x="289301" y="3241554"/>
            <a:ext cx="48872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Visit </a:t>
            </a:r>
            <a:r>
              <a:rPr lang="de-DE" noProof="1">
                <a:solidFill>
                  <a:srgbClr val="006494"/>
                </a:solidFill>
                <a:latin typeface="Helvetica" pitchFamily="2" charset="0"/>
                <a:hlinkClick r:id="Rcd8e61bbe25442d1"/>
              </a:rPr>
              <a:t>www.DeepL.com/pro</a:t>
            </a:r>
            <a:r>
              <a:rPr lang="de-DE" noProof="1">
                <a:solidFill>
                  <a:srgbClr val="0F2B46"/>
                </a:solidFill>
                <a:latin typeface="Helvetica" pitchFamily="2" charset="0"/>
              </a:rPr>
              <a:t>for more information.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465485-E747-EF46-84F2-5C5CB0F90C9B}"/>
              </a:ext>
            </a:extLst>
          </p:cNvPr>
          <p:cNvPicPr>
            <a:picLocks noChangeAspect="1"/>
          </p:cNvPicPr>
          <p:nvPr/>
        </p:nvPicPr>
        <p:blipFill>
          <a:blip r:embed="R1eeec3256d5d4c95"/>
          <a:stretch>
            <a:fillRect/>
          </a:stretch>
        </p:blipFill>
        <p:spPr>
          <a:xfrm>
            <a:off x="400512" y="1215557"/>
            <a:ext cx="26162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2364504"/>
      </p:ext>
    </p:extLst>
  </p:cSld>
  <p:clrMapOvr>
    <a:masterClrMapping/>
  </p:clrMapOvr>
</p:sld>
</file>

<file path=ppt/slides/slide166.xml><?xml version="1.0" encoding="utf-8"?>
<p:sld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/>
              <a:t>kvalitativní výzkum (2)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Walter Lorenz</a:t>
            </a:r>
          </a:p>
        </p:txBody>
      </p:sp>
    </p:spTree>
    <p:extLst>
      <p:ext uri="{BB962C8B-B14F-4D97-AF65-F5344CB8AC3E}">
        <p14:creationId xmlns:p14="http://schemas.microsoft.com/office/powerpoint/2010/main" val="1756723783"/>
      </p:ext>
    </p:extLst>
  </p:cSld>
  <p:clrMapOvr>
    <a:masterClrMapping/>
  </p:clrMapOvr>
</p:sld>
</file>

<file path=ppt/slides/slide233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399"/>
          </a:xfrm>
        </p:spPr>
        <p:txBody>
          <a:bodyPr>
            <a:normAutofit fontScale="90000"/>
          </a:bodyPr>
          <a:lstStyle/>
          <a:p>
            <a:r>
              <a:rPr lang="en-GB" dirty="0"/>
              <a:t>Paradigmata šetření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FF9565-1725-B24C-9C16-B620F272D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4966539"/>
              </p:ext>
            </p:extLst>
          </p:nvPr>
        </p:nvGraphicFramePr>
        <p:xfrm>
          <a:off x="838200" y="1014154"/>
          <a:ext cx="10515600" cy="571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618">
                  <a:extLst>
                    <a:ext uri="{9D8B030D-6E8A-4147-A177-3AD203B41FA5}">
                      <a16:colId xmlns:a16="http://schemas.microsoft.com/office/drawing/2014/main" val="115718457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651702004"/>
                    </a:ext>
                  </a:extLst>
                </a:gridCol>
                <a:gridCol w="2459182">
                  <a:extLst>
                    <a:ext uri="{9D8B030D-6E8A-4147-A177-3AD203B41FA5}">
                      <a16:colId xmlns:a16="http://schemas.microsoft.com/office/drawing/2014/main" val="28287260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471407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9599488"/>
                    </a:ext>
                  </a:extLst>
                </a:gridCol>
              </a:tblGrid>
              <a:tr h="848944">
                <a:tc>
                  <a:txBody>
                    <a:bodyPr/>
                    <a:lstStyle/>
                    <a:p>
                      <a:r>
                        <a:rPr lang="en-GB" sz="2400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Pozitivismus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Postpozitivismus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Kritická teorie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Konstruktivismus / participace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707597"/>
                  </a:ext>
                </a:extLst>
              </a:tr>
              <a:tr h="1537319">
                <a:tc>
                  <a:txBody>
                    <a:bodyPr/>
                    <a:lstStyle/>
                    <a:p>
                      <a:r>
                        <a:rPr lang="en-GB" sz="2000" dirty="0"/>
                        <a:t>Ontologie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Naivní realismus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16441"/>
                  </a:ext>
                </a:extLst>
              </a:tr>
              <a:tr h="1352023">
                <a:tc>
                  <a:txBody>
                    <a:bodyPr/>
                    <a:lstStyle/>
                    <a:p>
                      <a:r>
                        <a:rPr lang="en-GB" sz="2000" dirty="0"/>
                        <a:t>Epistemologie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Dualista, objektivista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3572"/>
                  </a:ext>
                </a:extLst>
              </a:tr>
              <a:tr h="1980870">
                <a:tc>
                  <a:txBody>
                    <a:bodyPr/>
                    <a:lstStyle/>
                    <a:p>
                      <a:r>
                        <a:rPr lang="en-GB" sz="2000" dirty="0"/>
                        <a:t>Metodika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/>
                        <a:t>Experimentální, ověřování hypotéz, převážně kvantitativní</a:t>
                      </a:r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1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531408"/>
      </p:ext>
    </p:extLst>
  </p:cSld>
  <p:clrMapOvr>
    <a:masterClrMapping/>
  </p:clrMapOvr>
</p:sld>
</file>

<file path=ppt/slides/slide311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399"/>
          </a:xfrm>
        </p:spPr>
        <p:txBody>
          <a:bodyPr>
            <a:normAutofit fontScale="90000"/>
          </a:bodyPr>
          <a:lstStyle/>
          <a:p>
            <a:r>
              <a:rPr lang="en-GB" dirty="0"/>
              <a:t>Paradigmata šetření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FF9565-1725-B24C-9C16-B620F272D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77852700"/>
              </p:ext>
            </p:extLst>
          </p:nvPr>
        </p:nvGraphicFramePr>
        <p:xfrm>
          <a:off x="838200" y="1014154"/>
          <a:ext cx="10515600" cy="571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618">
                  <a:extLst>
                    <a:ext uri="{9D8B030D-6E8A-4147-A177-3AD203B41FA5}">
                      <a16:colId xmlns:a16="http://schemas.microsoft.com/office/drawing/2014/main" val="115718457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651702004"/>
                    </a:ext>
                  </a:extLst>
                </a:gridCol>
                <a:gridCol w="2459182">
                  <a:extLst>
                    <a:ext uri="{9D8B030D-6E8A-4147-A177-3AD203B41FA5}">
                      <a16:colId xmlns:a16="http://schemas.microsoft.com/office/drawing/2014/main" val="28287260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471407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9599488"/>
                    </a:ext>
                  </a:extLst>
                </a:gridCol>
              </a:tblGrid>
              <a:tr h="848944">
                <a:tc>
                  <a:txBody>
                    <a:bodyPr/>
                    <a:lstStyle/>
                    <a:p>
                      <a:r>
                        <a:rPr lang="en-GB" sz="2400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Pozitivismus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Postpozitivismus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Kritická teorie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Konstruktivismus / participace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707597"/>
                  </a:ext>
                </a:extLst>
              </a:tr>
              <a:tr h="1537319">
                <a:tc>
                  <a:txBody>
                    <a:bodyPr/>
                    <a:lstStyle/>
                    <a:p>
                      <a:r>
                        <a:rPr lang="en-GB" sz="2000" dirty="0"/>
                        <a:t>Ontologie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Naivní realismus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Kritický realismus - "skutečná" realita je jen nedokonale poznatelná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16441"/>
                  </a:ext>
                </a:extLst>
              </a:tr>
              <a:tr h="1352023">
                <a:tc>
                  <a:txBody>
                    <a:bodyPr/>
                    <a:lstStyle/>
                    <a:p>
                      <a:r>
                        <a:rPr lang="en-GB" sz="2000" dirty="0"/>
                        <a:t>Epistemologie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Dualista, objektivista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Modifikovaný dualismus, závislý na komunitě, pravděpodobná pravda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3572"/>
                  </a:ext>
                </a:extLst>
              </a:tr>
              <a:tr h="1980870">
                <a:tc>
                  <a:txBody>
                    <a:bodyPr/>
                    <a:lstStyle/>
                    <a:p>
                      <a:r>
                        <a:rPr lang="en-GB" sz="2000" dirty="0"/>
                        <a:t>Metodika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Experimentální, ověřování hypotéz, převážně kvantitativní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Modifikovaný experiment, falzifikace hypotéz, kvantitativní/kvalitativní.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1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45320279"/>
      </p:ext>
    </p:extLst>
  </p:cSld>
  <p:clrMapOvr>
    <a:masterClrMapping/>
  </p:clrMapOvr>
</p:sld>
</file>

<file path=ppt/slides/slide499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399"/>
          </a:xfrm>
        </p:spPr>
        <p:txBody>
          <a:bodyPr>
            <a:normAutofit fontScale="90000"/>
          </a:bodyPr>
          <a:lstStyle/>
          <a:p>
            <a:r>
              <a:rPr lang="en-GB" dirty="0"/>
              <a:t>Paradigmata šetření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FF9565-1725-B24C-9C16-B620F272D8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5654659"/>
              </p:ext>
            </p:extLst>
          </p:nvPr>
        </p:nvGraphicFramePr>
        <p:xfrm>
          <a:off x="838200" y="1014154"/>
          <a:ext cx="10515600" cy="571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618">
                  <a:extLst>
                    <a:ext uri="{9D8B030D-6E8A-4147-A177-3AD203B41FA5}">
                      <a16:colId xmlns:a16="http://schemas.microsoft.com/office/drawing/2014/main" val="115718457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651702004"/>
                    </a:ext>
                  </a:extLst>
                </a:gridCol>
                <a:gridCol w="2459182">
                  <a:extLst>
                    <a:ext uri="{9D8B030D-6E8A-4147-A177-3AD203B41FA5}">
                      <a16:colId xmlns:a16="http://schemas.microsoft.com/office/drawing/2014/main" val="28287260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471407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9599488"/>
                    </a:ext>
                  </a:extLst>
                </a:gridCol>
              </a:tblGrid>
              <a:tr h="848944">
                <a:tc>
                  <a:txBody>
                    <a:bodyPr/>
                    <a:lstStyle/>
                    <a:p>
                      <a:r>
                        <a:rPr lang="en-GB" sz="2400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Pozitivismus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Postpozitivismus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Kritická teorie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Konstruktivismus / participace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707597"/>
                  </a:ext>
                </a:extLst>
              </a:tr>
              <a:tr h="1537319">
                <a:tc>
                  <a:txBody>
                    <a:bodyPr/>
                    <a:lstStyle/>
                    <a:p>
                      <a:r>
                        <a:rPr lang="en-GB" sz="2000" dirty="0"/>
                        <a:t>Ontologie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Naivní realismus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Kritický realismus - "skutečná" realita je jen nedokonale poznatelná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Historický realismus, realita utvářená společenskými, kulturními atd. hodnotami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16441"/>
                  </a:ext>
                </a:extLst>
              </a:tr>
              <a:tr h="1352023">
                <a:tc>
                  <a:txBody>
                    <a:bodyPr/>
                    <a:lstStyle/>
                    <a:p>
                      <a:r>
                        <a:rPr lang="en-GB" sz="2000" dirty="0"/>
                        <a:t>Epistemologie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Dualista, objektivista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Modifikovaný dualismus, závislý na komunitě, pravděpodobná pravda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Transakční, subjektivistický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3572"/>
                  </a:ext>
                </a:extLst>
              </a:tr>
              <a:tr h="1980870">
                <a:tc>
                  <a:txBody>
                    <a:bodyPr/>
                    <a:lstStyle/>
                    <a:p>
                      <a:r>
                        <a:rPr lang="en-GB" sz="2000" dirty="0"/>
                        <a:t>Metodika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Experimentální, ověřování hypotéz, převážně kvantitativní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Modifikovaný experiment, falzifikace hypotéz, kvantitativní/kvalitativní.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Dialogický / dialektický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1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6145806"/>
      </p:ext>
    </p:extLst>
  </p:cSld>
  <p:clrMapOvr>
    <a:masterClrMapping/>
  </p:clrMapOvr>
</p:sld>
</file>

<file path=ppt/slides/slide577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499399"/>
          </a:xfrm>
        </p:spPr>
        <p:txBody>
          <a:bodyPr>
            <a:normAutofit fontScale="90000"/>
          </a:bodyPr>
          <a:lstStyle/>
          <a:p>
            <a:r>
              <a:rPr lang="en-GB" dirty="0"/>
              <a:t>Paradigmata šetření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7FF9565-1725-B24C-9C16-B620F272D87F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014154"/>
          <a:ext cx="10515600" cy="571915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5618">
                  <a:extLst>
                    <a:ext uri="{9D8B030D-6E8A-4147-A177-3AD203B41FA5}">
                      <a16:colId xmlns:a16="http://schemas.microsoft.com/office/drawing/2014/main" val="1157184575"/>
                    </a:ext>
                  </a:extLst>
                </a:gridCol>
                <a:gridCol w="2194560">
                  <a:extLst>
                    <a:ext uri="{9D8B030D-6E8A-4147-A177-3AD203B41FA5}">
                      <a16:colId xmlns:a16="http://schemas.microsoft.com/office/drawing/2014/main" val="1651702004"/>
                    </a:ext>
                  </a:extLst>
                </a:gridCol>
                <a:gridCol w="2459182">
                  <a:extLst>
                    <a:ext uri="{9D8B030D-6E8A-4147-A177-3AD203B41FA5}">
                      <a16:colId xmlns:a16="http://schemas.microsoft.com/office/drawing/2014/main" val="2828726068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3447140762"/>
                    </a:ext>
                  </a:extLst>
                </a:gridCol>
                <a:gridCol w="2103120">
                  <a:extLst>
                    <a:ext uri="{9D8B030D-6E8A-4147-A177-3AD203B41FA5}">
                      <a16:colId xmlns:a16="http://schemas.microsoft.com/office/drawing/2014/main" val="189599488"/>
                    </a:ext>
                  </a:extLst>
                </a:gridCol>
              </a:tblGrid>
              <a:tr h="848944">
                <a:tc>
                  <a:txBody>
                    <a:bodyPr/>
                    <a:lstStyle/>
                    <a:p>
                      <a:r>
                        <a:rPr lang="en-GB" sz="2400" dirty="0"/>
                        <a:t>Položka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Pozitivismus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 err="1"/>
                        <a:t>Postpozitivismus</a:t>
                      </a:r>
                      <a:endParaRPr lang="en-GB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Kritická teorie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400" dirty="0"/>
                        <a:t>Konstruktivismus / participace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4707597"/>
                  </a:ext>
                </a:extLst>
              </a:tr>
              <a:tr h="1537319">
                <a:tc>
                  <a:txBody>
                    <a:bodyPr/>
                    <a:lstStyle/>
                    <a:p>
                      <a:r>
                        <a:rPr lang="en-GB" sz="2000" dirty="0"/>
                        <a:t>Ontologie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Naivní realismus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Kritický realismus - "skutečná" realita je jen nedokonale poznatelná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Historický realismus, realita utvářená společenskými, kulturními atd. hodnotami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Relativismus, místní specifika, spoluvytvářené skutečnosti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3516441"/>
                  </a:ext>
                </a:extLst>
              </a:tr>
              <a:tr h="1352023">
                <a:tc>
                  <a:txBody>
                    <a:bodyPr/>
                    <a:lstStyle/>
                    <a:p>
                      <a:r>
                        <a:rPr lang="en-GB" sz="2000" dirty="0"/>
                        <a:t>Epistemologie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Dualista, objektivista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Modifikovaný dualismus, závislý na komunitě, pravděpodobná pravda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Transakční, subjektivistický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Transakční, subjektivistické, vytvořené nálezy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7533572"/>
                  </a:ext>
                </a:extLst>
              </a:tr>
              <a:tr h="1980870">
                <a:tc>
                  <a:txBody>
                    <a:bodyPr/>
                    <a:lstStyle/>
                    <a:p>
                      <a:r>
                        <a:rPr lang="en-GB" sz="2000" dirty="0"/>
                        <a:t>Metodika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Experimentální, ověřování hypotéz, převážně kvantitativní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Modifikovaný experiment, falzifikace hypotéz, kvantitativní/kvalitativní.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Dialogický / dialektický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Hermeneutický / dialektický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31897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4300447"/>
      </p:ext>
    </p:extLst>
  </p:cSld>
  <p:clrMapOvr>
    <a:masterClrMapping/>
  </p:clrMapOvr>
</p:sld>
</file>

<file path=ppt/slides/slide644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FD86-9F7F-4740-9A15-B6524AF6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Příklady:</a:t>
            </a:r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65F9F0-D13C-4735-808F-5F534A975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8139332"/>
              </p:ext>
            </p:extLst>
          </p:nvPr>
        </p:nvGraphicFramePr>
        <p:xfrm>
          <a:off x="838200" y="1825625"/>
          <a:ext cx="10515597" cy="101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807">
                  <a:extLst>
                    <a:ext uri="{9D8B030D-6E8A-4147-A177-3AD203B41FA5}">
                      <a16:colId xmlns:a16="http://schemas.microsoft.com/office/drawing/2014/main" val="1497374138"/>
                    </a:ext>
                  </a:extLst>
                </a:gridCol>
                <a:gridCol w="3636579">
                  <a:extLst>
                    <a:ext uri="{9D8B030D-6E8A-4147-A177-3AD203B41FA5}">
                      <a16:colId xmlns:a16="http://schemas.microsoft.com/office/drawing/2014/main" val="983821935"/>
                    </a:ext>
                  </a:extLst>
                </a:gridCol>
                <a:gridCol w="4154211">
                  <a:extLst>
                    <a:ext uri="{9D8B030D-6E8A-4147-A177-3AD203B41FA5}">
                      <a16:colId xmlns:a16="http://schemas.microsoft.com/office/drawing/2014/main" val="304383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Výzkumná pozice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téma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metoda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0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pozitivismus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Vztah mezi izolací Covid a duševním zdravím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Dotazníky, online průzkum, pohled na statistiky (psychiatrické hospitalizace)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2722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9523944"/>
      </p:ext>
    </p:extLst>
  </p:cSld>
  <p:clrMapOvr>
    <a:masterClrMapping/>
  </p:clrMapOvr>
</p:sld>
</file>

<file path=ppt/slides/slide711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FD86-9F7F-4740-9A15-B6524AF6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Příklady:</a:t>
            </a:r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65F9F0-D13C-4735-808F-5F534A975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7589408"/>
              </p:ext>
            </p:extLst>
          </p:nvPr>
        </p:nvGraphicFramePr>
        <p:xfrm>
          <a:off x="838200" y="1825625"/>
          <a:ext cx="10515597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807">
                  <a:extLst>
                    <a:ext uri="{9D8B030D-6E8A-4147-A177-3AD203B41FA5}">
                      <a16:colId xmlns:a16="http://schemas.microsoft.com/office/drawing/2014/main" val="1497374138"/>
                    </a:ext>
                  </a:extLst>
                </a:gridCol>
                <a:gridCol w="3636579">
                  <a:extLst>
                    <a:ext uri="{9D8B030D-6E8A-4147-A177-3AD203B41FA5}">
                      <a16:colId xmlns:a16="http://schemas.microsoft.com/office/drawing/2014/main" val="983821935"/>
                    </a:ext>
                  </a:extLst>
                </a:gridCol>
                <a:gridCol w="4154211">
                  <a:extLst>
                    <a:ext uri="{9D8B030D-6E8A-4147-A177-3AD203B41FA5}">
                      <a16:colId xmlns:a16="http://schemas.microsoft.com/office/drawing/2014/main" val="304383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Výzkumná pozice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téma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metoda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0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pozitivismus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Vztah mezi izolací Covid a duševním zdravím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Dotazníky, online průzkum, pohled na statistiky (psychiatrické hospitalizace)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27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postpozitivismus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Rozdílný vliv práce z domova na ženy a muže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Dotazník, strukturované rozhovory, průzkum novinových zpráv, témata sociálních médií, "přehled".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51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1224730"/>
      </p:ext>
    </p:extLst>
  </p:cSld>
  <p:clrMapOvr>
    <a:masterClrMapping/>
  </p:clrMapOvr>
</p:sld>
</file>

<file path=ppt/slides/slide81212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FD86-9F7F-4740-9A15-B6524AF6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Příklady:</a:t>
            </a:r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65F9F0-D13C-4735-808F-5F534A975C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67043484"/>
              </p:ext>
            </p:extLst>
          </p:nvPr>
        </p:nvGraphicFramePr>
        <p:xfrm>
          <a:off x="838200" y="1825625"/>
          <a:ext cx="10515597" cy="283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807">
                  <a:extLst>
                    <a:ext uri="{9D8B030D-6E8A-4147-A177-3AD203B41FA5}">
                      <a16:colId xmlns:a16="http://schemas.microsoft.com/office/drawing/2014/main" val="1497374138"/>
                    </a:ext>
                  </a:extLst>
                </a:gridCol>
                <a:gridCol w="3636579">
                  <a:extLst>
                    <a:ext uri="{9D8B030D-6E8A-4147-A177-3AD203B41FA5}">
                      <a16:colId xmlns:a16="http://schemas.microsoft.com/office/drawing/2014/main" val="983821935"/>
                    </a:ext>
                  </a:extLst>
                </a:gridCol>
                <a:gridCol w="4154211">
                  <a:extLst>
                    <a:ext uri="{9D8B030D-6E8A-4147-A177-3AD203B41FA5}">
                      <a16:colId xmlns:a16="http://schemas.microsoft.com/office/drawing/2014/main" val="304383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Výzkumná pozice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téma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metoda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0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pozitivismus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Vztah mezi izolací Covid a duševním zdravím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Dotazníky, online průzkum, pohled na statistiky (psychiatrické hospitalizace)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27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postpozitivismus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Rozdílný vliv práce z domova na ženy a muže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Dotazník, strukturované rozhovory, průzkum novinových zpráv, témata sociálních médií, "přehled".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5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Kritická teorie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Vliv domácího vzdělávání na děti se zdravotním postižením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Narativní rozhovory, statistiky, ohniskové skupiny, kampaně k ověření inkluzivních návrhů účastníků.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8330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5818155"/>
      </p:ext>
    </p:extLst>
  </p:cSld>
  <p:clrMapOvr>
    <a:masterClrMapping/>
  </p:clrMapOvr>
</p:sld>
</file>

<file path=ppt/slides/slide91010.xml><?xml version="1.0" encoding="utf-8"?>
<p:sld xmlns:a16="http://schemas.microsoft.com/office/drawing/2014/main" xmlns:p14="http://schemas.microsoft.com/office/powerpoint/2010/main"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4BFD86-9F7F-4740-9A15-B6524AF68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Příklady:</a:t>
            </a:r>
            <a:endParaRPr lang="en-GB"/>
          </a:p>
        </p:txBody>
      </p:sp>
      <p:graphicFrame>
        <p:nvGraphicFramePr>
          <p:cNvPr id="6" name="Table 6">
            <a:extLst>
              <a:ext uri="{FF2B5EF4-FFF2-40B4-BE49-F238E27FC236}">
                <a16:creationId xmlns:a16="http://schemas.microsoft.com/office/drawing/2014/main" id="{5C65F9F0-D13C-4735-808F-5F534A975C1E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597" cy="3754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24807">
                  <a:extLst>
                    <a:ext uri="{9D8B030D-6E8A-4147-A177-3AD203B41FA5}">
                      <a16:colId xmlns:a16="http://schemas.microsoft.com/office/drawing/2014/main" val="1497374138"/>
                    </a:ext>
                  </a:extLst>
                </a:gridCol>
                <a:gridCol w="3636579">
                  <a:extLst>
                    <a:ext uri="{9D8B030D-6E8A-4147-A177-3AD203B41FA5}">
                      <a16:colId xmlns:a16="http://schemas.microsoft.com/office/drawing/2014/main" val="983821935"/>
                    </a:ext>
                  </a:extLst>
                </a:gridCol>
                <a:gridCol w="4154211">
                  <a:extLst>
                    <a:ext uri="{9D8B030D-6E8A-4147-A177-3AD203B41FA5}">
                      <a16:colId xmlns:a16="http://schemas.microsoft.com/office/drawing/2014/main" val="30438384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Výzkumná pozice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téma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metoda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704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pozitivismus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Vztah mezi izolací Covid a duševním zdravím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Dotazníky, online průzkum, pohled na statistiky (psychiatrické hospitalizace)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75272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postpozitivismus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Rozdílný vliv práce z domova na ženy a muže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Dotazník, strukturované rozhovory, průzkum novinových zpráv, témata sociálních médií, "přehled".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98851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AT"/>
                        <a:t>Kritická teorie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Vliv domácího vzdělávání na děti se zdravotním postižením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Narativní rozhovory, statistiky, ohniskové skupiny, kampaně k ověření inkluzivních návrhů účastníků.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4833054"/>
                  </a:ext>
                </a:extLst>
              </a:tr>
              <a:tr h="741680">
                <a:tc>
                  <a:txBody>
                    <a:bodyPr/>
                    <a:lstStyle/>
                    <a:p>
                      <a:r>
                        <a:rPr lang="de-AT"/>
                        <a:t>konstruktivismus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Zaměstnanecké vize žáků ve věku 16-18 let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/>
                        <a:t>Polostrukturované kvalitativní rozhovory, fokusní skupiny, mezigenerační srovnání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16627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157713"/>
      </p:ext>
    </p:extLst>
  </p:cSld>
  <p:clrMapOvr>
    <a:masterClrMapping/>
  </p:clrMapOvr>
</p:sld>
</file>

<file path=ppt/theme/theme11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2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otalTime>1956</ap:TotalTime>
  <ap:Words>774</ap:Words>
  <ap:Application>Microsoft Office PowerPoint</ap:Application>
  <ap:PresentationFormat>Widescreen</ap:PresentationFormat>
  <ap:Paragraphs>130</ap:Paragraphs>
  <ap:Slides>13</ap:Slides>
  <ap:Notes>1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ap:HeadingPairs>
  <ap:TitlesOfParts>
    <vt:vector baseType="lpstr" size="17">
      <vt:lpstr>Arial</vt:lpstr>
      <vt:lpstr>Calibri</vt:lpstr>
      <vt:lpstr>Calibri Light</vt:lpstr>
      <vt:lpstr>Office Theme</vt:lpstr>
      <vt:lpstr>qualitative research (2)</vt:lpstr>
      <vt:lpstr>Inquiry paradigms</vt:lpstr>
      <vt:lpstr>Inquiry paradigms</vt:lpstr>
      <vt:lpstr>Inquiry paradigms</vt:lpstr>
      <vt:lpstr>Inquiry paradigms</vt:lpstr>
      <vt:lpstr>Examples:</vt:lpstr>
      <vt:lpstr>Examples:</vt:lpstr>
      <vt:lpstr>Examples:</vt:lpstr>
      <vt:lpstr>Examples:</vt:lpstr>
      <vt:lpstr>Reflectivity - a central tool to accompany all research (best done in dialogue with a “critical friend” – supervisor?!)</vt:lpstr>
      <vt:lpstr>Steps in reflectivity</vt:lpstr>
      <vt:lpstr>PowerPoint Presentation</vt:lpstr>
      <vt:lpstr>PowerPoint Presentation</vt:lpstr>
    </vt:vector>
  </ap:TitlesOfParts>
  <ap:Company/>
  <ap:LinksUpToDate>false</ap:LinksUpToDate>
  <ap:SharedDoc>false</ap:SharedDoc>
  <ap:HyperlinksChanged>false</ap:HyperlinksChanged>
  <ap:AppVersion>16.0000</ap:AppVersion>
</ap:Properties>
</file>

<file path=docProps/core.xml><?xml version="1.0" encoding="utf-8"?>
<coreProperties xmlns:dc="http://purl.org/dc/elements/1.1/" xmlns:dcterms="http://purl.org/dc/terms/" xmlns:xsi="http://www.w3.org/2001/XMLSchema-instance" xmlns="http://schemas.openxmlformats.org/package/2006/metadata/core-properties">
  <dc:title>qualitative research</dc:title>
  <dc:creator>Lorenz A. Walter</dc:creator>
  <lastModifiedBy>Lorenz A. Walter</lastModifiedBy>
  <revision>69</revision>
  <dcterms:created xsi:type="dcterms:W3CDTF">2018-02-17T10:22:52.0000000Z</dcterms:created>
  <dcterms:modified xsi:type="dcterms:W3CDTF">2022-02-14T18:11:25.0000000Z</dcterms:modified>
  <keywords>, docId:DA675EBBB6CE51C4578E14CE35A13E61</keywords>
</coreProperties>
</file>