
<file path=[Content_Types].xml><?xml version="1.0" encoding="utf-8"?>
<Types xmlns="http://schemas.openxmlformats.org/package/2006/content-types">
  <Default Extension="xml" ContentType="application/vnd.openxmlformats-package.core-properties+xml"/>
  <Default Extension="jpeg" ContentType="image/jpeg"/>
  <Default Extension="rels" ContentType="application/vnd.openxmlformats-package.relationships+xml"/>
  <Default Extension="png" ContentType="image/png"/>
  <Override PartName="/ppt/presentation.xml" ContentType="application/vnd.openxmlformats-officedocument.presentationml.presentation.main+xml"/>
  <Override PartName="/ppt/slides/slide711.xml" ContentType="application/vnd.openxmlformats-officedocument.presentationml.slide+xml"/>
  <Override PartName="/ppt/slideLayouts/slideLayout211.xml" ContentType="application/vnd.openxmlformats-officedocument.presentationml.slideLayout+xml"/>
  <Override PartName="/ppt/slideMasters/slideMaster111.xml" ContentType="application/vnd.openxmlformats-officedocument.presentationml.slideMaster+xml"/>
  <Override PartName="/ppt/slideLayouts/slideLayout822.xml" ContentType="application/vnd.openxmlformats-officedocument.presentationml.slideLayout+xml"/>
  <Override PartName="/ppt/slideLayouts/slideLayout333.xml" ContentType="application/vnd.openxmlformats-officedocument.presentationml.slideLayout+xml"/>
  <Override PartName="/ppt/slideLayouts/slideLayout744.xml" ContentType="application/vnd.openxmlformats-officedocument.presentationml.slideLayout+xml"/>
  <Override PartName="/ppt/theme/theme111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666.xml" ContentType="application/vnd.openxmlformats-officedocument.presentationml.slideLayout+xml"/>
  <Override PartName="/ppt/slideLayouts/slideLayout1177.xml" ContentType="application/vnd.openxmlformats-officedocument.presentationml.slideLayout+xml"/>
  <Override PartName="/ppt/slideLayouts/slideLayout588.xml" ContentType="application/vnd.openxmlformats-officedocument.presentationml.slideLayout+xml"/>
  <Override PartName="/ppt/slideLayouts/slideLayout1099.xml" ContentType="application/vnd.openxmlformats-officedocument.presentationml.slideLayout+xml"/>
  <Override PartName="/ppt/slideLayouts/slideLayout41010.xml" ContentType="application/vnd.openxmlformats-officedocument.presentationml.slideLayout+xml"/>
  <Override PartName="/ppt/slideLayouts/slideLayout91111.xml" ContentType="application/vnd.openxmlformats-officedocument.presentationml.slideLayout+xml"/>
  <Override PartName="/ppt/slides/slide1222.xml" ContentType="application/vnd.openxmlformats-officedocument.presentationml.slide+xml"/>
  <Override PartName="/ppt/presProps.xml" ContentType="application/vnd.openxmlformats-officedocument.presentationml.presProps+xml"/>
  <Override PartName="/ppt/slides/slide233.xml" ContentType="application/vnd.openxmlformats-officedocument.presentationml.slide+xml"/>
  <Override PartName="/ppt/tableStyles.xml" ContentType="application/vnd.openxmlformats-officedocument.presentationml.tableStyles+xml"/>
  <Override PartName="/ppt/slides/slide644.xml" ContentType="application/vnd.openxmlformats-officedocument.presentationml.slide+xml"/>
  <Override PartName="/ppt/slides/slide1155.xml" ContentType="application/vnd.openxmlformats-officedocument.presentationml.slide+xml"/>
  <Override PartName="/ppt/commentAuthors.xml" ContentType="application/vnd.openxmlformats-officedocument.presentationml.commentAuthors+xml"/>
  <Override PartName="/ppt/slides/slide166.xml" ContentType="application/vnd.openxmlformats-officedocument.presentationml.slide+xml"/>
  <Override PartName="/ppt/notesSlides/notesSlide111.xml" ContentType="application/vnd.openxmlformats-officedocument.presentationml.notesSlide+xml"/>
  <Override PartName="/ppt/notesMasters/notesMaster111.xml" ContentType="application/vnd.openxmlformats-officedocument.presentationml.notesMaster+xml"/>
  <Override PartName="/ppt/theme/theme222.xml" ContentType="application/vnd.openxmlformats-officedocument.theme+xml"/>
  <Override PartName="/ppt/slides/slide577.xml" ContentType="application/vnd.openxmlformats-officedocument.presentationml.slide+xml"/>
  <Override PartName="/ppt/slides/slide1088.xml" ContentType="application/vnd.openxmlformats-officedocument.presentationml.slide+xml"/>
  <Override PartName="/ppt/slides/slide499.xml" ContentType="application/vnd.openxmlformats-officedocument.presentationml.slide+xml"/>
  <Override PartName="/ppt/slides/slide141010.xml" ContentType="application/vnd.openxmlformats-officedocument.presentationml.slide+xml"/>
  <Override PartName="/ppt/slides/slide91111.xml" ContentType="application/vnd.openxmlformats-officedocument.presentationml.slide+xml"/>
  <Override PartName="/ppt/viewProps.xml" ContentType="application/vnd.openxmlformats-officedocument.presentationml.viewProps+xml"/>
  <Override PartName="/ppt/slides/slide31212.xml" ContentType="application/vnd.openxmlformats-officedocument.presentationml.slide+xml"/>
  <Override PartName="/ppt/slides/slide81313.xml" ContentType="application/vnd.openxmlformats-officedocument.presentationml.slide+xml"/>
  <Override PartName="/ppt/slides/slide131414.xml" ContentType="application/vnd.openxmlformats-officedocument.presentationml.slide+xml"/>
  <Override PartName="/ppt/changesInfos/changesInfo1.xml" ContentType="application/vnd.ms-powerpoint.changesinfo+xml"/>
  <Override PartName="/docProps/app.xml" ContentType="application/vnd.openxmlformats-officedocument.extended-properties+xml"/>
  <Override PartName="/ppt/slides/slide15.xml" ContentType="application/vnd.openxmlformats-officedocument.presentationml.slide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310" r:id="Ra0208d3e007b45f8" DeepLBanner=""/>
    <p:sldId id="256" r:id="rId2"/>
    <p:sldId id="257" r:id="rId3"/>
    <p:sldId id="258" r:id="rId4"/>
    <p:sldId id="308" r:id="rId5"/>
    <p:sldId id="309" r:id="rId6"/>
    <p:sldId id="278" r:id="rId7"/>
    <p:sldId id="260" r:id="rId8"/>
    <p:sldId id="259" r:id="rId9"/>
    <p:sldId id="261" r:id="rId10"/>
    <p:sldId id="287" r:id="rId11"/>
    <p:sldId id="305" r:id="rId12"/>
    <p:sldId id="306" r:id="rId13"/>
    <p:sldId id="307" r:id="rId14"/>
    <p:sldId id="28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Lc289m98e2nu1rZwxn8RQ==" hashData="jl31I+FZfeL3Da0RWjDsWJ2KAcjcNQYNNNRC5PJm8VIGc75Z01xRsS7AMK0y6Q/BGsMylPB72fPI5Y8B5FFi7w=="/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ka Bosá" initials="MB" lastIdx="5" clrIdx="0">
    <p:extLst>
      <p:ext uri="{19B8F6BF-5375-455C-9EA6-DF929625EA0E}">
        <p15:presenceInfo xmlns:p15="http://schemas.microsoft.com/office/powerpoint/2012/main" userId="848e4ad10d239a96" providerId="Windows Live"/>
      </p:ext>
    </p:extLst>
  </p:cmAuthor>
  <p:cmAuthor id="2" name="Walter Lorenz" initials="WL" lastIdx="4" clrIdx="1">
    <p:extLst>
      <p:ext uri="{19B8F6BF-5375-455C-9EA6-DF929625EA0E}">
        <p15:presenceInfo xmlns:p15="http://schemas.microsoft.com/office/powerpoint/2012/main" userId="Walter Loren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3" autoAdjust="0"/>
    <p:restoredTop sz="93611" autoAdjust="0"/>
  </p:normalViewPr>
  <p:slideViewPr>
    <p:cSldViewPr snapToGrid="0" snapToObjects="1">
      <p:cViewPr varScale="1">
        <p:scale>
          <a:sx n="61" d="100"/>
          <a:sy n="61" d="100"/>
        </p:scale>
        <p:origin x="356" y="56"/>
      </p:cViewPr>
      <p:guideLst/>
    </p:cSldViewPr>
  </p:slideViewPr>
  <p:outlineViewPr>
    <p:cViewPr>
      <p:scale>
        <a:sx n="33" d="100"/>
        <a:sy n="33" d="100"/>
      </p:scale>
      <p:origin x="0" y="-59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9" d="100"/>
          <a:sy n="49" d="100"/>
        </p:scale>
        <p:origin x="1888" y="52"/>
      </p:cViewPr>
      <p:guideLst/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711.xml" Id="rId8" /><Relationship Type="http://schemas.openxmlformats.org/officeDocument/2006/relationships/slide" Target="/ppt/slides/slide1222.xml" Id="rId13" /><Relationship Type="http://schemas.openxmlformats.org/officeDocument/2006/relationships/presProps" Target="/ppt/presProps.xml" Id="rId18" /><Relationship Type="http://schemas.openxmlformats.org/officeDocument/2006/relationships/slide" Target="/ppt/slides/slide233.xml" Id="rId3" /><Relationship Type="http://schemas.openxmlformats.org/officeDocument/2006/relationships/tableStyles" Target="/ppt/tableStyles.xml" Id="rId21" /><Relationship Type="http://schemas.openxmlformats.org/officeDocument/2006/relationships/slide" Target="/ppt/slides/slide644.xml" Id="rId7" /><Relationship Type="http://schemas.openxmlformats.org/officeDocument/2006/relationships/slide" Target="/ppt/slides/slide1155.xml" Id="rId12" /><Relationship Type="http://schemas.openxmlformats.org/officeDocument/2006/relationships/commentAuthors" Target="/ppt/commentAuthors.xml" Id="rId17" /><Relationship Type="http://schemas.openxmlformats.org/officeDocument/2006/relationships/slide" Target="/ppt/slides/slide166.xml" Id="rId2" /><Relationship Type="http://schemas.openxmlformats.org/officeDocument/2006/relationships/notesMaster" Target="/ppt/notesMasters/notesMaster111.xml" Id="rId16" /><Relationship Type="http://schemas.openxmlformats.org/officeDocument/2006/relationships/theme" Target="/ppt/theme/theme111.xml" Id="rId20" /><Relationship Type="http://schemas.openxmlformats.org/officeDocument/2006/relationships/slideMaster" Target="/ppt/slideMasters/slideMaster111.xml" Id="rId1" /><Relationship Type="http://schemas.openxmlformats.org/officeDocument/2006/relationships/slide" Target="/ppt/slides/slide577.xml" Id="rId6" /><Relationship Type="http://schemas.openxmlformats.org/officeDocument/2006/relationships/slide" Target="/ppt/slides/slide1088.xml" Id="rId11" /><Relationship Type="http://schemas.openxmlformats.org/officeDocument/2006/relationships/slide" Target="/ppt/slides/slide499.xml" Id="rId5" /><Relationship Type="http://schemas.openxmlformats.org/officeDocument/2006/relationships/slide" Target="/ppt/slides/slide141010.xml" Id="rId15" /><Relationship Type="http://schemas.openxmlformats.org/officeDocument/2006/relationships/slide" Target="/ppt/slides/slide91111.xml" Id="rId10" /><Relationship Type="http://schemas.openxmlformats.org/officeDocument/2006/relationships/viewProps" Target="/ppt/viewProps.xml" Id="rId19" /><Relationship Type="http://schemas.openxmlformats.org/officeDocument/2006/relationships/slide" Target="/ppt/slides/slide31212.xml" Id="rId4" /><Relationship Type="http://schemas.openxmlformats.org/officeDocument/2006/relationships/slide" Target="/ppt/slides/slide81313.xml" Id="rId9" /><Relationship Type="http://schemas.openxmlformats.org/officeDocument/2006/relationships/slide" Target="/ppt/slides/slide131414.xml" Id="rId14" /><Relationship Type="http://schemas.microsoft.com/office/2016/11/relationships/changesInfo" Target="/ppt/changesInfos/changesInfo1.xml" Id="rId22" /><Relationship Type="http://schemas.openxmlformats.org/officeDocument/2006/relationships/slide" Target="/ppt/slides/slide15.xml" Id="Ra0208d3e007b45f8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enz A. Walter" userId="f0b34736-958b-40d0-b05e-67362fccc785" providerId="ADAL" clId="{6F297B14-CD04-4501-A484-B68FC7C83BA3}"/>
    <pc:docChg chg="delSld">
      <pc:chgData name="Lorenz A. Walter" userId="f0b34736-958b-40d0-b05e-67362fccc785" providerId="ADAL" clId="{6F297B14-CD04-4501-A484-B68FC7C83BA3}" dt="2022-02-14T17:29:10.317" v="0" actId="47"/>
      <pc:docMkLst>
        <pc:docMk/>
      </pc:docMkLst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1687509791" sldId="262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160531408" sldId="263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811913624" sldId="264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2425717384" sldId="265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2271671208" sldId="266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379227683" sldId="267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1073888707" sldId="268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2896202161" sldId="269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2178244165" sldId="270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2443101912" sldId="271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199512466" sldId="273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23351970" sldId="275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1078729338" sldId="276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942405013" sldId="277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206076749" sldId="279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4273192006" sldId="280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2655945478" sldId="281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581318995" sldId="282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320813894" sldId="283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3597298060" sldId="285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3131811244" sldId="286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3945320279" sldId="289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2706145806" sldId="290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1854300447" sldId="291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2364194080" sldId="292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1900611767" sldId="293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1056173544" sldId="294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1538466781" sldId="295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755289606" sldId="296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3423131011" sldId="297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2496025645" sldId="298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1374703057" sldId="299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1417211163" sldId="300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2015144689" sldId="301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1793880943" sldId="302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2357891004" sldId="303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2275476315" sldId="304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2249523944" sldId="310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2111224730" sldId="311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2805818155" sldId="312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292157713" sldId="313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2029530847" sldId="318"/>
        </pc:sldMkLst>
      </pc:sldChg>
      <pc:sldChg chg="del">
        <pc:chgData name="Lorenz A. Walter" userId="f0b34736-958b-40d0-b05e-67362fccc785" providerId="ADAL" clId="{6F297B14-CD04-4501-A484-B68FC7C83BA3}" dt="2022-02-14T17:29:10.317" v="0" actId="47"/>
        <pc:sldMkLst>
          <pc:docMk/>
          <pc:sldMk cId="1895651776" sldId="319"/>
        </pc:sldMkLst>
      </pc:sldChg>
    </pc:docChg>
  </pc:docChgLst>
</pc:chgInfo>
</file>

<file path=ppt/notesMasters/_rels/notesMaster111.xml.rels>&#65279;<?xml version="1.0" encoding="utf-8"?><Relationships xmlns="http://schemas.openxmlformats.org/package/2006/relationships"><Relationship Type="http://schemas.openxmlformats.org/officeDocument/2006/relationships/theme" Target="/ppt/theme/theme222.xml" Id="rId1" /></Relationships>
</file>

<file path=ppt/notesMasters/notesMaster111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7F3B7-2397-4915-B615-809B4F047E78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Kliknutím upravíte styly hlavního textu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A7082-3B83-48AB-9766-EF75FB88A9E3}" type="slidenum">
              <a:rPr lang="en-GB" smtClean="0"/>
              <a:t>'#'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4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1.xml.rels>&#65279;<?xml version="1.0" encoding="utf-8"?><Relationships xmlns="http://schemas.openxmlformats.org/package/2006/relationships"><Relationship Type="http://schemas.openxmlformats.org/officeDocument/2006/relationships/slide" Target="/ppt/slides/slide166.xml" Id="rId2" /><Relationship Type="http://schemas.openxmlformats.org/officeDocument/2006/relationships/notesMaster" Target="/ppt/notesMasters/notesMaster111.xml" Id="rId1" /></Relationships>
</file>

<file path=ppt/notesSlides/notesSlide11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A7082-3B83-48AB-9766-EF75FB88A9E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433091"/>
      </p:ext>
    </p:extLst>
  </p:cSld>
  <p:clrMapOvr>
    <a:masterClrMapping/>
  </p:clrMapOvr>
</p:notes>
</file>

<file path=ppt/slideLayouts/_rels/slideLayout109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1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15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2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3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410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58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6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74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8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9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slideLayout10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518814"/>
      </p:ext>
    </p:extLst>
  </p:cSld>
  <p:clrMapOvr>
    <a:masterClrMapping/>
  </p:clrMapOvr>
</p:sldLayout>
</file>

<file path=ppt/slideLayouts/slideLayout1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22227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817360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909034"/>
      </p:ext>
    </p:extLst>
  </p:cSld>
  <p:clrMapOvr>
    <a:masterClrMapping/>
  </p:clrMapOvr>
</p:sldLayout>
</file>

<file path=ppt/slideLayouts/slideLayout3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687984"/>
      </p:ext>
    </p:extLst>
  </p:cSld>
  <p:clrMapOvr>
    <a:masterClrMapping/>
  </p:clrMapOvr>
</p:sldLayout>
</file>

<file path=ppt/slideLayouts/slideLayout410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658907"/>
      </p:ext>
    </p:extLst>
  </p:cSld>
  <p:clrMapOvr>
    <a:masterClrMapping/>
  </p:clrMapOvr>
</p:sldLayout>
</file>

<file path=ppt/slideLayouts/slideLayout5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682716"/>
      </p:ext>
    </p:extLst>
  </p:cSld>
  <p:clrMapOvr>
    <a:masterClrMapping/>
  </p:clrMapOvr>
</p:sldLayout>
</file>

<file path=ppt/slideLayouts/slideLayout6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63829"/>
      </p:ext>
    </p:extLst>
  </p:cSld>
  <p:clrMapOvr>
    <a:masterClrMapping/>
  </p:clrMapOvr>
</p:sldLayout>
</file>

<file path=ppt/slideLayouts/slideLayout7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843252"/>
      </p:ext>
    </p:extLst>
  </p:cSld>
  <p:clrMapOvr>
    <a:masterClrMapping/>
  </p:clrMapOvr>
</p:sldLayout>
</file>

<file path=ppt/slideLayouts/slideLayout8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33989"/>
      </p:ext>
    </p:extLst>
  </p:cSld>
  <p:clrMapOvr>
    <a:masterClrMapping/>
  </p:clrMapOvr>
</p:sldLayout>
</file>

<file path=ppt/slideLayouts/slideLayout91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59681"/>
      </p:ext>
    </p:extLst>
  </p:cSld>
  <p:clrMapOvr>
    <a:masterClrMapping/>
  </p:clrMapOvr>
</p:sldLayout>
</file>

<file path=ppt/slideMasters/_rels/slideMaster1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2.xml" Id="rId8" /><Relationship Type="http://schemas.openxmlformats.org/officeDocument/2006/relationships/slideLayout" Target="/ppt/slideLayouts/slideLayout333.xml" Id="rId3" /><Relationship Type="http://schemas.openxmlformats.org/officeDocument/2006/relationships/slideLayout" Target="/ppt/slideLayouts/slideLayout744.xml" Id="rId7" /><Relationship Type="http://schemas.openxmlformats.org/officeDocument/2006/relationships/theme" Target="/ppt/theme/theme111.xml" Id="rId12" /><Relationship Type="http://schemas.openxmlformats.org/officeDocument/2006/relationships/slideLayout" Target="/ppt/slideLayouts/slideLayout211.xml" Id="rId2" /><Relationship Type="http://schemas.openxmlformats.org/officeDocument/2006/relationships/slideLayout" Target="/ppt/slideLayouts/slideLayout155.xml" Id="rId1" /><Relationship Type="http://schemas.openxmlformats.org/officeDocument/2006/relationships/slideLayout" Target="/ppt/slideLayouts/slideLayout666.xml" Id="rId6" /><Relationship Type="http://schemas.openxmlformats.org/officeDocument/2006/relationships/slideLayout" Target="/ppt/slideLayouts/slideLayout1177.xml" Id="rId11" /><Relationship Type="http://schemas.openxmlformats.org/officeDocument/2006/relationships/slideLayout" Target="/ppt/slideLayouts/slideLayout588.xml" Id="rId5" /><Relationship Type="http://schemas.openxmlformats.org/officeDocument/2006/relationships/slideLayout" Target="/ppt/slideLayouts/slideLayout1099.xml" Id="rId10" /><Relationship Type="http://schemas.openxmlformats.org/officeDocument/2006/relationships/slideLayout" Target="/ppt/slideLayouts/slideLayout41010.xml" Id="rId4" /><Relationship Type="http://schemas.openxmlformats.org/officeDocument/2006/relationships/slideLayout" Target="/ppt/slideLayouts/slideLayout91111.xml" Id="rId9" /></Relationships>
</file>

<file path=ppt/slideMasters/slideMaster11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Kliknutím upravíte styl hlavního názvu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Kliknutím upravíte styly hlavního textu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6A181-4F32-0740-B967-A6CCD94332D9}" type="slidenum">
              <a:rPr lang="en-GB" smtClean="0"/>
              <a:t>'#'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8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88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1155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12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1314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1410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cb00ee1285e04964" /><Relationship Type="http://schemas.openxmlformats.org/officeDocument/2006/relationships/hyperlink" Target="https://www.deepl.com/pro?cta=edit-document" TargetMode="External" Id="Rc5a77b35a6664e8b" /><Relationship Type="http://schemas.openxmlformats.org/officeDocument/2006/relationships/image" Target="/ppt/media/image.png" Id="R893504933dfa4a35" /></Relationships>
</file>

<file path=ppt/slides/_rels/slide166.xml.rels>&#65279;<?xml version="1.0" encoding="utf-8"?><Relationships xmlns="http://schemas.openxmlformats.org/package/2006/relationships"><Relationship Type="http://schemas.openxmlformats.org/officeDocument/2006/relationships/notesSlide" Target="/ppt/notesSlides/notesSlide111.xml" Id="rId2" /><Relationship Type="http://schemas.openxmlformats.org/officeDocument/2006/relationships/slideLayout" Target="/ppt/slideLayouts/slideLayout155.xml" Id="rId1" /></Relationships>
</file>

<file path=ppt/slides/_rels/slide2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312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49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1010.xml" Id="rId1" /></Relationships>
</file>

<file path=ppt/slides/_rels/slide577.xml.rels>&#65279;<?xml version="1.0" encoding="utf-8"?><Relationships xmlns="http://schemas.openxmlformats.org/package/2006/relationships"><Relationship Type="http://schemas.openxmlformats.org/officeDocument/2006/relationships/slideLayout" Target="/ppt/slideLayouts/slideLayout41010.xml" Id="rId1" /></Relationships>
</file>

<file path=ppt/slides/_rels/slide644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7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813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911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slide108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21ADF-0581-B04F-BC6C-60C47BE0E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Projekty </a:t>
            </a:r>
            <a:r>
              <a:rPr lang="en-GB" b="1" u="sng" dirty="0"/>
              <a:t>iniciované výzkumnými pracovníky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421641E-6221-5B44-89D7-0BB0F27E6E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498242"/>
              </p:ext>
            </p:extLst>
          </p:nvPr>
        </p:nvGraphicFramePr>
        <p:xfrm>
          <a:off x="681645" y="1825625"/>
          <a:ext cx="10672157" cy="496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3310">
                  <a:extLst>
                    <a:ext uri="{9D8B030D-6E8A-4147-A177-3AD203B41FA5}">
                      <a16:colId xmlns:a16="http://schemas.microsoft.com/office/drawing/2014/main" val="3702767880"/>
                    </a:ext>
                  </a:extLst>
                </a:gridCol>
                <a:gridCol w="1008652">
                  <a:extLst>
                    <a:ext uri="{9D8B030D-6E8A-4147-A177-3AD203B41FA5}">
                      <a16:colId xmlns:a16="http://schemas.microsoft.com/office/drawing/2014/main" val="3051596804"/>
                    </a:ext>
                  </a:extLst>
                </a:gridCol>
                <a:gridCol w="3857106">
                  <a:extLst>
                    <a:ext uri="{9D8B030D-6E8A-4147-A177-3AD203B41FA5}">
                      <a16:colId xmlns:a16="http://schemas.microsoft.com/office/drawing/2014/main" val="4095698436"/>
                    </a:ext>
                  </a:extLst>
                </a:gridCol>
                <a:gridCol w="3573089">
                  <a:extLst>
                    <a:ext uri="{9D8B030D-6E8A-4147-A177-3AD203B41FA5}">
                      <a16:colId xmlns:a16="http://schemas.microsoft.com/office/drawing/2014/main" val="1782700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Nízké </a:t>
                      </a:r>
                      <a:r>
                        <a:rPr lang="en-GB" sz="2800" b="1" dirty="0"/>
                        <a:t>zapojení klienta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Vysoké </a:t>
                      </a:r>
                      <a:r>
                        <a:rPr lang="en-GB" sz="2800" b="1" dirty="0"/>
                        <a:t>zapojení klientů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59877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GB" sz="2800" b="1" dirty="0"/>
                        <a:t>Přímé zapojení výzkumného pracovníka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nízká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Demografie </a:t>
                      </a:r>
                      <a:r>
                        <a:rPr lang="en-GB" sz="2800" dirty="0"/>
                        <a:t>(</a:t>
                      </a:r>
                      <a:r>
                        <a:rPr lang="en-GB" sz="2400" dirty="0"/>
                        <a:t>práce se statistikami a dostupnými záznamy</a:t>
                      </a:r>
                      <a:r>
                        <a:rPr lang="en-GB" sz="2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5839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vysoká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975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28408"/>
      </p:ext>
    </p:extLst>
  </p:cSld>
  <p:clrMapOvr>
    <a:masterClrMapping/>
  </p:clrMapOvr>
</p:sld>
</file>

<file path=ppt/slides/slide115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21ADF-0581-B04F-BC6C-60C47BE0E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Projekty </a:t>
            </a:r>
            <a:r>
              <a:rPr lang="en-GB" b="1" u="sng" dirty="0"/>
              <a:t>iniciované výzkumnými pracovníky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421641E-6221-5B44-89D7-0BB0F27E6E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466431"/>
              </p:ext>
            </p:extLst>
          </p:nvPr>
        </p:nvGraphicFramePr>
        <p:xfrm>
          <a:off x="681645" y="1825625"/>
          <a:ext cx="10672157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3310">
                  <a:extLst>
                    <a:ext uri="{9D8B030D-6E8A-4147-A177-3AD203B41FA5}">
                      <a16:colId xmlns:a16="http://schemas.microsoft.com/office/drawing/2014/main" val="3702767880"/>
                    </a:ext>
                  </a:extLst>
                </a:gridCol>
                <a:gridCol w="1008652">
                  <a:extLst>
                    <a:ext uri="{9D8B030D-6E8A-4147-A177-3AD203B41FA5}">
                      <a16:colId xmlns:a16="http://schemas.microsoft.com/office/drawing/2014/main" val="3051596804"/>
                    </a:ext>
                  </a:extLst>
                </a:gridCol>
                <a:gridCol w="3857106">
                  <a:extLst>
                    <a:ext uri="{9D8B030D-6E8A-4147-A177-3AD203B41FA5}">
                      <a16:colId xmlns:a16="http://schemas.microsoft.com/office/drawing/2014/main" val="4095698436"/>
                    </a:ext>
                  </a:extLst>
                </a:gridCol>
                <a:gridCol w="3573089">
                  <a:extLst>
                    <a:ext uri="{9D8B030D-6E8A-4147-A177-3AD203B41FA5}">
                      <a16:colId xmlns:a16="http://schemas.microsoft.com/office/drawing/2014/main" val="1782700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Nízké </a:t>
                      </a:r>
                      <a:r>
                        <a:rPr lang="en-GB" sz="2800" b="1" dirty="0"/>
                        <a:t>zapojení klienta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Vysoké </a:t>
                      </a:r>
                      <a:r>
                        <a:rPr lang="en-GB" sz="2800" b="1" dirty="0"/>
                        <a:t>zapojení klientů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59877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GB" sz="2800" b="1" dirty="0"/>
                        <a:t>Přímé zapojení výzkumného pracovníka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nízká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Demografie </a:t>
                      </a:r>
                      <a:r>
                        <a:rPr lang="en-GB" sz="2800" dirty="0"/>
                        <a:t>(</a:t>
                      </a:r>
                      <a:r>
                        <a:rPr lang="en-GB" sz="2400" dirty="0"/>
                        <a:t>práce se statistikami a dostupnými záznamy</a:t>
                      </a:r>
                      <a:r>
                        <a:rPr lang="en-GB" sz="2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  <a:p>
                      <a:endParaRPr lang="en-GB" sz="2800" dirty="0"/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5839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vysoká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Etnografie </a:t>
                      </a:r>
                      <a:r>
                        <a:rPr lang="en-GB" sz="2800" dirty="0"/>
                        <a:t>a </a:t>
                      </a:r>
                      <a:r>
                        <a:rPr lang="en-GB" sz="2800" b="1" dirty="0"/>
                        <a:t>zúčastněné pozorování </a:t>
                      </a:r>
                      <a:r>
                        <a:rPr lang="en-GB" sz="2800" dirty="0"/>
                        <a:t>(</a:t>
                      </a:r>
                      <a:r>
                        <a:rPr lang="en-GB" sz="2400" dirty="0"/>
                        <a:t>pozorování z bezprostřední blízkosti, ale s objektivním odstupem</a:t>
                      </a:r>
                      <a:r>
                        <a:rPr lang="en-GB" sz="2800" dirty="0"/>
                        <a:t>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975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432351"/>
      </p:ext>
    </p:extLst>
  </p:cSld>
  <p:clrMapOvr>
    <a:masterClrMapping/>
  </p:clrMapOvr>
</p:sld>
</file>

<file path=ppt/slides/slide122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21ADF-0581-B04F-BC6C-60C47BE0E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Projekty </a:t>
            </a:r>
            <a:r>
              <a:rPr lang="en-GB" b="1" u="sng" dirty="0"/>
              <a:t>iniciované výzkumnými pracovníky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421641E-6221-5B44-89D7-0BB0F27E6E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22013"/>
              </p:ext>
            </p:extLst>
          </p:nvPr>
        </p:nvGraphicFramePr>
        <p:xfrm>
          <a:off x="681645" y="1825625"/>
          <a:ext cx="10672157" cy="478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3310">
                  <a:extLst>
                    <a:ext uri="{9D8B030D-6E8A-4147-A177-3AD203B41FA5}">
                      <a16:colId xmlns:a16="http://schemas.microsoft.com/office/drawing/2014/main" val="3702767880"/>
                    </a:ext>
                  </a:extLst>
                </a:gridCol>
                <a:gridCol w="1008652">
                  <a:extLst>
                    <a:ext uri="{9D8B030D-6E8A-4147-A177-3AD203B41FA5}">
                      <a16:colId xmlns:a16="http://schemas.microsoft.com/office/drawing/2014/main" val="3051596804"/>
                    </a:ext>
                  </a:extLst>
                </a:gridCol>
                <a:gridCol w="3857106">
                  <a:extLst>
                    <a:ext uri="{9D8B030D-6E8A-4147-A177-3AD203B41FA5}">
                      <a16:colId xmlns:a16="http://schemas.microsoft.com/office/drawing/2014/main" val="4095698436"/>
                    </a:ext>
                  </a:extLst>
                </a:gridCol>
                <a:gridCol w="3573089">
                  <a:extLst>
                    <a:ext uri="{9D8B030D-6E8A-4147-A177-3AD203B41FA5}">
                      <a16:colId xmlns:a16="http://schemas.microsoft.com/office/drawing/2014/main" val="1782700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Nízké </a:t>
                      </a:r>
                      <a:r>
                        <a:rPr lang="en-GB" sz="2800" b="1" dirty="0"/>
                        <a:t>zapojení klienta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Vysoké </a:t>
                      </a:r>
                      <a:r>
                        <a:rPr lang="en-GB" sz="2800" b="1" dirty="0"/>
                        <a:t>zapojení klientů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59877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GB" sz="2800" b="1" dirty="0"/>
                        <a:t>Přímé zapojení výzkumného pracovníka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nízká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Demografie </a:t>
                      </a:r>
                      <a:r>
                        <a:rPr lang="en-GB" sz="2800" dirty="0"/>
                        <a:t>(</a:t>
                      </a:r>
                      <a:r>
                        <a:rPr lang="en-GB" sz="2400" dirty="0"/>
                        <a:t>práce se statistikami a dostupnými záznamy</a:t>
                      </a:r>
                      <a:r>
                        <a:rPr lang="en-GB" sz="2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Experimenty </a:t>
                      </a:r>
                      <a:r>
                        <a:rPr lang="en-GB" sz="2800" dirty="0"/>
                        <a:t>a </a:t>
                      </a:r>
                      <a:r>
                        <a:rPr lang="en-GB" sz="2800" b="1" dirty="0"/>
                        <a:t>průzkumy </a:t>
                      </a:r>
                      <a:r>
                        <a:rPr lang="en-GB" sz="2800" dirty="0"/>
                        <a:t>(</a:t>
                      </a:r>
                      <a:r>
                        <a:rPr lang="en-GB" sz="2400" dirty="0"/>
                        <a:t>aktivní zapojení subjektů do vytváření proměnných)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5839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vysoká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Etnografie </a:t>
                      </a:r>
                      <a:r>
                        <a:rPr lang="en-GB" sz="2800" dirty="0"/>
                        <a:t>a </a:t>
                      </a:r>
                      <a:r>
                        <a:rPr lang="en-GB" sz="2800" b="1" dirty="0"/>
                        <a:t>zúčastněné pozorování </a:t>
                      </a:r>
                      <a:r>
                        <a:rPr lang="en-GB" sz="2800" dirty="0"/>
                        <a:t>(</a:t>
                      </a:r>
                      <a:r>
                        <a:rPr lang="en-GB" sz="2400" dirty="0"/>
                        <a:t>pozorování z bezprostřední blízkosti, ale s objektivním odstupem</a:t>
                      </a:r>
                      <a:r>
                        <a:rPr lang="en-GB" sz="2800" dirty="0"/>
                        <a:t>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975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034093"/>
      </p:ext>
    </p:extLst>
  </p:cSld>
  <p:clrMapOvr>
    <a:masterClrMapping/>
  </p:clrMapOvr>
</p:sld>
</file>

<file path=ppt/slides/slide13141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21ADF-0581-B04F-BC6C-60C47BE0E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Projekty </a:t>
            </a:r>
            <a:r>
              <a:rPr lang="en-GB" b="1" u="sng" dirty="0"/>
              <a:t>iniciované výzkumnými pracovníky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421641E-6221-5B44-89D7-0BB0F27E6E5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1645" y="1825625"/>
          <a:ext cx="10672157" cy="478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3310">
                  <a:extLst>
                    <a:ext uri="{9D8B030D-6E8A-4147-A177-3AD203B41FA5}">
                      <a16:colId xmlns:a16="http://schemas.microsoft.com/office/drawing/2014/main" val="3702767880"/>
                    </a:ext>
                  </a:extLst>
                </a:gridCol>
                <a:gridCol w="1008652">
                  <a:extLst>
                    <a:ext uri="{9D8B030D-6E8A-4147-A177-3AD203B41FA5}">
                      <a16:colId xmlns:a16="http://schemas.microsoft.com/office/drawing/2014/main" val="3051596804"/>
                    </a:ext>
                  </a:extLst>
                </a:gridCol>
                <a:gridCol w="3857106">
                  <a:extLst>
                    <a:ext uri="{9D8B030D-6E8A-4147-A177-3AD203B41FA5}">
                      <a16:colId xmlns:a16="http://schemas.microsoft.com/office/drawing/2014/main" val="4095698436"/>
                    </a:ext>
                  </a:extLst>
                </a:gridCol>
                <a:gridCol w="3573089">
                  <a:extLst>
                    <a:ext uri="{9D8B030D-6E8A-4147-A177-3AD203B41FA5}">
                      <a16:colId xmlns:a16="http://schemas.microsoft.com/office/drawing/2014/main" val="1782700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Nízké </a:t>
                      </a:r>
                      <a:r>
                        <a:rPr lang="en-GB" sz="2800" b="1" dirty="0"/>
                        <a:t>zapojení klienta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Vysoké </a:t>
                      </a:r>
                      <a:r>
                        <a:rPr lang="en-GB" sz="2800" b="1" dirty="0"/>
                        <a:t>zapojení klientů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59877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GB" sz="2800" b="1" dirty="0"/>
                        <a:t>Přímé zapojení výzkumného pracovníka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nízká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Demografie </a:t>
                      </a:r>
                      <a:r>
                        <a:rPr lang="en-GB" sz="2800" dirty="0"/>
                        <a:t>(</a:t>
                      </a:r>
                      <a:r>
                        <a:rPr lang="en-GB" sz="2400" dirty="0"/>
                        <a:t>práce se statistikami a dostupnými záznamy</a:t>
                      </a:r>
                      <a:r>
                        <a:rPr lang="en-GB" sz="2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Experimenty </a:t>
                      </a:r>
                      <a:r>
                        <a:rPr lang="en-GB" sz="2800" dirty="0"/>
                        <a:t>a </a:t>
                      </a:r>
                      <a:r>
                        <a:rPr lang="en-GB" sz="2800" b="1" dirty="0"/>
                        <a:t>průzkumy </a:t>
                      </a:r>
                      <a:r>
                        <a:rPr lang="en-GB" sz="2800" dirty="0"/>
                        <a:t>(</a:t>
                      </a:r>
                      <a:r>
                        <a:rPr lang="en-GB" sz="2400" dirty="0"/>
                        <a:t>aktivní zapojení subjektů do vytváření proměnných)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5839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vysoká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Etnografie </a:t>
                      </a:r>
                      <a:r>
                        <a:rPr lang="en-GB" sz="2800" dirty="0"/>
                        <a:t>a </a:t>
                      </a:r>
                      <a:r>
                        <a:rPr lang="en-GB" sz="2800" b="1" dirty="0"/>
                        <a:t>zúčastněné pozorování </a:t>
                      </a:r>
                      <a:r>
                        <a:rPr lang="en-GB" sz="2800" dirty="0"/>
                        <a:t>(</a:t>
                      </a:r>
                      <a:r>
                        <a:rPr lang="en-GB" sz="2400" dirty="0"/>
                        <a:t>pozorování z bezprostřední blízkosti, ale s objektivním odstupem</a:t>
                      </a:r>
                      <a:r>
                        <a:rPr lang="en-GB" sz="2800" dirty="0"/>
                        <a:t>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Akční výzkum </a:t>
                      </a:r>
                      <a:r>
                        <a:rPr lang="en-GB" sz="2800" dirty="0"/>
                        <a:t>(</a:t>
                      </a:r>
                      <a:r>
                        <a:rPr lang="en-GB" sz="2400" dirty="0"/>
                        <a:t>výzkumník průběžně diskutuje o zjištěních s účastníky a spoluvytváří tak znalosti).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975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490160"/>
      </p:ext>
    </p:extLst>
  </p:cSld>
  <p:clrMapOvr>
    <a:masterClrMapping/>
  </p:clrMapOvr>
</p:sld>
</file>

<file path=ppt/slides/slide1410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21ADF-0581-B04F-BC6C-60C47BE0E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940"/>
            <a:ext cx="10515600" cy="1325563"/>
          </a:xfrm>
        </p:spPr>
        <p:txBody>
          <a:bodyPr/>
          <a:lstStyle/>
          <a:p>
            <a:pPr algn="ctr"/>
            <a:r>
              <a:rPr lang="en-GB"/>
              <a:t>Projekty </a:t>
            </a:r>
            <a:r>
              <a:rPr lang="en-GB" u="sng"/>
              <a:t>z podnětu klienta </a:t>
            </a:r>
            <a:br>
              <a:rPr lang="en-GB"/>
            </a:br>
            <a:r>
              <a:rPr lang="en-GB"/>
              <a:t>(výzkumné zakázky)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421641E-6221-5B44-89D7-0BB0F27E6E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004968"/>
              </p:ext>
            </p:extLst>
          </p:nvPr>
        </p:nvGraphicFramePr>
        <p:xfrm>
          <a:off x="681643" y="1562865"/>
          <a:ext cx="10672157" cy="51157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3310">
                  <a:extLst>
                    <a:ext uri="{9D8B030D-6E8A-4147-A177-3AD203B41FA5}">
                      <a16:colId xmlns:a16="http://schemas.microsoft.com/office/drawing/2014/main" val="3702767880"/>
                    </a:ext>
                  </a:extLst>
                </a:gridCol>
                <a:gridCol w="1341161">
                  <a:extLst>
                    <a:ext uri="{9D8B030D-6E8A-4147-A177-3AD203B41FA5}">
                      <a16:colId xmlns:a16="http://schemas.microsoft.com/office/drawing/2014/main" val="3051596804"/>
                    </a:ext>
                  </a:extLst>
                </a:gridCol>
                <a:gridCol w="3541222">
                  <a:extLst>
                    <a:ext uri="{9D8B030D-6E8A-4147-A177-3AD203B41FA5}">
                      <a16:colId xmlns:a16="http://schemas.microsoft.com/office/drawing/2014/main" val="4095698436"/>
                    </a:ext>
                  </a:extLst>
                </a:gridCol>
                <a:gridCol w="3556464">
                  <a:extLst>
                    <a:ext uri="{9D8B030D-6E8A-4147-A177-3AD203B41FA5}">
                      <a16:colId xmlns:a16="http://schemas.microsoft.com/office/drawing/2014/main" val="1782700749"/>
                    </a:ext>
                  </a:extLst>
                </a:gridCol>
              </a:tblGrid>
              <a:tr h="1031476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Nízké zapojení subjektu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Vysoké zapojení subjektů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598779"/>
                  </a:ext>
                </a:extLst>
              </a:tr>
              <a:tr h="1430757">
                <a:tc rowSpan="2">
                  <a:txBody>
                    <a:bodyPr/>
                    <a:lstStyle/>
                    <a:p>
                      <a:r>
                        <a:rPr lang="en-GB" sz="2800" dirty="0"/>
                        <a:t>Přímé zapojení výzkumného pracovníka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nízká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Stáž </a:t>
                      </a:r>
                      <a:r>
                        <a:rPr lang="en-GB" sz="2400" dirty="0"/>
                        <a:t>(omezená na sběr dat)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Vzdělávací </a:t>
                      </a:r>
                      <a:r>
                        <a:rPr lang="en-GB" sz="2800" b="1"/>
                        <a:t>intervence </a:t>
                      </a:r>
                      <a:r>
                        <a:rPr lang="en-GB" sz="2800"/>
                        <a:t>(</a:t>
                      </a:r>
                      <a:r>
                        <a:rPr lang="en-GB" sz="2400"/>
                        <a:t>usnadnění vzdělávací </a:t>
                      </a:r>
                      <a:r>
                        <a:rPr lang="en-GB" sz="2400" dirty="0"/>
                        <a:t>iniciativy prostřednictvím dotazování)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583984"/>
                  </a:ext>
                </a:extLst>
              </a:tr>
              <a:tr h="2229320">
                <a:tc vMerge="1"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vysoká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Smluvní výzkum / odborné poradenství </a:t>
                      </a:r>
                      <a:r>
                        <a:rPr lang="en-GB" sz="2400" dirty="0"/>
                        <a:t>(zaměřené na </a:t>
                      </a:r>
                      <a:r>
                        <a:rPr lang="en-GB" sz="2400" b="1" dirty="0"/>
                        <a:t>doporučení </a:t>
                      </a:r>
                      <a:r>
                        <a:rPr lang="en-GB" sz="2400" dirty="0"/>
                        <a:t>- rizikové</a:t>
                      </a:r>
                      <a:r>
                        <a:rPr lang="en-GB" sz="2400"/>
                        <a:t>: může mít "nezamýšlené důsledky").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Procesní poradenství </a:t>
                      </a:r>
                      <a:r>
                        <a:rPr lang="en-GB" sz="2400" dirty="0"/>
                        <a:t>(intervence/diagnostika v </a:t>
                      </a:r>
                      <a:r>
                        <a:rPr lang="en-GB" sz="2400"/>
                        <a:t>dialektickém cyklu: výzkumný pracovník předává svá pozorování k vyhodnocení klientovi).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975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83873"/>
      </p:ext>
    </p:extLst>
  </p:cSld>
  <p:clrMapOvr>
    <a:masterClrMapping/>
  </p:clrMapOvr>
</p:sld>
</file>

<file path=ppt/slides/slide1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9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3296CD-A63C-4D4F-AAD6-347B6E792551}"/>
              </a:ext>
            </a:extLst>
          </p:cNvPr>
          <p:cNvSpPr txBox="1"/>
          <p:nvPr/>
        </p:nvSpPr>
        <p:spPr>
          <a:xfrm>
            <a:off x="289301" y="2779889"/>
            <a:ext cx="6222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noProof="1">
                <a:solidFill>
                  <a:srgbClr val="0F2B46"/>
                </a:solidFill>
                <a:latin typeface="Helvetica" pitchFamily="2" charset="0"/>
              </a:rPr>
              <a:t>Subscribe to DeepL Pro to edit this document.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DA699B-AA79-2E42-83E3-ACBDD53F87D8}"/>
              </a:ext>
            </a:extLst>
          </p:cNvPr>
          <p:cNvSpPr txBox="1"/>
          <p:nvPr/>
        </p:nvSpPr>
        <p:spPr>
          <a:xfrm>
            <a:off x="289301" y="3241554"/>
            <a:ext cx="488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Visit </a:t>
            </a:r>
            <a:r>
              <a:rPr lang="de-DE" noProof="1">
                <a:solidFill>
                  <a:srgbClr val="006494"/>
                </a:solidFill>
                <a:latin typeface="Helvetica" pitchFamily="2" charset="0"/>
                <a:hlinkClick r:id="Rc5a77b35a6664e8b"/>
              </a:rPr>
              <a:t>www.DeepL.com/pro</a:t>
            </a:r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for more information.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465485-E747-EF46-84F2-5C5CB0F90C9B}"/>
              </a:ext>
            </a:extLst>
          </p:cNvPr>
          <p:cNvPicPr>
            <a:picLocks noChangeAspect="1"/>
          </p:cNvPicPr>
          <p:nvPr/>
        </p:nvPicPr>
        <p:blipFill>
          <a:blip r:embed="R893504933dfa4a35"/>
          <a:stretch>
            <a:fillRect/>
          </a:stretch>
        </p:blipFill>
        <p:spPr>
          <a:xfrm>
            <a:off x="400512" y="1215557"/>
            <a:ext cx="26162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364504"/>
      </p:ext>
    </p:extLst>
  </p:cSld>
  <p:clrMapOvr>
    <a:masterClrMapping/>
  </p:clrMapOvr>
</p:sld>
</file>

<file path=ppt/slides/slide16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kvalitativní výzkum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Walter Lorenz</a:t>
            </a:r>
          </a:p>
        </p:txBody>
      </p:sp>
    </p:spTree>
    <p:extLst>
      <p:ext uri="{BB962C8B-B14F-4D97-AF65-F5344CB8AC3E}">
        <p14:creationId xmlns:p14="http://schemas.microsoft.com/office/powerpoint/2010/main" val="1756723783"/>
      </p:ext>
    </p:extLst>
  </p:cSld>
  <p:clrMapOvr>
    <a:masterClrMapping/>
  </p:clrMapOvr>
</p:sld>
</file>

<file path=ppt/slides/slide23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762" y="324197"/>
            <a:ext cx="11532476" cy="1325563"/>
          </a:xfrm>
        </p:spPr>
        <p:txBody>
          <a:bodyPr>
            <a:noAutofit/>
          </a:bodyPr>
          <a:lstStyle/>
          <a:p>
            <a:pPr algn="ctr"/>
            <a:r>
              <a:rPr lang="en-GB" sz="3200"/>
              <a:t>Obecné zásady vědeckého </a:t>
            </a:r>
            <a:r>
              <a:rPr lang="en-GB" sz="3200" dirty="0"/>
              <a:t>výzkumu </a:t>
            </a:r>
            <a:r>
              <a:rPr lang="en-GB" sz="3200"/>
              <a:t>- proč se věnovat výzkumu?</a:t>
            </a:r>
            <a:br>
              <a:rPr lang="en-GB" sz="3200"/>
            </a:br>
            <a:r>
              <a:rPr lang="en-GB" sz="3200"/>
              <a:t>Protože přímo souvisí s </a:t>
            </a:r>
            <a:r>
              <a:rPr lang="en-GB" sz="3200" b="1" dirty="0"/>
              <a:t>profesní odpovědností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933386" cy="4708179"/>
          </a:xfrm>
        </p:spPr>
        <p:txBody>
          <a:bodyPr>
            <a:normAutofit fontScale="85000" lnSpcReduction="10000"/>
          </a:bodyPr>
          <a:lstStyle/>
          <a:p>
            <a:r>
              <a:rPr lang="en-GB"/>
              <a:t>Vytvořit </a:t>
            </a:r>
            <a:r>
              <a:rPr lang="en-GB" dirty="0"/>
              <a:t>logický, na důkazech založený </a:t>
            </a:r>
            <a:r>
              <a:rPr lang="en-GB" u="sng" dirty="0"/>
              <a:t>řetězec úvah.</a:t>
            </a:r>
          </a:p>
          <a:p>
            <a:r>
              <a:rPr lang="en-GB"/>
              <a:t>Metodologické úvahy pomáhají zaměřit se na přesnou výzkumnou otázku.</a:t>
            </a:r>
            <a:endParaRPr lang="en-GB" dirty="0"/>
          </a:p>
          <a:p>
            <a:r>
              <a:rPr lang="en-GB"/>
              <a:t>Přesné pozorovací </a:t>
            </a:r>
            <a:r>
              <a:rPr lang="en-GB" dirty="0"/>
              <a:t>nebo experimentální plány a </a:t>
            </a:r>
            <a:r>
              <a:rPr lang="en-GB"/>
              <a:t>nástroje poskytují </a:t>
            </a:r>
            <a:r>
              <a:rPr lang="en-GB" u="sng" dirty="0"/>
              <a:t>spolehlivá </a:t>
            </a:r>
            <a:r>
              <a:rPr lang="en-GB" dirty="0"/>
              <a:t>a </a:t>
            </a:r>
            <a:r>
              <a:rPr lang="en-GB" u="sng" err="1"/>
              <a:t>zobecnitelná </a:t>
            </a:r>
            <a:r>
              <a:rPr lang="en-GB"/>
              <a:t>zjištění ("co lze zjistit pro </a:t>
            </a:r>
            <a:r>
              <a:rPr lang="en-GB" u="sng"/>
              <a:t>jiné </a:t>
            </a:r>
            <a:r>
              <a:rPr lang="en-GB"/>
              <a:t>případy?"?).</a:t>
            </a:r>
            <a:endParaRPr lang="en-GB" dirty="0"/>
          </a:p>
          <a:p>
            <a:r>
              <a:rPr lang="en-GB" dirty="0"/>
              <a:t>údaje a </a:t>
            </a:r>
            <a:r>
              <a:rPr lang="en-GB"/>
              <a:t>analýza musí být </a:t>
            </a:r>
            <a:r>
              <a:rPr lang="en-GB" dirty="0"/>
              <a:t>dostatečně </a:t>
            </a:r>
            <a:r>
              <a:rPr lang="en-GB" u="sng"/>
              <a:t>podloženy zjištěními (</a:t>
            </a:r>
            <a:r>
              <a:rPr lang="en-GB"/>
              <a:t>proti spekulacím)</a:t>
            </a:r>
            <a:r>
              <a:rPr lang="en-GB" u="sng"/>
              <a:t>.</a:t>
            </a:r>
            <a:endParaRPr lang="en-GB" u="sng" dirty="0"/>
          </a:p>
          <a:p>
            <a:r>
              <a:rPr lang="en-GB" u="sng" dirty="0"/>
              <a:t>vysvětlení </a:t>
            </a:r>
            <a:r>
              <a:rPr lang="en-GB" dirty="0"/>
              <a:t>postupů a </a:t>
            </a:r>
            <a:r>
              <a:rPr lang="en-GB"/>
              <a:t>výsledků musí být </a:t>
            </a:r>
            <a:r>
              <a:rPr lang="en-GB" b="1"/>
              <a:t>transparentní, </a:t>
            </a:r>
            <a:r>
              <a:rPr lang="en-GB"/>
              <a:t>včetně </a:t>
            </a:r>
            <a:r>
              <a:rPr lang="en-GB" dirty="0"/>
              <a:t>specifikace populace, na kterou lze zjištění zobecnit.</a:t>
            </a:r>
          </a:p>
          <a:p>
            <a:r>
              <a:rPr lang="en-GB" dirty="0"/>
              <a:t>dodržování </a:t>
            </a:r>
            <a:r>
              <a:rPr lang="en-GB" u="sng" dirty="0"/>
              <a:t>profesních </a:t>
            </a:r>
            <a:r>
              <a:rPr lang="en-GB" u="sng"/>
              <a:t>norem zdůrazňuje obecné standardy </a:t>
            </a:r>
            <a:r>
              <a:rPr lang="en-GB"/>
              <a:t>("peer review°").</a:t>
            </a:r>
            <a:endParaRPr lang="en-GB" dirty="0"/>
          </a:p>
          <a:p>
            <a:r>
              <a:rPr lang="en-GB"/>
              <a:t>Široké šíření </a:t>
            </a:r>
            <a:r>
              <a:rPr lang="en-GB" dirty="0"/>
              <a:t>výsledků, které přispěje k </a:t>
            </a:r>
            <a:r>
              <a:rPr lang="en-GB"/>
              <a:t>vědeckému poznání a jeho významu pro společnost (viz Covid Crisis!).</a:t>
            </a:r>
            <a:endParaRPr lang="en-GB" dirty="0"/>
          </a:p>
          <a:p>
            <a:r>
              <a:rPr lang="en-GB"/>
              <a:t>Poskytnutí přístupu k </a:t>
            </a:r>
            <a:r>
              <a:rPr lang="en-GB" dirty="0"/>
              <a:t>údajům pro opakovanou analýzu, </a:t>
            </a:r>
            <a:r>
              <a:rPr lang="en-GB" u="sng" dirty="0"/>
              <a:t>replikaci </a:t>
            </a:r>
            <a:r>
              <a:rPr lang="en-GB" dirty="0"/>
              <a:t>a možnost navázat </a:t>
            </a:r>
            <a:r>
              <a:rPr lang="en-GB"/>
              <a:t>na výsledky (výsledky nejsou nikdy "soukromé", patří do veřejného prostoru).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25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21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372" y="365125"/>
            <a:ext cx="10975428" cy="1325563"/>
          </a:xfrm>
        </p:spPr>
        <p:txBody>
          <a:bodyPr>
            <a:noAutofit/>
          </a:bodyPr>
          <a:lstStyle/>
          <a:p>
            <a:pPr algn="ctr"/>
            <a:r>
              <a:rPr lang="en-GB" sz="3200" dirty="0"/>
              <a:t>Zajištění </a:t>
            </a:r>
            <a:r>
              <a:rPr lang="en-GB" sz="3200" u="sng" dirty="0"/>
              <a:t>etických </a:t>
            </a:r>
            <a:r>
              <a:rPr lang="en-GB" sz="3200" u="sng"/>
              <a:t>standardů </a:t>
            </a:r>
            <a:r>
              <a:rPr lang="en-GB" sz="3200"/>
              <a:t>v </a:t>
            </a:r>
            <a:r>
              <a:rPr lang="en-GB" sz="3200"/>
              <a:t>sociálněvědním výzkumu </a:t>
            </a:r>
            <a:br>
              <a:rPr lang="en-GB" sz="3200"/>
            </a:br>
            <a:r>
              <a:rPr lang="en-GB" sz="3200"/>
              <a:t>(metody se vztahují k různým </a:t>
            </a:r>
            <a:r>
              <a:rPr lang="en-GB" sz="3200" b="1"/>
              <a:t>hodnotovým postojům</a:t>
            </a:r>
            <a:r>
              <a:rPr lang="en-GB" sz="3200"/>
              <a:t>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779" y="1825625"/>
            <a:ext cx="11070021" cy="4785382"/>
          </a:xfrm>
        </p:spPr>
        <p:txBody>
          <a:bodyPr>
            <a:normAutofit lnSpcReduction="10000"/>
          </a:bodyPr>
          <a:lstStyle/>
          <a:p>
            <a:r>
              <a:rPr lang="en-GB" b="1" u="sng" dirty="0"/>
              <a:t>Pozitivismus</a:t>
            </a:r>
            <a:r>
              <a:rPr lang="en-GB" dirty="0"/>
              <a:t>: metody v sociálních vědách musí </a:t>
            </a:r>
            <a:r>
              <a:rPr lang="en-GB"/>
              <a:t>být </a:t>
            </a:r>
            <a:r>
              <a:rPr lang="en-GB" b="1"/>
              <a:t>nezaujaté ("neutrální pozorovatel")</a:t>
            </a:r>
            <a:r>
              <a:rPr lang="en-GB"/>
              <a:t>. </a:t>
            </a:r>
            <a:r>
              <a:rPr lang="en-GB" dirty="0"/>
              <a:t>Protokoly o </a:t>
            </a:r>
            <a:r>
              <a:rPr lang="en-GB"/>
              <a:t>výzkumu by měly být </a:t>
            </a:r>
            <a:r>
              <a:rPr lang="en-GB" u="sng"/>
              <a:t>metodologicky normativní </a:t>
            </a:r>
            <a:r>
              <a:rPr lang="en-GB"/>
              <a:t>(dodržovat vědecká pravidla), ale </a:t>
            </a:r>
            <a:r>
              <a:rPr lang="en-GB" u="sng" dirty="0"/>
              <a:t>neměly by být morálně nebo politicky normativní </a:t>
            </a:r>
            <a:r>
              <a:rPr lang="en-GB" dirty="0"/>
              <a:t>a </a:t>
            </a:r>
            <a:r>
              <a:rPr lang="en-GB"/>
              <a:t>měly by být zaměřeny </a:t>
            </a:r>
            <a:r>
              <a:rPr lang="en-GB" dirty="0"/>
              <a:t>proti špatné vědě, ale </a:t>
            </a:r>
            <a:r>
              <a:rPr lang="en-GB"/>
              <a:t>neměly by předepisovat konkrétní způsob aplikace výsledků (</a:t>
            </a:r>
            <a:r>
              <a:rPr lang="en-GB" i="1"/>
              <a:t>"poznání by mělo být neutrální").</a:t>
            </a:r>
            <a:endParaRPr lang="en-GB" i="1" dirty="0"/>
          </a:p>
          <a:p>
            <a:r>
              <a:rPr lang="en-GB" b="1" u="sng" dirty="0"/>
              <a:t>Antipozitivismus </a:t>
            </a:r>
            <a:r>
              <a:rPr lang="en-GB" b="1" dirty="0"/>
              <a:t>(Max Weber)</a:t>
            </a:r>
            <a:r>
              <a:rPr lang="en-GB"/>
              <a:t>: "</a:t>
            </a:r>
            <a:r>
              <a:rPr lang="en-GB"/>
              <a:t>Osobní</a:t>
            </a:r>
            <a:r>
              <a:rPr lang="en-GB" dirty="0"/>
              <a:t>, kulturní, morální nebo politické hodnoty nelze odstranit; ... To</a:t>
            </a:r>
            <a:r>
              <a:rPr lang="en-GB" dirty="0"/>
              <a:t>, co se sociální vědci rozhodnou zkoumat, ... si vybírají na základě </a:t>
            </a:r>
            <a:r>
              <a:rPr lang="en-GB" u="sng" dirty="0"/>
              <a:t>hodnot, které </a:t>
            </a:r>
            <a:r>
              <a:rPr lang="en-GB" dirty="0"/>
              <a:t>podle jejich očekávání jejich výzkum </a:t>
            </a:r>
            <a:r>
              <a:rPr lang="en-GB"/>
              <a:t>podpoří" </a:t>
            </a:r>
            <a:r>
              <a:rPr lang="en-GB" dirty="0"/>
              <a:t>(</a:t>
            </a:r>
            <a:r>
              <a:rPr lang="en-GB" b="1" dirty="0"/>
              <a:t>hodnotová relevance)</a:t>
            </a:r>
            <a:r>
              <a:rPr lang="en-GB" dirty="0"/>
              <a:t>.  </a:t>
            </a:r>
            <a:r>
              <a:rPr lang="en-GB"/>
              <a:t>ALE sociální věda by měla být ve </a:t>
            </a:r>
            <a:r>
              <a:rPr lang="en-GB" dirty="0"/>
              <a:t>fázi </a:t>
            </a:r>
            <a:r>
              <a:rPr lang="en-GB" u="sng" dirty="0"/>
              <a:t>prezentace </a:t>
            </a:r>
            <a:r>
              <a:rPr lang="en-GB" dirty="0"/>
              <a:t>bez hodnot. </a:t>
            </a:r>
            <a:r>
              <a:rPr lang="en-GB" b="1" dirty="0"/>
              <a:t>Zjištění </a:t>
            </a:r>
            <a:r>
              <a:rPr lang="en-GB" dirty="0"/>
              <a:t>by neměla vyjadřovat žádné soudy morálního nebo politického charakteru (</a:t>
            </a:r>
            <a:r>
              <a:rPr lang="en-GB" b="1"/>
              <a:t>hodnotově bezobsažné), </a:t>
            </a:r>
            <a:r>
              <a:rPr lang="en-GB"/>
              <a:t>ale měla by deklarovat zájem a hodnotový kontext, v němž jsou zakotvena (</a:t>
            </a:r>
            <a:r>
              <a:rPr lang="en-GB" i="1"/>
              <a:t>například otevřeně deklarovat, že "toto je </a:t>
            </a:r>
            <a:r>
              <a:rPr lang="en-GB" b="1" i="1"/>
              <a:t>feministický výzkum"</a:t>
            </a:r>
            <a:r>
              <a:rPr lang="en-GB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915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09E961-902D-42BA-8447-499894C3E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/>
              <a:t>Základní postoje ke všem sociálním výzkumům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371D6B-5C86-4A7B-9DCE-49D5877C99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/>
              <a:t>Neutralita:</a:t>
            </a:r>
          </a:p>
          <a:p>
            <a:pPr marL="0" indent="0">
              <a:buNone/>
            </a:pPr>
            <a:r>
              <a:rPr lang="de-AT"/>
              <a:t>"Společnost" je jako objekt, který lze studovat z různých úhlů pohledu, aby byl pochopen komplexněji, ale neměl by být ovlivněn samotným výzkumným procesem. "Jiní" (praktici, politici) mohou využívat získané poznatky a jsou zodpovědní za změny, nikoli vědci.</a:t>
            </a:r>
          </a:p>
          <a:p>
            <a:pPr marL="0" indent="0">
              <a:buNone/>
            </a:pP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EF186A-6B5D-42A9-B147-79F92419C6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/>
              <a:t>Závazek:</a:t>
            </a:r>
          </a:p>
        </p:txBody>
      </p:sp>
    </p:spTree>
    <p:extLst>
      <p:ext uri="{BB962C8B-B14F-4D97-AF65-F5344CB8AC3E}">
        <p14:creationId xmlns:p14="http://schemas.microsoft.com/office/powerpoint/2010/main" val="671352512"/>
      </p:ext>
    </p:extLst>
  </p:cSld>
  <p:clrMapOvr>
    <a:masterClrMapping/>
  </p:clrMapOvr>
</p:sld>
</file>

<file path=ppt/slides/slide57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09E961-902D-42BA-8447-499894C3E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/>
              <a:t>Základní postoje ke všem sociálním výzkumům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371D6B-5C86-4A7B-9DCE-49D5877C99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/>
              <a:t>Neutralita:</a:t>
            </a:r>
          </a:p>
          <a:p>
            <a:pPr marL="0" indent="0">
              <a:buNone/>
            </a:pPr>
            <a:r>
              <a:rPr lang="de-AT"/>
              <a:t>"Společnost" je jako objekt, který lze studovat z různých úhlů pohledu, aby byl pochopen komplexněji, ale neměl by být ovlivněn samotným výzkumným procesem. "Jiní" (praktici, politici) mohou využívat získané poznatky a jsou zodpovědní za změny, nikoli vědci.</a:t>
            </a:r>
          </a:p>
          <a:p>
            <a:pPr marL="0" indent="0">
              <a:buNone/>
            </a:pP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EF186A-6B5D-42A9-B147-79F92419C6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/>
              <a:t>Závazek:</a:t>
            </a:r>
          </a:p>
          <a:p>
            <a:pPr marL="0" indent="0">
              <a:buNone/>
            </a:pPr>
            <a:r>
              <a:rPr lang="de-AT"/>
              <a:t>"Společnost" </a:t>
            </a:r>
            <a:r>
              <a:rPr lang="de-AT" u="sng"/>
              <a:t>není </a:t>
            </a:r>
            <a:r>
              <a:rPr lang="de-AT"/>
              <a:t>objektem, protože výzkumník je nutně její součástí; tím, že chce lépe porozumět aspektům společnosti, je nutně ovlivněna oblast, která je studována, a výzkumníci mají proto povinnost provádět výzkum v zájmu (a ku prospěchu) členů studované společnosti.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30049"/>
      </p:ext>
    </p:extLst>
  </p:cSld>
  <p:clrMapOvr>
    <a:masterClrMapping/>
  </p:clrMapOvr>
</p:sld>
</file>

<file path=ppt/slides/slide64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77ED-9E7E-D644-985D-1AC656701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Etické </a:t>
            </a:r>
            <a:r>
              <a:rPr lang="en-GB" b="1"/>
              <a:t>zásady </a:t>
            </a:r>
            <a:br>
              <a:rPr lang="en-GB" b="1"/>
            </a:br>
            <a:r>
              <a:rPr lang="en-GB"/>
              <a:t>které je třeba respektovat ve </a:t>
            </a:r>
            <a:r>
              <a:rPr lang="en-GB" u="sng" dirty="0"/>
              <a:t>veškerém </a:t>
            </a:r>
            <a:r>
              <a:rPr lang="en-GB" dirty="0"/>
              <a:t>výzkumu (a praxi).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ED405-0CD5-674B-A062-CCCE9BABA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841" y="1825625"/>
            <a:ext cx="11006959" cy="4351338"/>
          </a:xfrm>
        </p:spPr>
        <p:txBody>
          <a:bodyPr>
            <a:normAutofit fontScale="92500"/>
          </a:bodyPr>
          <a:lstStyle/>
          <a:p>
            <a:r>
              <a:rPr lang="en-GB" sz="3200" i="1"/>
              <a:t>Respektování </a:t>
            </a:r>
            <a:r>
              <a:rPr lang="en-GB" sz="3200" b="1" i="1"/>
              <a:t>autonomie informátorů</a:t>
            </a:r>
            <a:r>
              <a:rPr lang="en-GB" sz="3200"/>
              <a:t>: </a:t>
            </a:r>
            <a:r>
              <a:rPr lang="en-GB" sz="3200" dirty="0"/>
              <a:t>respektování práva jednotlivce na rozhodování a umožnění mu učinit odůvodněné </a:t>
            </a:r>
            <a:r>
              <a:rPr lang="en-GB" sz="3200" b="1"/>
              <a:t>informované rozhodnutí </a:t>
            </a:r>
            <a:r>
              <a:rPr lang="en-GB" sz="3200"/>
              <a:t>(například zda chce být dotazován). </a:t>
            </a:r>
            <a:endParaRPr lang="en-GB" sz="3200" dirty="0"/>
          </a:p>
          <a:p>
            <a:r>
              <a:rPr lang="en-GB" sz="3200" i="1" dirty="0"/>
              <a:t>Beneficence</a:t>
            </a:r>
            <a:r>
              <a:rPr lang="en-GB" sz="3200" dirty="0"/>
              <a:t>: snaha o dosažení co nejlepší rovnováhy mezi rizikem a </a:t>
            </a:r>
            <a:r>
              <a:rPr lang="en-GB" sz="3200"/>
              <a:t>přínosem při zapojení lidí do výzkumu, aby byl zajištěn </a:t>
            </a:r>
            <a:r>
              <a:rPr lang="en-GB" sz="3200" dirty="0"/>
              <a:t>co největší přínos pro jednotlivce. </a:t>
            </a:r>
          </a:p>
          <a:p>
            <a:r>
              <a:rPr lang="en-GB" sz="3200" i="1" dirty="0"/>
              <a:t>Non-maleficence</a:t>
            </a:r>
            <a:r>
              <a:rPr lang="en-GB" sz="3200"/>
              <a:t>: výzkum by se měl vždy vyvarovat </a:t>
            </a:r>
            <a:r>
              <a:rPr lang="en-GB" sz="3200" dirty="0"/>
              <a:t>způsobení škody. </a:t>
            </a:r>
          </a:p>
          <a:p>
            <a:r>
              <a:rPr lang="en-GB" sz="3200" i="1" dirty="0"/>
              <a:t>Spravedlnost</a:t>
            </a:r>
            <a:r>
              <a:rPr lang="en-GB" sz="3200" dirty="0"/>
              <a:t>: spravedlivé řešení problémů </a:t>
            </a:r>
            <a:r>
              <a:rPr lang="en-GB" sz="3200"/>
              <a:t>všech osob ve </a:t>
            </a:r>
            <a:r>
              <a:rPr lang="en-GB" sz="3200" dirty="0"/>
              <a:t>stejné nebo podobné situaci (Beauchamp &amp; Childress, 2001).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2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1733"/>
          </a:xfrm>
        </p:spPr>
        <p:txBody>
          <a:bodyPr>
            <a:normAutofit fontScale="90000"/>
          </a:bodyPr>
          <a:lstStyle/>
          <a:p>
            <a:pPr algn="ctr"/>
            <a:r>
              <a:rPr lang="en-GB"/>
              <a:t>Etický </a:t>
            </a:r>
            <a:r>
              <a:rPr lang="en-GB" dirty="0"/>
              <a:t>kodex ve </a:t>
            </a:r>
            <a:r>
              <a:rPr lang="en-GB"/>
              <a:t>výzkumu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83" y="1499804"/>
            <a:ext cx="10964917" cy="4351338"/>
          </a:xfrm>
        </p:spPr>
        <p:txBody>
          <a:bodyPr>
            <a:noAutofit/>
          </a:bodyPr>
          <a:lstStyle/>
          <a:p>
            <a:r>
              <a:rPr lang="en-GB" sz="3200" b="1" dirty="0"/>
              <a:t>Informovaný souhlas </a:t>
            </a:r>
            <a:r>
              <a:rPr lang="en-GB" sz="3200" dirty="0"/>
              <a:t>(zásada autonomie jednotlivce, souhlas = respektování lidské svobody) musí být dán </a:t>
            </a:r>
            <a:r>
              <a:rPr lang="en-GB" sz="3200" u="sng" dirty="0"/>
              <a:t>dobrovolně </a:t>
            </a:r>
            <a:r>
              <a:rPr lang="en-GB" sz="3200" dirty="0"/>
              <a:t>a na základě </a:t>
            </a:r>
            <a:r>
              <a:rPr lang="en-GB" sz="3200" u="sng" dirty="0"/>
              <a:t>úplných a </a:t>
            </a:r>
            <a:r>
              <a:rPr lang="en-GB" sz="3200" u="sng"/>
              <a:t>otevřených informací (a může být vzat zpět) - </a:t>
            </a:r>
            <a:r>
              <a:rPr lang="en-GB" sz="3200" u="sng">
                <a:solidFill>
                  <a:srgbClr val="FF0000"/>
                </a:solidFill>
              </a:rPr>
              <a:t>uveďte vlastní (hypotetické) příklady</a:t>
            </a:r>
            <a:r>
              <a:rPr lang="en-GB" sz="3200" u="sng"/>
              <a:t>:</a:t>
            </a:r>
            <a:endParaRPr lang="en-GB" sz="3200" u="sng" dirty="0"/>
          </a:p>
          <a:p>
            <a:r>
              <a:rPr lang="en-GB" sz="3200" dirty="0"/>
              <a:t>Návrh </a:t>
            </a:r>
            <a:r>
              <a:rPr lang="en-GB" sz="3200" b="1" dirty="0"/>
              <a:t>nesmí obsahovat aktivní </a:t>
            </a:r>
            <a:r>
              <a:rPr lang="en-GB" sz="3200" b="1"/>
              <a:t>klamání (</a:t>
            </a:r>
            <a:r>
              <a:rPr lang="en-GB" sz="3200"/>
              <a:t>několik experimentálních </a:t>
            </a:r>
            <a:r>
              <a:rPr lang="en-GB" sz="3200" dirty="0"/>
              <a:t>výjimek</a:t>
            </a:r>
            <a:r>
              <a:rPr lang="en-GB" sz="3200"/>
              <a:t>: "placebo").</a:t>
            </a:r>
            <a:endParaRPr lang="en-GB" sz="3200" dirty="0"/>
          </a:p>
          <a:p>
            <a:r>
              <a:rPr lang="en-GB" sz="3200" b="1"/>
              <a:t>zajištění </a:t>
            </a:r>
            <a:r>
              <a:rPr lang="en-GB" sz="3200" b="1" dirty="0"/>
              <a:t>soukromí a </a:t>
            </a:r>
            <a:r>
              <a:rPr lang="en-GB" sz="3200" b="1"/>
              <a:t>důvěrnosti </a:t>
            </a:r>
            <a:r>
              <a:rPr lang="en-GB" sz="3200"/>
              <a:t>při shromažďování, uchovávání a šíření údajů </a:t>
            </a:r>
            <a:r>
              <a:rPr lang="en-GB" sz="3200"/>
              <a:t>(</a:t>
            </a:r>
            <a:r>
              <a:rPr lang="en-GB" sz="3200" dirty="0"/>
              <a:t>aby se předešlo újmě nebo rozpakům).</a:t>
            </a:r>
          </a:p>
          <a:p>
            <a:r>
              <a:rPr lang="en-GB" sz="3200" b="1" dirty="0"/>
              <a:t>Přesnost </a:t>
            </a:r>
            <a:r>
              <a:rPr lang="en-GB" sz="3200" dirty="0"/>
              <a:t>(vyvarování se výmyslů, podvodů, výmyslů, opomenutí).</a:t>
            </a:r>
          </a:p>
        </p:txBody>
      </p:sp>
    </p:spTree>
    <p:extLst>
      <p:ext uri="{BB962C8B-B14F-4D97-AF65-F5344CB8AC3E}">
        <p14:creationId xmlns:p14="http://schemas.microsoft.com/office/powerpoint/2010/main" val="153182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131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"Utilitární" orientace </a:t>
            </a:r>
            <a:br>
              <a:rPr lang="en-GB"/>
            </a:br>
            <a:r>
              <a:rPr lang="en-GB"/>
              <a:t>při hodnocení výzkumných dat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1825625"/>
            <a:ext cx="1103206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/>
              <a:t>Vytváření "úsudků": Etické </a:t>
            </a:r>
            <a:r>
              <a:rPr lang="en-GB" sz="3200" dirty="0"/>
              <a:t>postoje se </a:t>
            </a:r>
            <a:r>
              <a:rPr lang="en-GB" sz="3200"/>
              <a:t>udržují soustředěním se na </a:t>
            </a:r>
            <a:r>
              <a:rPr lang="en-GB" sz="3200" b="1"/>
              <a:t>tvrdé </a:t>
            </a:r>
            <a:r>
              <a:rPr lang="en-GB" sz="3200" b="1" dirty="0"/>
              <a:t>důkazy </a:t>
            </a:r>
            <a:r>
              <a:rPr lang="en-GB" sz="3200" dirty="0"/>
              <a:t>(</a:t>
            </a:r>
            <a:r>
              <a:rPr lang="en-GB" sz="3200"/>
              <a:t>například: objektivně </a:t>
            </a:r>
            <a:r>
              <a:rPr lang="en-GB" sz="3200" dirty="0"/>
              <a:t>měřitelné zvýšení lidského </a:t>
            </a:r>
            <a:r>
              <a:rPr lang="en-GB" sz="3200"/>
              <a:t>štěstí jako výsledek výzkumu je platným "úsudkem", pokud je prezentováno jako srovnání údajů získaných v různých časových obdobích) - ALE</a:t>
            </a:r>
            <a:endParaRPr lang="en-GB" sz="3200" dirty="0"/>
          </a:p>
          <a:p>
            <a:pPr marL="0" indent="0">
              <a:buNone/>
            </a:pPr>
            <a:r>
              <a:rPr lang="en-GB" sz="3200"/>
              <a:t>Výrazy v diskusi o nálezech </a:t>
            </a:r>
            <a:r>
              <a:rPr lang="en-GB" sz="3200" dirty="0"/>
              <a:t>jako </a:t>
            </a:r>
            <a:r>
              <a:rPr lang="en-GB" sz="3200" i="1" dirty="0"/>
              <a:t>obdiv </a:t>
            </a:r>
            <a:r>
              <a:rPr lang="en-GB" sz="3200"/>
              <a:t>a </a:t>
            </a:r>
            <a:r>
              <a:rPr lang="en-GB" sz="3200" i="1"/>
              <a:t>pohrdání, </a:t>
            </a:r>
            <a:r>
              <a:rPr lang="en-GB" sz="3200" i="1" dirty="0"/>
              <a:t>osvobození, přesvědčení, nepoctivost, požitkářství </a:t>
            </a:r>
            <a:r>
              <a:rPr lang="en-GB" sz="3200" u="sng" dirty="0"/>
              <a:t>neodpovídají </a:t>
            </a:r>
            <a:r>
              <a:rPr lang="en-GB" sz="3200" dirty="0"/>
              <a:t>ničemu ve </a:t>
            </a:r>
            <a:r>
              <a:rPr lang="en-GB" sz="3200"/>
              <a:t>skutečnosti. 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111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"</a:t>
            </a:r>
            <a:r>
              <a:rPr lang="en-GB"/>
              <a:t>Komunikační etika" v sociálních vědách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976" y="1574147"/>
            <a:ext cx="10888871" cy="4721550"/>
          </a:xfrm>
        </p:spPr>
        <p:txBody>
          <a:bodyPr>
            <a:normAutofit fontScale="92500" lnSpcReduction="10000"/>
          </a:bodyPr>
          <a:lstStyle/>
          <a:p>
            <a:r>
              <a:rPr lang="en-GB"/>
              <a:t>Společnosti se skládají z </a:t>
            </a:r>
            <a:r>
              <a:rPr lang="en-GB" dirty="0"/>
              <a:t>institucí, praktik a struktur, které musí být neustále </a:t>
            </a:r>
            <a:r>
              <a:rPr lang="en-GB" u="sng" dirty="0"/>
              <a:t>legitimizovány </a:t>
            </a:r>
            <a:r>
              <a:rPr lang="en-GB" dirty="0"/>
              <a:t>prostřednictvím </a:t>
            </a:r>
            <a:r>
              <a:rPr lang="en-GB"/>
              <a:t>komunikačních konvencí (</a:t>
            </a:r>
            <a:r>
              <a:rPr lang="en-GB" b="1" u="sng"/>
              <a:t>to, co je </a:t>
            </a:r>
            <a:r>
              <a:rPr lang="en-GB"/>
              <a:t>sdělováno, musí odpovídat </a:t>
            </a:r>
            <a:r>
              <a:rPr lang="en-GB" b="1" u="sng"/>
              <a:t>způsobu, jakým je </a:t>
            </a:r>
            <a:r>
              <a:rPr lang="en-GB"/>
              <a:t>to sdělováno). </a:t>
            </a:r>
            <a:r>
              <a:rPr lang="en-GB" dirty="0"/>
              <a:t>Pouze </a:t>
            </a:r>
            <a:r>
              <a:rPr lang="en-GB"/>
              <a:t>prostřednictvím zohlednění těchto morálních dimenzí můžeme </a:t>
            </a:r>
            <a:r>
              <a:rPr lang="en-GB" dirty="0"/>
              <a:t>pochopit smysl </a:t>
            </a:r>
            <a:r>
              <a:rPr lang="en-GB"/>
              <a:t>"lidského konání" (kultura, politika, ekonomika atd. existují jen proto, že "dávají smysl" lidem, neexistují "objektivně"). </a:t>
            </a:r>
            <a:endParaRPr lang="en-GB" dirty="0"/>
          </a:p>
          <a:p>
            <a:r>
              <a:rPr lang="en-GB" b="1" dirty="0"/>
              <a:t>Jürgen Habermas</a:t>
            </a:r>
            <a:r>
              <a:rPr lang="en-GB"/>
              <a:t>: </a:t>
            </a:r>
            <a:r>
              <a:rPr lang="en-GB"/>
              <a:t>"Diskurz" ("vědění") ve </a:t>
            </a:r>
            <a:r>
              <a:rPr lang="en-GB" u="sng" dirty="0"/>
              <a:t>veřejné sféře </a:t>
            </a:r>
            <a:r>
              <a:rPr lang="en-GB" dirty="0"/>
              <a:t>(akademický výzkum </a:t>
            </a:r>
            <a:r>
              <a:rPr lang="en-GB" u="sng" dirty="0"/>
              <a:t>je </a:t>
            </a:r>
            <a:r>
              <a:rPr lang="en-GB" dirty="0"/>
              <a:t>ve veřejné sféře) musí být orientován na </a:t>
            </a:r>
            <a:r>
              <a:rPr lang="en-GB" u="sng" dirty="0"/>
              <a:t>vzájemné </a:t>
            </a:r>
            <a:r>
              <a:rPr lang="en-GB" u="sng"/>
              <a:t>porozumění </a:t>
            </a:r>
            <a:r>
              <a:rPr lang="en-GB"/>
              <a:t>a </a:t>
            </a:r>
            <a:r>
              <a:rPr lang="en-GB" dirty="0"/>
              <a:t>musí </a:t>
            </a:r>
            <a:r>
              <a:rPr lang="en-GB"/>
              <a:t>umožňovat </a:t>
            </a:r>
            <a:r>
              <a:rPr lang="en-GB" dirty="0"/>
              <a:t>účastníkům komunikační svobodu zaujmout stanovisko k tvrzením o konečné platnosti.</a:t>
            </a:r>
          </a:p>
          <a:p>
            <a:r>
              <a:rPr lang="en-GB" dirty="0"/>
              <a:t>Proto se </a:t>
            </a:r>
            <a:r>
              <a:rPr lang="en-GB"/>
              <a:t>nyní v </a:t>
            </a:r>
            <a:r>
              <a:rPr lang="en-GB"/>
              <a:t>projektech </a:t>
            </a:r>
            <a:r>
              <a:rPr lang="en-GB" dirty="0"/>
              <a:t>sociální </a:t>
            </a:r>
            <a:r>
              <a:rPr lang="en-GB"/>
              <a:t>změny </a:t>
            </a:r>
            <a:r>
              <a:rPr lang="en-GB"/>
              <a:t>dává přednost </a:t>
            </a:r>
            <a:r>
              <a:rPr lang="en-GB" dirty="0"/>
              <a:t>"</a:t>
            </a:r>
            <a:r>
              <a:rPr lang="en-GB" b="1" dirty="0"/>
              <a:t>participativním výzkumným metodám</a:t>
            </a:r>
            <a:r>
              <a:rPr lang="en-GB" dirty="0"/>
              <a:t>": </a:t>
            </a:r>
            <a:r>
              <a:rPr lang="en-GB" dirty="0"/>
              <a:t>vnímání informátorů jako </a:t>
            </a:r>
            <a:r>
              <a:rPr lang="en-GB" b="1" dirty="0"/>
              <a:t>partnerů, </a:t>
            </a:r>
            <a:r>
              <a:rPr lang="en-GB" dirty="0"/>
              <a:t>nikoli jako </a:t>
            </a:r>
            <a:r>
              <a:rPr lang="en-GB"/>
              <a:t>objektů, z nichž "získáváme" znalosti: </a:t>
            </a:r>
            <a:r>
              <a:rPr lang="en-GB" i="1"/>
              <a:t>spoluvytváření poznání.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41748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otalTime>1934</ap:TotalTime>
  <ap:Words>1201</ap:Words>
  <ap:Application>Microsoft Office PowerPoint</ap:Application>
  <ap:PresentationFormat>Widescreen</ap:PresentationFormat>
  <ap:Paragraphs>91</ap:Paragraphs>
  <ap:Slides>14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ap:HeadingPairs>
  <ap:TitlesOfParts>
    <vt:vector baseType="lpstr" size="18">
      <vt:lpstr>Arial</vt:lpstr>
      <vt:lpstr>Calibri</vt:lpstr>
      <vt:lpstr>Calibri Light</vt:lpstr>
      <vt:lpstr>Office Theme</vt:lpstr>
      <vt:lpstr>qualitative research</vt:lpstr>
      <vt:lpstr>General principles of scientific research –  why engage in research? Because it relates directly to professional accountability</vt:lpstr>
      <vt:lpstr>Ensuring ethical standards in social science research  (methods relate to different value positions)</vt:lpstr>
      <vt:lpstr>Basic positions towards all social research</vt:lpstr>
      <vt:lpstr>Basic positions towards all social research</vt:lpstr>
      <vt:lpstr>Ethical principles  to be respected in all research (and practice)</vt:lpstr>
      <vt:lpstr>Code of ethics in research</vt:lpstr>
      <vt:lpstr>“Utilitarian” orientation  in the evaluation of research data </vt:lpstr>
      <vt:lpstr>“Communicative ethics” in social science</vt:lpstr>
      <vt:lpstr>Researcher-initiated projects</vt:lpstr>
      <vt:lpstr>Researcher-initiated projects</vt:lpstr>
      <vt:lpstr>Researcher-initiated projects</vt:lpstr>
      <vt:lpstr>Researcher-initiated projects</vt:lpstr>
      <vt:lpstr>Subject / client-initiated projects  (research contracts)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qualitative research</dc:title>
  <dc:creator>Lorenz A. Walter</dc:creator>
  <lastModifiedBy>Lorenz A. Walter</lastModifiedBy>
  <revision>68</revision>
  <dcterms:created xsi:type="dcterms:W3CDTF">2018-02-17T10:22:52.0000000Z</dcterms:created>
  <dcterms:modified xsi:type="dcterms:W3CDTF">2022-02-14T17:29:13.0000000Z</dcterms:modified>
  <keywords>, docId:64A3A2265E006F4BD366B1F10EC6ABA9</keywords>
</coreProperties>
</file>