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83" r:id="rId3"/>
    <p:sldId id="270" r:id="rId4"/>
    <p:sldId id="271" r:id="rId5"/>
    <p:sldId id="285" r:id="rId6"/>
    <p:sldId id="299" r:id="rId7"/>
    <p:sldId id="300" r:id="rId8"/>
    <p:sldId id="301" r:id="rId9"/>
    <p:sldId id="302" r:id="rId10"/>
    <p:sldId id="303" r:id="rId11"/>
    <p:sldId id="304" r:id="rId12"/>
    <p:sldId id="273" r:id="rId13"/>
    <p:sldId id="28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nika Bosá" initials="MB" lastIdx="5" clrIdx="0">
    <p:extLst>
      <p:ext uri="{19B8F6BF-5375-455C-9EA6-DF929625EA0E}">
        <p15:presenceInfo xmlns:p15="http://schemas.microsoft.com/office/powerpoint/2012/main" userId="848e4ad10d239a96" providerId="Windows Live"/>
      </p:ext>
    </p:extLst>
  </p:cmAuthor>
  <p:cmAuthor id="2" name="Walter Lorenz" initials="WL" lastIdx="4" clrIdx="1">
    <p:extLst>
      <p:ext uri="{19B8F6BF-5375-455C-9EA6-DF929625EA0E}">
        <p15:presenceInfo xmlns:p15="http://schemas.microsoft.com/office/powerpoint/2012/main" userId="Walter Lorenz"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5680" autoAdjust="0"/>
    <p:restoredTop sz="93611" autoAdjust="0"/>
  </p:normalViewPr>
  <p:slideViewPr>
    <p:cSldViewPr snapToGrid="0" snapToObjects="1">
      <p:cViewPr varScale="1">
        <p:scale>
          <a:sx n="36" d="100"/>
          <a:sy n="36" d="100"/>
        </p:scale>
        <p:origin x="56" y="644"/>
      </p:cViewPr>
      <p:guideLst/>
    </p:cSldViewPr>
  </p:slideViewPr>
  <p:outlineViewPr>
    <p:cViewPr>
      <p:scale>
        <a:sx n="33" d="100"/>
        <a:sy n="33" d="100"/>
      </p:scale>
      <p:origin x="0" y="-590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49" d="100"/>
          <a:sy n="49" d="100"/>
        </p:scale>
        <p:origin x="1888" y="5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F7F3B7-2397-4915-B615-809B4F047E78}" type="datetimeFigureOut">
              <a:rPr lang="en-GB" smtClean="0"/>
              <a:t>15/02/2023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BA7082-3B83-48AB-9766-EF75FB88A9E3}" type="slidenum">
              <a:rPr lang="en-GB" smtClean="0"/>
              <a:t>‹#›</a:t>
            </a:fld>
            <a:endParaRPr lang="en-GB"/>
          </a:p>
        </p:txBody>
      </p:sp>
    </p:spTree>
    <p:extLst>
      <p:ext uri="{BB962C8B-B14F-4D97-AF65-F5344CB8AC3E}">
        <p14:creationId xmlns:p14="http://schemas.microsoft.com/office/powerpoint/2010/main" val="141174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3BA7082-3B83-48AB-9766-EF75FB88A9E3}" type="slidenum">
              <a:rPr lang="en-GB" smtClean="0"/>
              <a:t>1</a:t>
            </a:fld>
            <a:endParaRPr lang="en-GB"/>
          </a:p>
        </p:txBody>
      </p:sp>
    </p:spTree>
    <p:extLst>
      <p:ext uri="{BB962C8B-B14F-4D97-AF65-F5344CB8AC3E}">
        <p14:creationId xmlns:p14="http://schemas.microsoft.com/office/powerpoint/2010/main" val="1534433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1855BCD-1667-1742-8B64-F1A6275557C0}" type="datetimeFigureOut">
              <a:rPr lang="en-GB" smtClean="0"/>
              <a:t>15/02/2023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96A181-4F32-0740-B967-A6CCD94332D9}" type="slidenum">
              <a:rPr lang="en-GB" smtClean="0"/>
              <a:t>‹#›</a:t>
            </a:fld>
            <a:endParaRPr lang="en-GB"/>
          </a:p>
        </p:txBody>
      </p:sp>
    </p:spTree>
    <p:extLst>
      <p:ext uri="{BB962C8B-B14F-4D97-AF65-F5344CB8AC3E}">
        <p14:creationId xmlns:p14="http://schemas.microsoft.com/office/powerpoint/2010/main" val="988817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1855BCD-1667-1742-8B64-F1A6275557C0}" type="datetimeFigureOut">
              <a:rPr lang="en-GB" smtClean="0"/>
              <a:t>15/02/2023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96A181-4F32-0740-B967-A6CCD94332D9}" type="slidenum">
              <a:rPr lang="en-GB" smtClean="0"/>
              <a:t>‹#›</a:t>
            </a:fld>
            <a:endParaRPr lang="en-GB"/>
          </a:p>
        </p:txBody>
      </p:sp>
    </p:spTree>
    <p:extLst>
      <p:ext uri="{BB962C8B-B14F-4D97-AF65-F5344CB8AC3E}">
        <p14:creationId xmlns:p14="http://schemas.microsoft.com/office/powerpoint/2010/main" val="145351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1855BCD-1667-1742-8B64-F1A6275557C0}" type="datetimeFigureOut">
              <a:rPr lang="en-GB" smtClean="0"/>
              <a:t>15/02/2023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96A181-4F32-0740-B967-A6CCD94332D9}" type="slidenum">
              <a:rPr lang="en-GB" smtClean="0"/>
              <a:t>‹#›</a:t>
            </a:fld>
            <a:endParaRPr lang="en-GB"/>
          </a:p>
        </p:txBody>
      </p:sp>
    </p:spTree>
    <p:extLst>
      <p:ext uri="{BB962C8B-B14F-4D97-AF65-F5344CB8AC3E}">
        <p14:creationId xmlns:p14="http://schemas.microsoft.com/office/powerpoint/2010/main" val="1664222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1855BCD-1667-1742-8B64-F1A6275557C0}" type="datetimeFigureOut">
              <a:rPr lang="en-GB" smtClean="0"/>
              <a:t>15/02/2023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96A181-4F32-0740-B967-A6CCD94332D9}" type="slidenum">
              <a:rPr lang="en-GB" smtClean="0"/>
              <a:t>‹#›</a:t>
            </a:fld>
            <a:endParaRPr lang="en-GB"/>
          </a:p>
        </p:txBody>
      </p:sp>
    </p:spTree>
    <p:extLst>
      <p:ext uri="{BB962C8B-B14F-4D97-AF65-F5344CB8AC3E}">
        <p14:creationId xmlns:p14="http://schemas.microsoft.com/office/powerpoint/2010/main" val="1824909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855BCD-1667-1742-8B64-F1A6275557C0}" type="datetimeFigureOut">
              <a:rPr lang="en-GB" smtClean="0"/>
              <a:t>15/02/2023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96A181-4F32-0740-B967-A6CCD94332D9}" type="slidenum">
              <a:rPr lang="en-GB" smtClean="0"/>
              <a:t>‹#›</a:t>
            </a:fld>
            <a:endParaRPr lang="en-GB"/>
          </a:p>
        </p:txBody>
      </p:sp>
    </p:spTree>
    <p:extLst>
      <p:ext uri="{BB962C8B-B14F-4D97-AF65-F5344CB8AC3E}">
        <p14:creationId xmlns:p14="http://schemas.microsoft.com/office/powerpoint/2010/main" val="884687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1855BCD-1667-1742-8B64-F1A6275557C0}" type="datetimeFigureOut">
              <a:rPr lang="en-GB" smtClean="0"/>
              <a:t>15/02/2023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96A181-4F32-0740-B967-A6CCD94332D9}" type="slidenum">
              <a:rPr lang="en-GB" smtClean="0"/>
              <a:t>‹#›</a:t>
            </a:fld>
            <a:endParaRPr lang="en-GB"/>
          </a:p>
        </p:txBody>
      </p:sp>
    </p:spTree>
    <p:extLst>
      <p:ext uri="{BB962C8B-B14F-4D97-AF65-F5344CB8AC3E}">
        <p14:creationId xmlns:p14="http://schemas.microsoft.com/office/powerpoint/2010/main" val="1921658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1855BCD-1667-1742-8B64-F1A6275557C0}" type="datetimeFigureOut">
              <a:rPr lang="en-GB" smtClean="0"/>
              <a:t>15/02/2023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996A181-4F32-0740-B967-A6CCD94332D9}" type="slidenum">
              <a:rPr lang="en-GB" smtClean="0"/>
              <a:t>‹#›</a:t>
            </a:fld>
            <a:endParaRPr lang="en-GB"/>
          </a:p>
        </p:txBody>
      </p:sp>
    </p:spTree>
    <p:extLst>
      <p:ext uri="{BB962C8B-B14F-4D97-AF65-F5344CB8AC3E}">
        <p14:creationId xmlns:p14="http://schemas.microsoft.com/office/powerpoint/2010/main" val="1314682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1855BCD-1667-1742-8B64-F1A6275557C0}" type="datetimeFigureOut">
              <a:rPr lang="en-GB" smtClean="0"/>
              <a:t>15/02/2023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996A181-4F32-0740-B967-A6CCD94332D9}" type="slidenum">
              <a:rPr lang="en-GB" smtClean="0"/>
              <a:t>‹#›</a:t>
            </a:fld>
            <a:endParaRPr lang="en-GB"/>
          </a:p>
        </p:txBody>
      </p:sp>
    </p:spTree>
    <p:extLst>
      <p:ext uri="{BB962C8B-B14F-4D97-AF65-F5344CB8AC3E}">
        <p14:creationId xmlns:p14="http://schemas.microsoft.com/office/powerpoint/2010/main" val="413163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855BCD-1667-1742-8B64-F1A6275557C0}" type="datetimeFigureOut">
              <a:rPr lang="en-GB" smtClean="0"/>
              <a:t>15/02/2023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996A181-4F32-0740-B967-A6CCD94332D9}" type="slidenum">
              <a:rPr lang="en-GB" smtClean="0"/>
              <a:t>‹#›</a:t>
            </a:fld>
            <a:endParaRPr lang="en-GB"/>
          </a:p>
        </p:txBody>
      </p:sp>
    </p:spTree>
    <p:extLst>
      <p:ext uri="{BB962C8B-B14F-4D97-AF65-F5344CB8AC3E}">
        <p14:creationId xmlns:p14="http://schemas.microsoft.com/office/powerpoint/2010/main" val="1229843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855BCD-1667-1742-8B64-F1A6275557C0}" type="datetimeFigureOut">
              <a:rPr lang="en-GB" smtClean="0"/>
              <a:t>15/02/2023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96A181-4F32-0740-B967-A6CCD94332D9}" type="slidenum">
              <a:rPr lang="en-GB" smtClean="0"/>
              <a:t>‹#›</a:t>
            </a:fld>
            <a:endParaRPr lang="en-GB"/>
          </a:p>
        </p:txBody>
      </p:sp>
    </p:spTree>
    <p:extLst>
      <p:ext uri="{BB962C8B-B14F-4D97-AF65-F5344CB8AC3E}">
        <p14:creationId xmlns:p14="http://schemas.microsoft.com/office/powerpoint/2010/main" val="445433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855BCD-1667-1742-8B64-F1A6275557C0}" type="datetimeFigureOut">
              <a:rPr lang="en-GB" smtClean="0"/>
              <a:t>15/02/2023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96A181-4F32-0740-B967-A6CCD94332D9}" type="slidenum">
              <a:rPr lang="en-GB" smtClean="0"/>
              <a:t>‹#›</a:t>
            </a:fld>
            <a:endParaRPr lang="en-GB"/>
          </a:p>
        </p:txBody>
      </p:sp>
    </p:spTree>
    <p:extLst>
      <p:ext uri="{BB962C8B-B14F-4D97-AF65-F5344CB8AC3E}">
        <p14:creationId xmlns:p14="http://schemas.microsoft.com/office/powerpoint/2010/main" val="281059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855BCD-1667-1742-8B64-F1A6275557C0}" type="datetimeFigureOut">
              <a:rPr lang="en-GB" smtClean="0"/>
              <a:t>15/02/2023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96A181-4F32-0740-B967-A6CCD94332D9}" type="slidenum">
              <a:rPr lang="en-GB" smtClean="0"/>
              <a:t>‹#›</a:t>
            </a:fld>
            <a:endParaRPr lang="en-GB"/>
          </a:p>
        </p:txBody>
      </p:sp>
    </p:spTree>
    <p:extLst>
      <p:ext uri="{BB962C8B-B14F-4D97-AF65-F5344CB8AC3E}">
        <p14:creationId xmlns:p14="http://schemas.microsoft.com/office/powerpoint/2010/main" val="144186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t>qualitative research (4)</a:t>
            </a:r>
            <a:endParaRPr lang="en-GB" dirty="0"/>
          </a:p>
        </p:txBody>
      </p:sp>
      <p:sp>
        <p:nvSpPr>
          <p:cNvPr id="3" name="Subtitle 2"/>
          <p:cNvSpPr>
            <a:spLocks noGrp="1"/>
          </p:cNvSpPr>
          <p:nvPr>
            <p:ph type="subTitle" idx="1"/>
          </p:nvPr>
        </p:nvSpPr>
        <p:spPr/>
        <p:txBody>
          <a:bodyPr/>
          <a:lstStyle/>
          <a:p>
            <a:r>
              <a:rPr lang="en-GB" dirty="0"/>
              <a:t>Walter Lorenz</a:t>
            </a:r>
          </a:p>
        </p:txBody>
      </p:sp>
    </p:spTree>
    <p:extLst>
      <p:ext uri="{BB962C8B-B14F-4D97-AF65-F5344CB8AC3E}">
        <p14:creationId xmlns:p14="http://schemas.microsoft.com/office/powerpoint/2010/main" val="1756723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D00E5-A55C-674C-970C-E3655403BCCA}"/>
              </a:ext>
            </a:extLst>
          </p:cNvPr>
          <p:cNvSpPr>
            <a:spLocks noGrp="1"/>
          </p:cNvSpPr>
          <p:nvPr>
            <p:ph type="title"/>
          </p:nvPr>
        </p:nvSpPr>
        <p:spPr>
          <a:xfrm>
            <a:off x="838200" y="365125"/>
            <a:ext cx="10515600" cy="549275"/>
          </a:xfrm>
        </p:spPr>
        <p:txBody>
          <a:bodyPr>
            <a:normAutofit fontScale="90000"/>
          </a:bodyPr>
          <a:lstStyle/>
          <a:p>
            <a:r>
              <a:rPr lang="en-GB" dirty="0"/>
              <a:t>Emancipatory and transformative research</a:t>
            </a:r>
          </a:p>
        </p:txBody>
      </p:sp>
      <p:graphicFrame>
        <p:nvGraphicFramePr>
          <p:cNvPr id="4" name="Content Placeholder 3">
            <a:extLst>
              <a:ext uri="{FF2B5EF4-FFF2-40B4-BE49-F238E27FC236}">
                <a16:creationId xmlns:a16="http://schemas.microsoft.com/office/drawing/2014/main" id="{D02E1C03-B0F4-C048-B648-E4FDF3D24B4E}"/>
              </a:ext>
            </a:extLst>
          </p:cNvPr>
          <p:cNvGraphicFramePr>
            <a:graphicFrameLocks noGrp="1"/>
          </p:cNvGraphicFramePr>
          <p:nvPr>
            <p:ph idx="1"/>
          </p:nvPr>
        </p:nvGraphicFramePr>
        <p:xfrm>
          <a:off x="838200" y="914400"/>
          <a:ext cx="10915996" cy="5777424"/>
        </p:xfrm>
        <a:graphic>
          <a:graphicData uri="http://schemas.openxmlformats.org/drawingml/2006/table">
            <a:tbl>
              <a:tblPr firstRow="1" bandRow="1">
                <a:tableStyleId>{5C22544A-7EE6-4342-B048-85BDC9FD1C3A}</a:tableStyleId>
              </a:tblPr>
              <a:tblGrid>
                <a:gridCol w="2339965">
                  <a:extLst>
                    <a:ext uri="{9D8B030D-6E8A-4147-A177-3AD203B41FA5}">
                      <a16:colId xmlns:a16="http://schemas.microsoft.com/office/drawing/2014/main" val="2365707933"/>
                    </a:ext>
                  </a:extLst>
                </a:gridCol>
                <a:gridCol w="3745092">
                  <a:extLst>
                    <a:ext uri="{9D8B030D-6E8A-4147-A177-3AD203B41FA5}">
                      <a16:colId xmlns:a16="http://schemas.microsoft.com/office/drawing/2014/main" val="4246889825"/>
                    </a:ext>
                  </a:extLst>
                </a:gridCol>
                <a:gridCol w="4830939">
                  <a:extLst>
                    <a:ext uri="{9D8B030D-6E8A-4147-A177-3AD203B41FA5}">
                      <a16:colId xmlns:a16="http://schemas.microsoft.com/office/drawing/2014/main" val="1113415895"/>
                    </a:ext>
                  </a:extLst>
                </a:gridCol>
              </a:tblGrid>
              <a:tr h="465110">
                <a:tc>
                  <a:txBody>
                    <a:bodyPr/>
                    <a:lstStyle/>
                    <a:p>
                      <a:endParaRPr lang="en-GB" sz="2400" dirty="0"/>
                    </a:p>
                  </a:txBody>
                  <a:tcPr/>
                </a:tc>
                <a:tc>
                  <a:txBody>
                    <a:bodyPr/>
                    <a:lstStyle/>
                    <a:p>
                      <a:r>
                        <a:rPr lang="en-GB" sz="2400" dirty="0"/>
                        <a:t>emancipatory</a:t>
                      </a:r>
                    </a:p>
                  </a:txBody>
                  <a:tcPr/>
                </a:tc>
                <a:tc>
                  <a:txBody>
                    <a:bodyPr/>
                    <a:lstStyle/>
                    <a:p>
                      <a:r>
                        <a:rPr lang="en-GB" sz="2400" dirty="0"/>
                        <a:t>transformative</a:t>
                      </a:r>
                    </a:p>
                  </a:txBody>
                  <a:tcPr/>
                </a:tc>
                <a:extLst>
                  <a:ext uri="{0D108BD9-81ED-4DB2-BD59-A6C34878D82A}">
                    <a16:rowId xmlns:a16="http://schemas.microsoft.com/office/drawing/2014/main" val="2758857706"/>
                  </a:ext>
                </a:extLst>
              </a:tr>
              <a:tr h="1380394">
                <a:tc>
                  <a:txBody>
                    <a:bodyPr/>
                    <a:lstStyle/>
                    <a:p>
                      <a:r>
                        <a:rPr lang="en-GB" sz="2400" dirty="0"/>
                        <a:t>Focus</a:t>
                      </a:r>
                    </a:p>
                  </a:txBody>
                  <a:tcPr/>
                </a:tc>
                <a:tc>
                  <a:txBody>
                    <a:bodyPr/>
                    <a:lstStyle/>
                    <a:p>
                      <a:r>
                        <a:rPr lang="en-GB" sz="2400" dirty="0"/>
                        <a:t>Exclusively on disability as central issue</a:t>
                      </a:r>
                    </a:p>
                  </a:txBody>
                  <a:tcPr/>
                </a:tc>
                <a:tc>
                  <a:txBody>
                    <a:bodyPr/>
                    <a:lstStyle/>
                    <a:p>
                      <a:r>
                        <a:rPr lang="en-GB" sz="2400" dirty="0"/>
                        <a:t>Various dimensions of diversity associated with differential access to power and privilege (gender, race, class, sexual orientation)</a:t>
                      </a:r>
                    </a:p>
                  </a:txBody>
                  <a:tcPr/>
                </a:tc>
                <a:extLst>
                  <a:ext uri="{0D108BD9-81ED-4DB2-BD59-A6C34878D82A}">
                    <a16:rowId xmlns:a16="http://schemas.microsoft.com/office/drawing/2014/main" val="125371581"/>
                  </a:ext>
                </a:extLst>
              </a:tr>
              <a:tr h="1380394">
                <a:tc>
                  <a:txBody>
                    <a:bodyPr/>
                    <a:lstStyle/>
                    <a:p>
                      <a:r>
                        <a:rPr lang="en-GB" sz="2400" dirty="0"/>
                        <a:t>Role of researcher / </a:t>
                      </a:r>
                      <a:r>
                        <a:rPr lang="en-GB" sz="2400" dirty="0" err="1"/>
                        <a:t>particpant</a:t>
                      </a:r>
                      <a:endParaRPr lang="en-GB" sz="2400" dirty="0"/>
                    </a:p>
                  </a:txBody>
                  <a:tcPr/>
                </a:tc>
                <a:tc>
                  <a:txBody>
                    <a:bodyPr/>
                    <a:lstStyle/>
                    <a:p>
                      <a:r>
                        <a:rPr lang="en-GB" sz="2400" dirty="0"/>
                        <a:t>Assumes “participants are conscious of their situation and ready to take leadership</a:t>
                      </a:r>
                    </a:p>
                  </a:txBody>
                  <a:tcPr/>
                </a:tc>
                <a:tc>
                  <a:txBody>
                    <a:bodyPr/>
                    <a:lstStyle/>
                    <a:p>
                      <a:r>
                        <a:rPr lang="en-GB" sz="2400" dirty="0"/>
                        <a:t>Team approach, capacity building as part of research process</a:t>
                      </a:r>
                    </a:p>
                  </a:txBody>
                  <a:tcPr/>
                </a:tc>
                <a:extLst>
                  <a:ext uri="{0D108BD9-81ED-4DB2-BD59-A6C34878D82A}">
                    <a16:rowId xmlns:a16="http://schemas.microsoft.com/office/drawing/2014/main" val="916525567"/>
                  </a:ext>
                </a:extLst>
              </a:tr>
              <a:tr h="1055595">
                <a:tc>
                  <a:txBody>
                    <a:bodyPr/>
                    <a:lstStyle/>
                    <a:p>
                      <a:r>
                        <a:rPr lang="en-GB" sz="2400" dirty="0"/>
                        <a:t>Model of research</a:t>
                      </a:r>
                    </a:p>
                  </a:txBody>
                  <a:tcPr/>
                </a:tc>
                <a:tc>
                  <a:txBody>
                    <a:bodyPr/>
                    <a:lstStyle/>
                    <a:p>
                      <a:r>
                        <a:rPr lang="en-GB" sz="2400" dirty="0"/>
                        <a:t>Participatory action research, interpretative approaches</a:t>
                      </a:r>
                    </a:p>
                  </a:txBody>
                  <a:tcPr/>
                </a:tc>
                <a:tc>
                  <a:txBody>
                    <a:bodyPr/>
                    <a:lstStyle/>
                    <a:p>
                      <a:r>
                        <a:rPr lang="en-GB" sz="2400" dirty="0"/>
                        <a:t>Multiple and mixed methods, culturally respectful, supportive of diverse needs </a:t>
                      </a:r>
                    </a:p>
                  </a:txBody>
                  <a:tcPr/>
                </a:tc>
                <a:extLst>
                  <a:ext uri="{0D108BD9-81ED-4DB2-BD59-A6C34878D82A}">
                    <a16:rowId xmlns:a16="http://schemas.microsoft.com/office/drawing/2014/main" val="2629267712"/>
                  </a:ext>
                </a:extLst>
              </a:tr>
              <a:tr h="1055595">
                <a:tc>
                  <a:txBody>
                    <a:bodyPr/>
                    <a:lstStyle/>
                    <a:p>
                      <a:r>
                        <a:rPr lang="en-GB" sz="2400" dirty="0"/>
                        <a:t>Tone</a:t>
                      </a:r>
                    </a:p>
                  </a:txBody>
                  <a:tcPr/>
                </a:tc>
                <a:tc>
                  <a:txBody>
                    <a:bodyPr/>
                    <a:lstStyle/>
                    <a:p>
                      <a:r>
                        <a:rPr lang="en-GB" sz="2400" dirty="0"/>
                        <a:t>Sets up “us” against “them” tone</a:t>
                      </a:r>
                    </a:p>
                  </a:txBody>
                  <a:tcPr/>
                </a:tc>
                <a:tc>
                  <a:txBody>
                    <a:bodyPr/>
                    <a:lstStyle/>
                    <a:p>
                      <a:r>
                        <a:rPr lang="en-GB" sz="2400" dirty="0"/>
                        <a:t>Acknowledges need for real collaboration to challenge oppressive structures</a:t>
                      </a:r>
                    </a:p>
                  </a:txBody>
                  <a:tcPr/>
                </a:tc>
                <a:extLst>
                  <a:ext uri="{0D108BD9-81ED-4DB2-BD59-A6C34878D82A}">
                    <a16:rowId xmlns:a16="http://schemas.microsoft.com/office/drawing/2014/main" val="2776564766"/>
                  </a:ext>
                </a:extLst>
              </a:tr>
            </a:tbl>
          </a:graphicData>
        </a:graphic>
      </p:graphicFrame>
    </p:spTree>
    <p:extLst>
      <p:ext uri="{BB962C8B-B14F-4D97-AF65-F5344CB8AC3E}">
        <p14:creationId xmlns:p14="http://schemas.microsoft.com/office/powerpoint/2010/main" val="2357891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56C07-121E-EC46-AB9A-C5390A046E67}"/>
              </a:ext>
            </a:extLst>
          </p:cNvPr>
          <p:cNvSpPr>
            <a:spLocks noGrp="1"/>
          </p:cNvSpPr>
          <p:nvPr>
            <p:ph type="title"/>
          </p:nvPr>
        </p:nvSpPr>
        <p:spPr/>
        <p:txBody>
          <a:bodyPr/>
          <a:lstStyle/>
          <a:p>
            <a:pPr algn="ctr"/>
            <a:r>
              <a:rPr lang="en-GB" dirty="0"/>
              <a:t>“Disability” -  terms of reference</a:t>
            </a:r>
          </a:p>
        </p:txBody>
      </p:sp>
      <p:sp>
        <p:nvSpPr>
          <p:cNvPr id="3" name="Content Placeholder 2">
            <a:extLst>
              <a:ext uri="{FF2B5EF4-FFF2-40B4-BE49-F238E27FC236}">
                <a16:creationId xmlns:a16="http://schemas.microsoft.com/office/drawing/2014/main" id="{DFFB7C45-913F-D94A-A254-5FB55009EA6A}"/>
              </a:ext>
            </a:extLst>
          </p:cNvPr>
          <p:cNvSpPr>
            <a:spLocks noGrp="1"/>
          </p:cNvSpPr>
          <p:nvPr>
            <p:ph idx="1"/>
          </p:nvPr>
        </p:nvSpPr>
        <p:spPr>
          <a:xfrm>
            <a:off x="838200" y="1825624"/>
            <a:ext cx="10515600" cy="4758055"/>
          </a:xfrm>
        </p:spPr>
        <p:txBody>
          <a:bodyPr>
            <a:normAutofit fontScale="92500" lnSpcReduction="20000"/>
          </a:bodyPr>
          <a:lstStyle/>
          <a:p>
            <a:r>
              <a:rPr lang="en-GB" dirty="0"/>
              <a:t>The authority for the construction of </a:t>
            </a:r>
            <a:r>
              <a:rPr lang="en-GB" b="1" dirty="0"/>
              <a:t>meaning</a:t>
            </a:r>
            <a:r>
              <a:rPr lang="en-GB" dirty="0"/>
              <a:t> within the disability community rests with the community’s members</a:t>
            </a:r>
          </a:p>
          <a:p>
            <a:r>
              <a:rPr lang="en-GB" dirty="0"/>
              <a:t>Investigators  should acknowledge that disability community members have the right to have those things that they value to be fully considered in all interactions</a:t>
            </a:r>
          </a:p>
          <a:p>
            <a:r>
              <a:rPr lang="en-GB" dirty="0"/>
              <a:t>Investigators should take into account the worldviews of the disability community</a:t>
            </a:r>
          </a:p>
          <a:p>
            <a:r>
              <a:rPr lang="en-GB" dirty="0"/>
              <a:t>In the application of these terms of reference, investigators should recognise the experiences, understandings and ways that reflect their contemporary cultures</a:t>
            </a:r>
          </a:p>
          <a:p>
            <a:r>
              <a:rPr lang="en-GB" dirty="0"/>
              <a:t>Views and perceptions of the critical reference group to be reflected in any process of evaluating results</a:t>
            </a:r>
          </a:p>
          <a:p>
            <a:r>
              <a:rPr lang="en-GB" dirty="0"/>
              <a:t>Investigators should negotiate within the disability groups the criteria for deciding how to meet cultural norms, social needs and priorities</a:t>
            </a:r>
          </a:p>
        </p:txBody>
      </p:sp>
    </p:spTree>
    <p:extLst>
      <p:ext uri="{BB962C8B-B14F-4D97-AF65-F5344CB8AC3E}">
        <p14:creationId xmlns:p14="http://schemas.microsoft.com/office/powerpoint/2010/main" val="2275476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6E89CCA-5F33-164C-A723-D003701681BA}"/>
              </a:ext>
            </a:extLst>
          </p:cNvPr>
          <p:cNvPicPr>
            <a:picLocks noChangeAspect="1"/>
          </p:cNvPicPr>
          <p:nvPr/>
        </p:nvPicPr>
        <p:blipFill>
          <a:blip r:embed="rId2"/>
          <a:stretch>
            <a:fillRect/>
          </a:stretch>
        </p:blipFill>
        <p:spPr>
          <a:xfrm>
            <a:off x="497766" y="1113905"/>
            <a:ext cx="11179526" cy="4954386"/>
          </a:xfrm>
          <a:prstGeom prst="rect">
            <a:avLst/>
          </a:prstGeom>
        </p:spPr>
      </p:pic>
    </p:spTree>
    <p:extLst>
      <p:ext uri="{BB962C8B-B14F-4D97-AF65-F5344CB8AC3E}">
        <p14:creationId xmlns:p14="http://schemas.microsoft.com/office/powerpoint/2010/main" val="199512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FDF1FED-E575-2A4C-A185-AF6F1D7C9D6F}"/>
              </a:ext>
            </a:extLst>
          </p:cNvPr>
          <p:cNvPicPr>
            <a:picLocks noChangeAspect="1"/>
          </p:cNvPicPr>
          <p:nvPr/>
        </p:nvPicPr>
        <p:blipFill>
          <a:blip r:embed="rId2"/>
          <a:stretch>
            <a:fillRect/>
          </a:stretch>
        </p:blipFill>
        <p:spPr>
          <a:xfrm>
            <a:off x="3442741" y="0"/>
            <a:ext cx="5306518" cy="6858000"/>
          </a:xfrm>
          <a:prstGeom prst="rect">
            <a:avLst/>
          </a:prstGeom>
        </p:spPr>
      </p:pic>
    </p:spTree>
    <p:extLst>
      <p:ext uri="{BB962C8B-B14F-4D97-AF65-F5344CB8AC3E}">
        <p14:creationId xmlns:p14="http://schemas.microsoft.com/office/powerpoint/2010/main" val="3131811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03336-668D-F347-817C-B8788D966A8F}"/>
              </a:ext>
            </a:extLst>
          </p:cNvPr>
          <p:cNvSpPr>
            <a:spLocks noGrp="1"/>
          </p:cNvSpPr>
          <p:nvPr>
            <p:ph type="title"/>
          </p:nvPr>
        </p:nvSpPr>
        <p:spPr/>
        <p:txBody>
          <a:bodyPr/>
          <a:lstStyle/>
          <a:p>
            <a:r>
              <a:rPr lang="en-GB"/>
              <a:t>Instrument: Focus groups</a:t>
            </a:r>
            <a:endParaRPr lang="en-GB" dirty="0"/>
          </a:p>
        </p:txBody>
      </p:sp>
      <p:sp>
        <p:nvSpPr>
          <p:cNvPr id="3" name="Content Placeholder 2">
            <a:extLst>
              <a:ext uri="{FF2B5EF4-FFF2-40B4-BE49-F238E27FC236}">
                <a16:creationId xmlns:a16="http://schemas.microsoft.com/office/drawing/2014/main" id="{F37BF926-2631-7340-B4A5-593B0679EC23}"/>
              </a:ext>
            </a:extLst>
          </p:cNvPr>
          <p:cNvSpPr>
            <a:spLocks noGrp="1"/>
          </p:cNvSpPr>
          <p:nvPr>
            <p:ph idx="1"/>
          </p:nvPr>
        </p:nvSpPr>
        <p:spPr/>
        <p:txBody>
          <a:bodyPr/>
          <a:lstStyle/>
          <a:p>
            <a:r>
              <a:rPr lang="en-GB" dirty="0"/>
              <a:t>Purpose: deepening the understanding of the deeper meaning of an issue that emerged in research; testing (previous, preliminary) findings with a view of finding consensus; </a:t>
            </a:r>
          </a:p>
          <a:p>
            <a:r>
              <a:rPr lang="en-GB" dirty="0"/>
              <a:t>Establishes group members as “experts” in their fields of experience</a:t>
            </a:r>
          </a:p>
          <a:p>
            <a:r>
              <a:rPr lang="en-GB" dirty="0"/>
              <a:t>Forms the basis of further questions to be explored and verified</a:t>
            </a:r>
          </a:p>
        </p:txBody>
      </p:sp>
    </p:spTree>
    <p:extLst>
      <p:ext uri="{BB962C8B-B14F-4D97-AF65-F5344CB8AC3E}">
        <p14:creationId xmlns:p14="http://schemas.microsoft.com/office/powerpoint/2010/main" val="32081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54F3B-9055-834C-AF78-A5AC181080FF}"/>
              </a:ext>
            </a:extLst>
          </p:cNvPr>
          <p:cNvSpPr>
            <a:spLocks noGrp="1"/>
          </p:cNvSpPr>
          <p:nvPr>
            <p:ph type="title"/>
          </p:nvPr>
        </p:nvSpPr>
        <p:spPr/>
        <p:txBody>
          <a:bodyPr/>
          <a:lstStyle/>
          <a:p>
            <a:r>
              <a:rPr lang="en-GB"/>
              <a:t>Method D: </a:t>
            </a:r>
            <a:br>
              <a:rPr lang="en-GB"/>
            </a:br>
            <a:r>
              <a:rPr lang="en-GB"/>
              <a:t>Grounded </a:t>
            </a:r>
            <a:r>
              <a:rPr lang="en-GB" dirty="0"/>
              <a:t>Theory (Glaser &amp; Strauss, 1967)</a:t>
            </a:r>
          </a:p>
        </p:txBody>
      </p:sp>
      <p:sp>
        <p:nvSpPr>
          <p:cNvPr id="3" name="Content Placeholder 2">
            <a:extLst>
              <a:ext uri="{FF2B5EF4-FFF2-40B4-BE49-F238E27FC236}">
                <a16:creationId xmlns:a16="http://schemas.microsoft.com/office/drawing/2014/main" id="{436EDFB8-A588-7645-BAD6-B8995CD90D8B}"/>
              </a:ext>
            </a:extLst>
          </p:cNvPr>
          <p:cNvSpPr>
            <a:spLocks noGrp="1"/>
          </p:cNvSpPr>
          <p:nvPr>
            <p:ph idx="1"/>
          </p:nvPr>
        </p:nvSpPr>
        <p:spPr/>
        <p:txBody>
          <a:bodyPr>
            <a:normAutofit lnSpcReduction="10000"/>
          </a:bodyPr>
          <a:lstStyle/>
          <a:p>
            <a:r>
              <a:rPr lang="en-GB" dirty="0"/>
              <a:t>Grounded theory is a method of qualitative research in which data collection and analysis reciprocally inform and shape each other through an emergent interactive process. </a:t>
            </a:r>
          </a:p>
          <a:p>
            <a:r>
              <a:rPr lang="en-GB" dirty="0"/>
              <a:t>Grounded theory is a complex </a:t>
            </a:r>
            <a:r>
              <a:rPr lang="en-GB" i="1" dirty="0"/>
              <a:t>iterative</a:t>
            </a:r>
            <a:r>
              <a:rPr lang="en-GB" dirty="0"/>
              <a:t> process. The research begins with the raising of </a:t>
            </a:r>
            <a:r>
              <a:rPr lang="en-GB" i="1" dirty="0"/>
              <a:t>generative questions</a:t>
            </a:r>
            <a:r>
              <a:rPr lang="en-GB" dirty="0"/>
              <a:t> which help to guide the research but are </a:t>
            </a:r>
            <a:r>
              <a:rPr lang="en-GB" b="1" dirty="0"/>
              <a:t>not intended to be either static or confining.</a:t>
            </a:r>
            <a:r>
              <a:rPr lang="en-GB" dirty="0"/>
              <a:t> As the researcher begins to gather data, </a:t>
            </a:r>
            <a:r>
              <a:rPr lang="en-GB" i="1" dirty="0"/>
              <a:t>core theoretical concept(s)</a:t>
            </a:r>
            <a:r>
              <a:rPr lang="en-GB" dirty="0"/>
              <a:t> are identified. Tentative </a:t>
            </a:r>
            <a:r>
              <a:rPr lang="en-GB" i="1" dirty="0"/>
              <a:t>linkages</a:t>
            </a:r>
            <a:r>
              <a:rPr lang="en-GB" dirty="0"/>
              <a:t> are developed between the theoretical core concepts and the data. This early phase of the research tends to be very open and can take months. Later on the researcher is more engaged in verification and summary. The effort tends to evolve toward one</a:t>
            </a:r>
            <a:r>
              <a:rPr lang="en-GB" b="1" dirty="0"/>
              <a:t> </a:t>
            </a:r>
            <a:r>
              <a:rPr lang="en-GB" b="1" i="1" dirty="0"/>
              <a:t>core category</a:t>
            </a:r>
            <a:r>
              <a:rPr lang="en-GB" b="1" dirty="0"/>
              <a:t> </a:t>
            </a:r>
            <a:r>
              <a:rPr lang="en-GB" dirty="0"/>
              <a:t>that is central.</a:t>
            </a:r>
          </a:p>
        </p:txBody>
      </p:sp>
    </p:spTree>
    <p:extLst>
      <p:ext uri="{BB962C8B-B14F-4D97-AF65-F5344CB8AC3E}">
        <p14:creationId xmlns:p14="http://schemas.microsoft.com/office/powerpoint/2010/main" val="2178244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FBE4D-44BD-5541-ADD6-C4AEADBAE7CC}"/>
              </a:ext>
            </a:extLst>
          </p:cNvPr>
          <p:cNvSpPr>
            <a:spLocks noGrp="1"/>
          </p:cNvSpPr>
          <p:nvPr>
            <p:ph type="title"/>
          </p:nvPr>
        </p:nvSpPr>
        <p:spPr/>
        <p:txBody>
          <a:bodyPr/>
          <a:lstStyle/>
          <a:p>
            <a:r>
              <a:rPr lang="en-GB" dirty="0"/>
              <a:t>Steps in following a Grounded Theory approach</a:t>
            </a:r>
          </a:p>
        </p:txBody>
      </p:sp>
      <p:sp>
        <p:nvSpPr>
          <p:cNvPr id="3" name="Content Placeholder 2">
            <a:extLst>
              <a:ext uri="{FF2B5EF4-FFF2-40B4-BE49-F238E27FC236}">
                <a16:creationId xmlns:a16="http://schemas.microsoft.com/office/drawing/2014/main" id="{C2A2D963-7389-8047-9E4A-11FB76AF2351}"/>
              </a:ext>
            </a:extLst>
          </p:cNvPr>
          <p:cNvSpPr>
            <a:spLocks noGrp="1"/>
          </p:cNvSpPr>
          <p:nvPr>
            <p:ph idx="1"/>
          </p:nvPr>
        </p:nvSpPr>
        <p:spPr/>
        <p:txBody>
          <a:bodyPr>
            <a:normAutofit fontScale="92500" lnSpcReduction="10000"/>
          </a:bodyPr>
          <a:lstStyle/>
          <a:p>
            <a:pPr marL="514350" indent="-514350">
              <a:buFont typeface="+mj-lt"/>
              <a:buAutoNum type="arabicPeriod"/>
            </a:pPr>
            <a:r>
              <a:rPr lang="en-GB" dirty="0"/>
              <a:t>Identify field of study / sampling; general orientation, observations</a:t>
            </a:r>
          </a:p>
          <a:p>
            <a:pPr marL="514350" indent="-514350">
              <a:buFont typeface="+mj-lt"/>
              <a:buAutoNum type="arabicPeriod"/>
            </a:pPr>
            <a:r>
              <a:rPr lang="en-GB" dirty="0"/>
              <a:t>Collect information from oral and written sources in the form of texts / transcripts</a:t>
            </a:r>
          </a:p>
          <a:p>
            <a:pPr marL="514350" indent="-514350">
              <a:buFont typeface="+mj-lt"/>
              <a:buAutoNum type="arabicPeriod"/>
            </a:pPr>
            <a:r>
              <a:rPr lang="en-GB" dirty="0"/>
              <a:t>Code the texts by </a:t>
            </a:r>
          </a:p>
          <a:p>
            <a:pPr marL="971550" lvl="1" indent="-514350">
              <a:buFont typeface="+mj-lt"/>
              <a:buAutoNum type="arabicPeriod"/>
            </a:pPr>
            <a:r>
              <a:rPr lang="en-GB" dirty="0"/>
              <a:t>Reading them carefully</a:t>
            </a:r>
          </a:p>
          <a:p>
            <a:pPr marL="971550" lvl="1" indent="-514350">
              <a:buFont typeface="+mj-lt"/>
              <a:buAutoNum type="arabicPeriod"/>
            </a:pPr>
            <a:r>
              <a:rPr lang="en-GB" dirty="0"/>
              <a:t>Grouping key ideas together under detailed headings (coding proper)</a:t>
            </a:r>
          </a:p>
          <a:p>
            <a:pPr marL="971550" lvl="1" indent="-514350">
              <a:buFont typeface="+mj-lt"/>
              <a:buAutoNum type="arabicPeriod"/>
            </a:pPr>
            <a:r>
              <a:rPr lang="en-GB" dirty="0"/>
              <a:t>Re-read codes to formulate general categories (“theoretical sampling”)</a:t>
            </a:r>
          </a:p>
          <a:p>
            <a:pPr marL="971550" lvl="1" indent="-514350">
              <a:buFont typeface="+mj-lt"/>
              <a:buAutoNum type="arabicPeriod"/>
            </a:pPr>
            <a:r>
              <a:rPr lang="en-GB" dirty="0"/>
              <a:t>Integrate relevant literature</a:t>
            </a:r>
          </a:p>
          <a:p>
            <a:pPr marL="971550" lvl="1" indent="-514350">
              <a:buFont typeface="+mj-lt"/>
              <a:buAutoNum type="arabicPeriod"/>
            </a:pPr>
            <a:r>
              <a:rPr lang="en-GB" dirty="0"/>
              <a:t>Test the emerging categories against the data /texts  again and again</a:t>
            </a:r>
          </a:p>
          <a:p>
            <a:pPr marL="514350" indent="-514350">
              <a:buFont typeface="+mj-lt"/>
              <a:buAutoNum type="arabicPeriod"/>
            </a:pPr>
            <a:r>
              <a:rPr lang="en-GB" dirty="0"/>
              <a:t>Theorise interrelationships between codes / categories; form hypotheses</a:t>
            </a:r>
          </a:p>
          <a:p>
            <a:pPr marL="514350" indent="-514350">
              <a:buFont typeface="+mj-lt"/>
              <a:buAutoNum type="arabicPeriod"/>
            </a:pPr>
            <a:r>
              <a:rPr lang="en-GB" dirty="0"/>
              <a:t>Test hypotheses through further sampling or focus groups</a:t>
            </a:r>
          </a:p>
          <a:p>
            <a:pPr marL="514350" indent="-514350">
              <a:buFont typeface="+mj-lt"/>
              <a:buAutoNum type="arabicPeriod"/>
            </a:pPr>
            <a:endParaRPr lang="en-GB" dirty="0"/>
          </a:p>
          <a:p>
            <a:pPr marL="971550" lvl="1" indent="-514350">
              <a:buFont typeface="+mj-lt"/>
              <a:buAutoNum type="arabicPeriod"/>
            </a:pPr>
            <a:endParaRPr lang="en-GB" dirty="0"/>
          </a:p>
        </p:txBody>
      </p:sp>
    </p:spTree>
    <p:extLst>
      <p:ext uri="{BB962C8B-B14F-4D97-AF65-F5344CB8AC3E}">
        <p14:creationId xmlns:p14="http://schemas.microsoft.com/office/powerpoint/2010/main" val="2443101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DDB2546-7AAD-6F4A-B9AC-8B8E0714A120}"/>
              </a:ext>
            </a:extLst>
          </p:cNvPr>
          <p:cNvPicPr>
            <a:picLocks noChangeAspect="1"/>
          </p:cNvPicPr>
          <p:nvPr/>
        </p:nvPicPr>
        <p:blipFill>
          <a:blip r:embed="rId2"/>
          <a:stretch>
            <a:fillRect/>
          </a:stretch>
        </p:blipFill>
        <p:spPr>
          <a:xfrm>
            <a:off x="1986196" y="0"/>
            <a:ext cx="8219607" cy="6858000"/>
          </a:xfrm>
          <a:prstGeom prst="rect">
            <a:avLst/>
          </a:prstGeom>
        </p:spPr>
      </p:pic>
    </p:spTree>
    <p:extLst>
      <p:ext uri="{BB962C8B-B14F-4D97-AF65-F5344CB8AC3E}">
        <p14:creationId xmlns:p14="http://schemas.microsoft.com/office/powerpoint/2010/main" val="3597298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EA6B6-D831-9445-A90A-2EF06085EB60}"/>
              </a:ext>
            </a:extLst>
          </p:cNvPr>
          <p:cNvSpPr>
            <a:spLocks noGrp="1"/>
          </p:cNvSpPr>
          <p:nvPr>
            <p:ph type="ctrTitle"/>
          </p:nvPr>
        </p:nvSpPr>
        <p:spPr>
          <a:xfrm>
            <a:off x="1524000" y="330200"/>
            <a:ext cx="9144000" cy="3271839"/>
          </a:xfrm>
        </p:spPr>
        <p:txBody>
          <a:bodyPr>
            <a:normAutofit/>
          </a:bodyPr>
          <a:lstStyle/>
          <a:p>
            <a:r>
              <a:rPr lang="en-GB" b="1"/>
              <a:t>Outlook: Transformative </a:t>
            </a:r>
            <a:r>
              <a:rPr lang="en-GB" b="1" dirty="0"/>
              <a:t>research </a:t>
            </a:r>
            <a:r>
              <a:rPr lang="en-GB" dirty="0"/>
              <a:t>– taking the example </a:t>
            </a:r>
            <a:r>
              <a:rPr lang="en-GB"/>
              <a:t>of :</a:t>
            </a:r>
            <a:endParaRPr lang="en-GB" dirty="0"/>
          </a:p>
        </p:txBody>
      </p:sp>
      <p:sp>
        <p:nvSpPr>
          <p:cNvPr id="3" name="Subtitle 2">
            <a:extLst>
              <a:ext uri="{FF2B5EF4-FFF2-40B4-BE49-F238E27FC236}">
                <a16:creationId xmlns:a16="http://schemas.microsoft.com/office/drawing/2014/main" id="{BE0A525E-A355-8645-AD9C-3B759C196AFA}"/>
              </a:ext>
            </a:extLst>
          </p:cNvPr>
          <p:cNvSpPr>
            <a:spLocks noGrp="1"/>
          </p:cNvSpPr>
          <p:nvPr>
            <p:ph type="subTitle" idx="1"/>
          </p:nvPr>
        </p:nvSpPr>
        <p:spPr>
          <a:xfrm>
            <a:off x="1524000" y="3602038"/>
            <a:ext cx="9144000" cy="2386386"/>
          </a:xfrm>
        </p:spPr>
        <p:txBody>
          <a:bodyPr>
            <a:normAutofit/>
          </a:bodyPr>
          <a:lstStyle/>
          <a:p>
            <a:r>
              <a:rPr lang="en-GB" sz="3600"/>
              <a:t>disability studies</a:t>
            </a:r>
          </a:p>
          <a:p>
            <a:r>
              <a:rPr lang="en-GB" sz="3600"/>
              <a:t>Violence against women</a:t>
            </a:r>
          </a:p>
          <a:p>
            <a:r>
              <a:rPr lang="en-GB" sz="3600"/>
              <a:t>Roma women research</a:t>
            </a:r>
            <a:endParaRPr lang="en-GB" sz="3600" dirty="0"/>
          </a:p>
        </p:txBody>
      </p:sp>
    </p:spTree>
    <p:extLst>
      <p:ext uri="{BB962C8B-B14F-4D97-AF65-F5344CB8AC3E}">
        <p14:creationId xmlns:p14="http://schemas.microsoft.com/office/powerpoint/2010/main" val="1374703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CBC88-69A7-7041-8CC9-9F037A4A56B1}"/>
              </a:ext>
            </a:extLst>
          </p:cNvPr>
          <p:cNvSpPr>
            <a:spLocks noGrp="1"/>
          </p:cNvSpPr>
          <p:nvPr>
            <p:ph type="title"/>
          </p:nvPr>
        </p:nvSpPr>
        <p:spPr/>
        <p:txBody>
          <a:bodyPr/>
          <a:lstStyle/>
          <a:p>
            <a:r>
              <a:rPr lang="en-GB"/>
              <a:t>Historic warning examples </a:t>
            </a:r>
            <a:r>
              <a:rPr lang="en-GB" dirty="0"/>
              <a:t>of ‘objectifying </a:t>
            </a:r>
            <a:r>
              <a:rPr lang="en-GB"/>
              <a:t>research’ (on disability)</a:t>
            </a:r>
            <a:endParaRPr lang="en-GB" dirty="0"/>
          </a:p>
        </p:txBody>
      </p:sp>
      <p:sp>
        <p:nvSpPr>
          <p:cNvPr id="3" name="Content Placeholder 2">
            <a:extLst>
              <a:ext uri="{FF2B5EF4-FFF2-40B4-BE49-F238E27FC236}">
                <a16:creationId xmlns:a16="http://schemas.microsoft.com/office/drawing/2014/main" id="{D3FB971A-4EE8-4F44-AF32-6B18FE37E013}"/>
              </a:ext>
            </a:extLst>
          </p:cNvPr>
          <p:cNvSpPr>
            <a:spLocks noGrp="1"/>
          </p:cNvSpPr>
          <p:nvPr>
            <p:ph idx="1"/>
          </p:nvPr>
        </p:nvSpPr>
        <p:spPr/>
        <p:txBody>
          <a:bodyPr>
            <a:normAutofit fontScale="92500" lnSpcReduction="10000"/>
          </a:bodyPr>
          <a:lstStyle/>
          <a:p>
            <a:r>
              <a:rPr lang="en-GB" dirty="0"/>
              <a:t>Seclusion (in the name of ‘protection’)</a:t>
            </a:r>
          </a:p>
          <a:p>
            <a:r>
              <a:rPr lang="en-GB" dirty="0"/>
              <a:t>Sterilisation (as a preventative social policy measure)</a:t>
            </a:r>
          </a:p>
          <a:p>
            <a:r>
              <a:rPr lang="en-GB" dirty="0"/>
              <a:t>Chemical and physical straitjackets</a:t>
            </a:r>
          </a:p>
          <a:p>
            <a:endParaRPr lang="en-GB" dirty="0"/>
          </a:p>
          <a:p>
            <a:pPr marL="0" indent="0">
              <a:buNone/>
            </a:pPr>
            <a:r>
              <a:rPr lang="en-GB" dirty="0"/>
              <a:t>Change in orientation only after campaigning for the “social model of disability”</a:t>
            </a:r>
          </a:p>
          <a:p>
            <a:pPr marL="0" indent="0">
              <a:buNone/>
            </a:pPr>
            <a:r>
              <a:rPr lang="en-GB" dirty="0"/>
              <a:t>Linking research models to emancipatory movements (civil rights, women’s emancipation, gay rights)</a:t>
            </a:r>
          </a:p>
          <a:p>
            <a:pPr marL="0" indent="0">
              <a:buNone/>
            </a:pPr>
            <a:r>
              <a:rPr lang="en-GB" dirty="0"/>
              <a:t>Distinction between inherent characteristics of the person and the societal responses; perspective of positive evaluation of diversity as pre-condition for paradigm change in research</a:t>
            </a:r>
          </a:p>
        </p:txBody>
      </p:sp>
    </p:spTree>
    <p:extLst>
      <p:ext uri="{BB962C8B-B14F-4D97-AF65-F5344CB8AC3E}">
        <p14:creationId xmlns:p14="http://schemas.microsoft.com/office/powerpoint/2010/main" val="1417211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E7C30-AD36-2547-9796-5423F1C9B5BD}"/>
              </a:ext>
            </a:extLst>
          </p:cNvPr>
          <p:cNvSpPr>
            <a:spLocks noGrp="1"/>
          </p:cNvSpPr>
          <p:nvPr>
            <p:ph type="title"/>
          </p:nvPr>
        </p:nvSpPr>
        <p:spPr/>
        <p:txBody>
          <a:bodyPr/>
          <a:lstStyle/>
          <a:p>
            <a:r>
              <a:rPr lang="en-GB" dirty="0"/>
              <a:t>For example “disability research”</a:t>
            </a:r>
          </a:p>
        </p:txBody>
      </p:sp>
      <p:sp>
        <p:nvSpPr>
          <p:cNvPr id="3" name="Content Placeholder 2">
            <a:extLst>
              <a:ext uri="{FF2B5EF4-FFF2-40B4-BE49-F238E27FC236}">
                <a16:creationId xmlns:a16="http://schemas.microsoft.com/office/drawing/2014/main" id="{710AC86A-84F2-7145-901B-4D7199D95206}"/>
              </a:ext>
            </a:extLst>
          </p:cNvPr>
          <p:cNvSpPr>
            <a:spLocks noGrp="1"/>
          </p:cNvSpPr>
          <p:nvPr>
            <p:ph idx="1"/>
          </p:nvPr>
        </p:nvSpPr>
        <p:spPr/>
        <p:txBody>
          <a:bodyPr/>
          <a:lstStyle/>
          <a:p>
            <a:r>
              <a:rPr lang="en-GB" dirty="0"/>
              <a:t>Even with the (good) intentions of constructivist models of research, the benefits of such research for the people concerned with disability can be dubious: </a:t>
            </a:r>
          </a:p>
          <a:p>
            <a:pPr marL="457200" lvl="1" indent="0">
              <a:buNone/>
            </a:pPr>
            <a:r>
              <a:rPr lang="en-GB" dirty="0"/>
              <a:t>a) Strengths and coping skills by people with disability often get forgotten</a:t>
            </a:r>
          </a:p>
          <a:p>
            <a:pPr marL="457200" lvl="1" indent="0">
              <a:buNone/>
            </a:pPr>
            <a:r>
              <a:rPr lang="en-GB" dirty="0"/>
              <a:t>b) researchers construct ‘benefits’ for them but then move on to other fields and build their career, leaving disabled people to work for the implementation or results. </a:t>
            </a:r>
          </a:p>
          <a:p>
            <a:r>
              <a:rPr lang="en-GB" dirty="0"/>
              <a:t>Crucial difference: consideration of the power differential between researcher and research “subjects”: who has control over the findings?</a:t>
            </a:r>
          </a:p>
        </p:txBody>
      </p:sp>
    </p:spTree>
    <p:extLst>
      <p:ext uri="{BB962C8B-B14F-4D97-AF65-F5344CB8AC3E}">
        <p14:creationId xmlns:p14="http://schemas.microsoft.com/office/powerpoint/2010/main" val="2015144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D00E5-A55C-674C-970C-E3655403BCCA}"/>
              </a:ext>
            </a:extLst>
          </p:cNvPr>
          <p:cNvSpPr>
            <a:spLocks noGrp="1"/>
          </p:cNvSpPr>
          <p:nvPr>
            <p:ph type="title"/>
          </p:nvPr>
        </p:nvSpPr>
        <p:spPr>
          <a:xfrm>
            <a:off x="838200" y="365125"/>
            <a:ext cx="10515600" cy="549275"/>
          </a:xfrm>
        </p:spPr>
        <p:txBody>
          <a:bodyPr>
            <a:normAutofit fontScale="90000"/>
          </a:bodyPr>
          <a:lstStyle/>
          <a:p>
            <a:r>
              <a:rPr lang="en-GB" dirty="0"/>
              <a:t>Emancipatory and transformative research</a:t>
            </a:r>
          </a:p>
        </p:txBody>
      </p:sp>
      <p:graphicFrame>
        <p:nvGraphicFramePr>
          <p:cNvPr id="4" name="Content Placeholder 3">
            <a:extLst>
              <a:ext uri="{FF2B5EF4-FFF2-40B4-BE49-F238E27FC236}">
                <a16:creationId xmlns:a16="http://schemas.microsoft.com/office/drawing/2014/main" id="{D02E1C03-B0F4-C048-B648-E4FDF3D24B4E}"/>
              </a:ext>
            </a:extLst>
          </p:cNvPr>
          <p:cNvGraphicFramePr>
            <a:graphicFrameLocks noGrp="1"/>
          </p:cNvGraphicFramePr>
          <p:nvPr>
            <p:ph idx="1"/>
            <p:extLst>
              <p:ext uri="{D42A27DB-BD31-4B8C-83A1-F6EECF244321}">
                <p14:modId xmlns:p14="http://schemas.microsoft.com/office/powerpoint/2010/main" val="2267660236"/>
              </p:ext>
            </p:extLst>
          </p:nvPr>
        </p:nvGraphicFramePr>
        <p:xfrm>
          <a:off x="838200" y="914400"/>
          <a:ext cx="10915996" cy="5644299"/>
        </p:xfrm>
        <a:graphic>
          <a:graphicData uri="http://schemas.openxmlformats.org/drawingml/2006/table">
            <a:tbl>
              <a:tblPr firstRow="1" bandRow="1">
                <a:tableStyleId>{5C22544A-7EE6-4342-B048-85BDC9FD1C3A}</a:tableStyleId>
              </a:tblPr>
              <a:tblGrid>
                <a:gridCol w="2339965">
                  <a:extLst>
                    <a:ext uri="{9D8B030D-6E8A-4147-A177-3AD203B41FA5}">
                      <a16:colId xmlns:a16="http://schemas.microsoft.com/office/drawing/2014/main" val="2365707933"/>
                    </a:ext>
                  </a:extLst>
                </a:gridCol>
                <a:gridCol w="3745092">
                  <a:extLst>
                    <a:ext uri="{9D8B030D-6E8A-4147-A177-3AD203B41FA5}">
                      <a16:colId xmlns:a16="http://schemas.microsoft.com/office/drawing/2014/main" val="4246889825"/>
                    </a:ext>
                  </a:extLst>
                </a:gridCol>
                <a:gridCol w="4830939">
                  <a:extLst>
                    <a:ext uri="{9D8B030D-6E8A-4147-A177-3AD203B41FA5}">
                      <a16:colId xmlns:a16="http://schemas.microsoft.com/office/drawing/2014/main" val="1113415895"/>
                    </a:ext>
                  </a:extLst>
                </a:gridCol>
              </a:tblGrid>
              <a:tr h="465110">
                <a:tc>
                  <a:txBody>
                    <a:bodyPr/>
                    <a:lstStyle/>
                    <a:p>
                      <a:endParaRPr lang="en-GB" sz="2400" dirty="0"/>
                    </a:p>
                  </a:txBody>
                  <a:tcPr/>
                </a:tc>
                <a:tc>
                  <a:txBody>
                    <a:bodyPr/>
                    <a:lstStyle/>
                    <a:p>
                      <a:r>
                        <a:rPr lang="en-GB" sz="2400" dirty="0"/>
                        <a:t>emancipatory</a:t>
                      </a:r>
                    </a:p>
                  </a:txBody>
                  <a:tcPr/>
                </a:tc>
                <a:tc>
                  <a:txBody>
                    <a:bodyPr/>
                    <a:lstStyle/>
                    <a:p>
                      <a:r>
                        <a:rPr lang="en-GB" sz="2400" dirty="0"/>
                        <a:t>transformative</a:t>
                      </a:r>
                    </a:p>
                  </a:txBody>
                  <a:tcPr/>
                </a:tc>
                <a:extLst>
                  <a:ext uri="{0D108BD9-81ED-4DB2-BD59-A6C34878D82A}">
                    <a16:rowId xmlns:a16="http://schemas.microsoft.com/office/drawing/2014/main" val="2758857706"/>
                  </a:ext>
                </a:extLst>
              </a:tr>
              <a:tr h="1380394">
                <a:tc>
                  <a:txBody>
                    <a:bodyPr/>
                    <a:lstStyle/>
                    <a:p>
                      <a:r>
                        <a:rPr lang="en-GB" sz="2400" dirty="0"/>
                        <a:t>Focus</a:t>
                      </a:r>
                    </a:p>
                  </a:txBody>
                  <a:tcPr/>
                </a:tc>
                <a:tc>
                  <a:txBody>
                    <a:bodyPr/>
                    <a:lstStyle/>
                    <a:p>
                      <a:r>
                        <a:rPr lang="en-GB" sz="2400" dirty="0"/>
                        <a:t>Exclusively on disability as central issue</a:t>
                      </a:r>
                    </a:p>
                  </a:txBody>
                  <a:tcPr/>
                </a:tc>
                <a:tc>
                  <a:txBody>
                    <a:bodyPr/>
                    <a:lstStyle/>
                    <a:p>
                      <a:endParaRPr lang="en-GB" sz="2400" dirty="0"/>
                    </a:p>
                    <a:p>
                      <a:endParaRPr lang="en-GB" sz="2400" dirty="0"/>
                    </a:p>
                    <a:p>
                      <a:endParaRPr lang="en-GB" sz="2400" dirty="0"/>
                    </a:p>
                    <a:p>
                      <a:endParaRPr lang="en-GB" sz="2400" dirty="0"/>
                    </a:p>
                  </a:txBody>
                  <a:tcPr/>
                </a:tc>
                <a:extLst>
                  <a:ext uri="{0D108BD9-81ED-4DB2-BD59-A6C34878D82A}">
                    <a16:rowId xmlns:a16="http://schemas.microsoft.com/office/drawing/2014/main" val="125371581"/>
                  </a:ext>
                </a:extLst>
              </a:tr>
              <a:tr h="1380394">
                <a:tc>
                  <a:txBody>
                    <a:bodyPr/>
                    <a:lstStyle/>
                    <a:p>
                      <a:r>
                        <a:rPr lang="en-GB" sz="2400" dirty="0"/>
                        <a:t>Role of researcher / participant</a:t>
                      </a:r>
                    </a:p>
                  </a:txBody>
                  <a:tcPr/>
                </a:tc>
                <a:tc>
                  <a:txBody>
                    <a:bodyPr/>
                    <a:lstStyle/>
                    <a:p>
                      <a:r>
                        <a:rPr lang="en-GB" sz="2400" dirty="0"/>
                        <a:t>Assumes “participants are conscious of their situation and ready to take leadership</a:t>
                      </a:r>
                    </a:p>
                  </a:txBody>
                  <a:tcPr/>
                </a:tc>
                <a:tc>
                  <a:txBody>
                    <a:bodyPr/>
                    <a:lstStyle/>
                    <a:p>
                      <a:endParaRPr lang="en-GB" sz="2400" dirty="0"/>
                    </a:p>
                  </a:txBody>
                  <a:tcPr/>
                </a:tc>
                <a:extLst>
                  <a:ext uri="{0D108BD9-81ED-4DB2-BD59-A6C34878D82A}">
                    <a16:rowId xmlns:a16="http://schemas.microsoft.com/office/drawing/2014/main" val="916525567"/>
                  </a:ext>
                </a:extLst>
              </a:tr>
              <a:tr h="1055595">
                <a:tc>
                  <a:txBody>
                    <a:bodyPr/>
                    <a:lstStyle/>
                    <a:p>
                      <a:r>
                        <a:rPr lang="en-GB" sz="2400" dirty="0"/>
                        <a:t>Model of research</a:t>
                      </a:r>
                    </a:p>
                  </a:txBody>
                  <a:tcPr/>
                </a:tc>
                <a:tc>
                  <a:txBody>
                    <a:bodyPr/>
                    <a:lstStyle/>
                    <a:p>
                      <a:r>
                        <a:rPr lang="en-GB" sz="2400" dirty="0"/>
                        <a:t>Participatory action research, interpretative approaches</a:t>
                      </a:r>
                    </a:p>
                  </a:txBody>
                  <a:tcPr/>
                </a:tc>
                <a:tc>
                  <a:txBody>
                    <a:bodyPr/>
                    <a:lstStyle/>
                    <a:p>
                      <a:endParaRPr lang="en-GB" sz="2400" dirty="0"/>
                    </a:p>
                  </a:txBody>
                  <a:tcPr/>
                </a:tc>
                <a:extLst>
                  <a:ext uri="{0D108BD9-81ED-4DB2-BD59-A6C34878D82A}">
                    <a16:rowId xmlns:a16="http://schemas.microsoft.com/office/drawing/2014/main" val="2629267712"/>
                  </a:ext>
                </a:extLst>
              </a:tr>
              <a:tr h="1055595">
                <a:tc>
                  <a:txBody>
                    <a:bodyPr/>
                    <a:lstStyle/>
                    <a:p>
                      <a:r>
                        <a:rPr lang="en-GB" sz="2400" dirty="0"/>
                        <a:t>Tone</a:t>
                      </a:r>
                    </a:p>
                  </a:txBody>
                  <a:tcPr/>
                </a:tc>
                <a:tc>
                  <a:txBody>
                    <a:bodyPr/>
                    <a:lstStyle/>
                    <a:p>
                      <a:r>
                        <a:rPr lang="en-GB" sz="2400" dirty="0"/>
                        <a:t>Sets up “us” against “them” tone</a:t>
                      </a:r>
                    </a:p>
                  </a:txBody>
                  <a:tcPr/>
                </a:tc>
                <a:tc>
                  <a:txBody>
                    <a:bodyPr/>
                    <a:lstStyle/>
                    <a:p>
                      <a:endParaRPr lang="en-GB" sz="2400" dirty="0"/>
                    </a:p>
                  </a:txBody>
                  <a:tcPr/>
                </a:tc>
                <a:extLst>
                  <a:ext uri="{0D108BD9-81ED-4DB2-BD59-A6C34878D82A}">
                    <a16:rowId xmlns:a16="http://schemas.microsoft.com/office/drawing/2014/main" val="2776564766"/>
                  </a:ext>
                </a:extLst>
              </a:tr>
            </a:tbl>
          </a:graphicData>
        </a:graphic>
      </p:graphicFrame>
    </p:spTree>
    <p:extLst>
      <p:ext uri="{BB962C8B-B14F-4D97-AF65-F5344CB8AC3E}">
        <p14:creationId xmlns:p14="http://schemas.microsoft.com/office/powerpoint/2010/main" val="17938809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1972</TotalTime>
  <Words>784</Words>
  <Application>Microsoft Office PowerPoint</Application>
  <PresentationFormat>Widescreen</PresentationFormat>
  <Paragraphs>73</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qualitative research (4)</vt:lpstr>
      <vt:lpstr>Instrument: Focus groups</vt:lpstr>
      <vt:lpstr>Method D:  Grounded Theory (Glaser &amp; Strauss, 1967)</vt:lpstr>
      <vt:lpstr>Steps in following a Grounded Theory approach</vt:lpstr>
      <vt:lpstr>PowerPoint Presentation</vt:lpstr>
      <vt:lpstr>Outlook: Transformative research – taking the example of :</vt:lpstr>
      <vt:lpstr>Historic warning examples of ‘objectifying research’ (on disability)</vt:lpstr>
      <vt:lpstr>For example “disability research”</vt:lpstr>
      <vt:lpstr>Emancipatory and transformative research</vt:lpstr>
      <vt:lpstr>Emancipatory and transformative research</vt:lpstr>
      <vt:lpstr>“Disability” -  terms of reference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qualitative research</dc:title>
  <dc:creator>Lorenz A. Walter</dc:creator>
  <cp:lastModifiedBy>Lorenz A. Walter</cp:lastModifiedBy>
  <cp:revision>72</cp:revision>
  <dcterms:created xsi:type="dcterms:W3CDTF">2018-02-17T10:22:52Z</dcterms:created>
  <dcterms:modified xsi:type="dcterms:W3CDTF">2023-02-15T13:51:54Z</dcterms:modified>
</cp:coreProperties>
</file>