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66" r:id="rId3"/>
    <p:sldId id="318" r:id="rId4"/>
    <p:sldId id="267" r:id="rId5"/>
    <p:sldId id="268" r:id="rId6"/>
    <p:sldId id="269" r:id="rId7"/>
    <p:sldId id="279" r:id="rId8"/>
    <p:sldId id="319" r:id="rId9"/>
    <p:sldId id="281" r:id="rId10"/>
    <p:sldId id="292" r:id="rId11"/>
    <p:sldId id="262" r:id="rId12"/>
    <p:sldId id="293" r:id="rId13"/>
    <p:sldId id="294" r:id="rId14"/>
    <p:sldId id="297" r:id="rId15"/>
    <p:sldId id="298" r:id="rId16"/>
    <p:sldId id="28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ika Bosá" initials="MB" lastIdx="5" clrIdx="0">
    <p:extLst>
      <p:ext uri="{19B8F6BF-5375-455C-9EA6-DF929625EA0E}">
        <p15:presenceInfo xmlns:p15="http://schemas.microsoft.com/office/powerpoint/2012/main" userId="848e4ad10d239a96" providerId="Windows Live"/>
      </p:ext>
    </p:extLst>
  </p:cmAuthor>
  <p:cmAuthor id="2" name="Walter Lorenz" initials="WL" lastIdx="4" clrIdx="1">
    <p:extLst>
      <p:ext uri="{19B8F6BF-5375-455C-9EA6-DF929625EA0E}">
        <p15:presenceInfo xmlns:p15="http://schemas.microsoft.com/office/powerpoint/2012/main" userId="Walter Loren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5680" autoAdjust="0"/>
    <p:restoredTop sz="93611" autoAdjust="0"/>
  </p:normalViewPr>
  <p:slideViewPr>
    <p:cSldViewPr snapToGrid="0" snapToObjects="1">
      <p:cViewPr varScale="1">
        <p:scale>
          <a:sx n="36" d="100"/>
          <a:sy n="36" d="100"/>
        </p:scale>
        <p:origin x="56" y="644"/>
      </p:cViewPr>
      <p:guideLst/>
    </p:cSldViewPr>
  </p:slideViewPr>
  <p:outlineViewPr>
    <p:cViewPr>
      <p:scale>
        <a:sx n="33" d="100"/>
        <a:sy n="33" d="100"/>
      </p:scale>
      <p:origin x="0" y="-590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49" d="100"/>
          <a:sy n="49" d="100"/>
        </p:scale>
        <p:origin x="1888"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1-29T20:03:37.032" idx="3">
    <p:pos x="10" y="10"/>
    <p:text>we can also present the risk of the researcher´s own  lenses as interpretative tool (f.e. Margaret Mead and her cultural based gender definiton as an answer to etnologists researching cultures from a european androcentric position)</p:text>
    <p:extLst>
      <p:ext uri="{C676402C-5697-4E1C-873F-D02D1690AC5C}">
        <p15:threadingInfo xmlns:p15="http://schemas.microsoft.com/office/powerpoint/2012/main" timeZoneBias="-60"/>
      </p:ext>
    </p:extLst>
  </p:cm>
  <p:cm authorId="2" dt="2021-02-15T23:39:31.352" idx="3">
    <p:pos x="10" y="146"/>
    <p:text>very good - please contribute this at this point</p:text>
    <p:extLst>
      <p:ext uri="{C676402C-5697-4E1C-873F-D02D1690AC5C}">
        <p15:threadingInfo xmlns:p15="http://schemas.microsoft.com/office/powerpoint/2012/main" timeZoneBias="-60">
          <p15:parentCm authorId="1" idx="3"/>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F7F3B7-2397-4915-B615-809B4F047E78}" type="datetimeFigureOut">
              <a:rPr lang="en-GB" smtClean="0"/>
              <a:t>15/02/2023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BA7082-3B83-48AB-9766-EF75FB88A9E3}" type="slidenum">
              <a:rPr lang="en-GB" smtClean="0"/>
              <a:t>‹#›</a:t>
            </a:fld>
            <a:endParaRPr lang="en-GB"/>
          </a:p>
        </p:txBody>
      </p:sp>
    </p:spTree>
    <p:extLst>
      <p:ext uri="{BB962C8B-B14F-4D97-AF65-F5344CB8AC3E}">
        <p14:creationId xmlns:p14="http://schemas.microsoft.com/office/powerpoint/2010/main" val="141174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3BA7082-3B83-48AB-9766-EF75FB88A9E3}" type="slidenum">
              <a:rPr lang="en-GB" smtClean="0"/>
              <a:t>1</a:t>
            </a:fld>
            <a:endParaRPr lang="en-GB"/>
          </a:p>
        </p:txBody>
      </p:sp>
    </p:spTree>
    <p:extLst>
      <p:ext uri="{BB962C8B-B14F-4D97-AF65-F5344CB8AC3E}">
        <p14:creationId xmlns:p14="http://schemas.microsoft.com/office/powerpoint/2010/main" val="1534433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1855BCD-1667-1742-8B64-F1A6275557C0}" type="datetimeFigureOut">
              <a:rPr lang="en-GB" smtClean="0"/>
              <a:t>15/02/2023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96A181-4F32-0740-B967-A6CCD94332D9}" type="slidenum">
              <a:rPr lang="en-GB" smtClean="0"/>
              <a:t>‹#›</a:t>
            </a:fld>
            <a:endParaRPr lang="en-GB"/>
          </a:p>
        </p:txBody>
      </p:sp>
    </p:spTree>
    <p:extLst>
      <p:ext uri="{BB962C8B-B14F-4D97-AF65-F5344CB8AC3E}">
        <p14:creationId xmlns:p14="http://schemas.microsoft.com/office/powerpoint/2010/main" val="988817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1855BCD-1667-1742-8B64-F1A6275557C0}" type="datetimeFigureOut">
              <a:rPr lang="en-GB" smtClean="0"/>
              <a:t>15/02/2023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96A181-4F32-0740-B967-A6CCD94332D9}" type="slidenum">
              <a:rPr lang="en-GB" smtClean="0"/>
              <a:t>‹#›</a:t>
            </a:fld>
            <a:endParaRPr lang="en-GB"/>
          </a:p>
        </p:txBody>
      </p:sp>
    </p:spTree>
    <p:extLst>
      <p:ext uri="{BB962C8B-B14F-4D97-AF65-F5344CB8AC3E}">
        <p14:creationId xmlns:p14="http://schemas.microsoft.com/office/powerpoint/2010/main" val="14535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1855BCD-1667-1742-8B64-F1A6275557C0}" type="datetimeFigureOut">
              <a:rPr lang="en-GB" smtClean="0"/>
              <a:t>15/02/2023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96A181-4F32-0740-B967-A6CCD94332D9}" type="slidenum">
              <a:rPr lang="en-GB" smtClean="0"/>
              <a:t>‹#›</a:t>
            </a:fld>
            <a:endParaRPr lang="en-GB"/>
          </a:p>
        </p:txBody>
      </p:sp>
    </p:spTree>
    <p:extLst>
      <p:ext uri="{BB962C8B-B14F-4D97-AF65-F5344CB8AC3E}">
        <p14:creationId xmlns:p14="http://schemas.microsoft.com/office/powerpoint/2010/main" val="1664222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1855BCD-1667-1742-8B64-F1A6275557C0}" type="datetimeFigureOut">
              <a:rPr lang="en-GB" smtClean="0"/>
              <a:t>15/02/2023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96A181-4F32-0740-B967-A6CCD94332D9}" type="slidenum">
              <a:rPr lang="en-GB" smtClean="0"/>
              <a:t>‹#›</a:t>
            </a:fld>
            <a:endParaRPr lang="en-GB"/>
          </a:p>
        </p:txBody>
      </p:sp>
    </p:spTree>
    <p:extLst>
      <p:ext uri="{BB962C8B-B14F-4D97-AF65-F5344CB8AC3E}">
        <p14:creationId xmlns:p14="http://schemas.microsoft.com/office/powerpoint/2010/main" val="1824909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855BCD-1667-1742-8B64-F1A6275557C0}" type="datetimeFigureOut">
              <a:rPr lang="en-GB" smtClean="0"/>
              <a:t>15/02/2023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96A181-4F32-0740-B967-A6CCD94332D9}" type="slidenum">
              <a:rPr lang="en-GB" smtClean="0"/>
              <a:t>‹#›</a:t>
            </a:fld>
            <a:endParaRPr lang="en-GB"/>
          </a:p>
        </p:txBody>
      </p:sp>
    </p:spTree>
    <p:extLst>
      <p:ext uri="{BB962C8B-B14F-4D97-AF65-F5344CB8AC3E}">
        <p14:creationId xmlns:p14="http://schemas.microsoft.com/office/powerpoint/2010/main" val="884687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1855BCD-1667-1742-8B64-F1A6275557C0}" type="datetimeFigureOut">
              <a:rPr lang="en-GB" smtClean="0"/>
              <a:t>15/02/2023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96A181-4F32-0740-B967-A6CCD94332D9}" type="slidenum">
              <a:rPr lang="en-GB" smtClean="0"/>
              <a:t>‹#›</a:t>
            </a:fld>
            <a:endParaRPr lang="en-GB"/>
          </a:p>
        </p:txBody>
      </p:sp>
    </p:spTree>
    <p:extLst>
      <p:ext uri="{BB962C8B-B14F-4D97-AF65-F5344CB8AC3E}">
        <p14:creationId xmlns:p14="http://schemas.microsoft.com/office/powerpoint/2010/main" val="1921658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1855BCD-1667-1742-8B64-F1A6275557C0}" type="datetimeFigureOut">
              <a:rPr lang="en-GB" smtClean="0"/>
              <a:t>15/02/2023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996A181-4F32-0740-B967-A6CCD94332D9}" type="slidenum">
              <a:rPr lang="en-GB" smtClean="0"/>
              <a:t>‹#›</a:t>
            </a:fld>
            <a:endParaRPr lang="en-GB"/>
          </a:p>
        </p:txBody>
      </p:sp>
    </p:spTree>
    <p:extLst>
      <p:ext uri="{BB962C8B-B14F-4D97-AF65-F5344CB8AC3E}">
        <p14:creationId xmlns:p14="http://schemas.microsoft.com/office/powerpoint/2010/main" val="1314682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1855BCD-1667-1742-8B64-F1A6275557C0}" type="datetimeFigureOut">
              <a:rPr lang="en-GB" smtClean="0"/>
              <a:t>15/02/2023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996A181-4F32-0740-B967-A6CCD94332D9}" type="slidenum">
              <a:rPr lang="en-GB" smtClean="0"/>
              <a:t>‹#›</a:t>
            </a:fld>
            <a:endParaRPr lang="en-GB"/>
          </a:p>
        </p:txBody>
      </p:sp>
    </p:spTree>
    <p:extLst>
      <p:ext uri="{BB962C8B-B14F-4D97-AF65-F5344CB8AC3E}">
        <p14:creationId xmlns:p14="http://schemas.microsoft.com/office/powerpoint/2010/main" val="413163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855BCD-1667-1742-8B64-F1A6275557C0}" type="datetimeFigureOut">
              <a:rPr lang="en-GB" smtClean="0"/>
              <a:t>15/02/2023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996A181-4F32-0740-B967-A6CCD94332D9}" type="slidenum">
              <a:rPr lang="en-GB" smtClean="0"/>
              <a:t>‹#›</a:t>
            </a:fld>
            <a:endParaRPr lang="en-GB"/>
          </a:p>
        </p:txBody>
      </p:sp>
    </p:spTree>
    <p:extLst>
      <p:ext uri="{BB962C8B-B14F-4D97-AF65-F5344CB8AC3E}">
        <p14:creationId xmlns:p14="http://schemas.microsoft.com/office/powerpoint/2010/main" val="1229843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855BCD-1667-1742-8B64-F1A6275557C0}" type="datetimeFigureOut">
              <a:rPr lang="en-GB" smtClean="0"/>
              <a:t>15/02/2023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96A181-4F32-0740-B967-A6CCD94332D9}" type="slidenum">
              <a:rPr lang="en-GB" smtClean="0"/>
              <a:t>‹#›</a:t>
            </a:fld>
            <a:endParaRPr lang="en-GB"/>
          </a:p>
        </p:txBody>
      </p:sp>
    </p:spTree>
    <p:extLst>
      <p:ext uri="{BB962C8B-B14F-4D97-AF65-F5344CB8AC3E}">
        <p14:creationId xmlns:p14="http://schemas.microsoft.com/office/powerpoint/2010/main" val="445433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855BCD-1667-1742-8B64-F1A6275557C0}" type="datetimeFigureOut">
              <a:rPr lang="en-GB" smtClean="0"/>
              <a:t>15/02/2023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96A181-4F32-0740-B967-A6CCD94332D9}" type="slidenum">
              <a:rPr lang="en-GB" smtClean="0"/>
              <a:t>‹#›</a:t>
            </a:fld>
            <a:endParaRPr lang="en-GB"/>
          </a:p>
        </p:txBody>
      </p:sp>
    </p:spTree>
    <p:extLst>
      <p:ext uri="{BB962C8B-B14F-4D97-AF65-F5344CB8AC3E}">
        <p14:creationId xmlns:p14="http://schemas.microsoft.com/office/powerpoint/2010/main" val="281059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855BCD-1667-1742-8B64-F1A6275557C0}" type="datetimeFigureOut">
              <a:rPr lang="en-GB" smtClean="0"/>
              <a:t>15/02/2023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96A181-4F32-0740-B967-A6CCD94332D9}" type="slidenum">
              <a:rPr lang="en-GB" smtClean="0"/>
              <a:t>‹#›</a:t>
            </a:fld>
            <a:endParaRPr lang="en-GB"/>
          </a:p>
        </p:txBody>
      </p:sp>
    </p:spTree>
    <p:extLst>
      <p:ext uri="{BB962C8B-B14F-4D97-AF65-F5344CB8AC3E}">
        <p14:creationId xmlns:p14="http://schemas.microsoft.com/office/powerpoint/2010/main" val="144186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qualitative research (3)</a:t>
            </a:r>
            <a:endParaRPr lang="en-GB" dirty="0"/>
          </a:p>
        </p:txBody>
      </p:sp>
      <p:sp>
        <p:nvSpPr>
          <p:cNvPr id="3" name="Subtitle 2"/>
          <p:cNvSpPr>
            <a:spLocks noGrp="1"/>
          </p:cNvSpPr>
          <p:nvPr>
            <p:ph type="subTitle" idx="1"/>
          </p:nvPr>
        </p:nvSpPr>
        <p:spPr/>
        <p:txBody>
          <a:bodyPr/>
          <a:lstStyle/>
          <a:p>
            <a:r>
              <a:rPr lang="en-GB" dirty="0"/>
              <a:t>Walter Lorenz</a:t>
            </a:r>
          </a:p>
        </p:txBody>
      </p:sp>
    </p:spTree>
    <p:extLst>
      <p:ext uri="{BB962C8B-B14F-4D97-AF65-F5344CB8AC3E}">
        <p14:creationId xmlns:p14="http://schemas.microsoft.com/office/powerpoint/2010/main" val="1756723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5A3F1-A07F-3A4B-85A9-4BA8FFCC3B24}"/>
              </a:ext>
            </a:extLst>
          </p:cNvPr>
          <p:cNvSpPr>
            <a:spLocks noGrp="1"/>
          </p:cNvSpPr>
          <p:nvPr>
            <p:ph type="title"/>
          </p:nvPr>
        </p:nvSpPr>
        <p:spPr/>
        <p:txBody>
          <a:bodyPr/>
          <a:lstStyle/>
          <a:p>
            <a:r>
              <a:rPr lang="en-GB"/>
              <a:t>Method D.: Action </a:t>
            </a:r>
            <a:r>
              <a:rPr lang="en-GB" dirty="0"/>
              <a:t>research</a:t>
            </a:r>
          </a:p>
        </p:txBody>
      </p:sp>
      <p:sp>
        <p:nvSpPr>
          <p:cNvPr id="3" name="Content Placeholder 2">
            <a:extLst>
              <a:ext uri="{FF2B5EF4-FFF2-40B4-BE49-F238E27FC236}">
                <a16:creationId xmlns:a16="http://schemas.microsoft.com/office/drawing/2014/main" id="{7C4716C0-6BE2-0A40-B624-449D247AECA3}"/>
              </a:ext>
            </a:extLst>
          </p:cNvPr>
          <p:cNvSpPr>
            <a:spLocks noGrp="1"/>
          </p:cNvSpPr>
          <p:nvPr>
            <p:ph idx="1"/>
          </p:nvPr>
        </p:nvSpPr>
        <p:spPr/>
        <p:txBody>
          <a:bodyPr>
            <a:normAutofit lnSpcReduction="10000"/>
          </a:bodyPr>
          <a:lstStyle/>
          <a:p>
            <a:r>
              <a:rPr lang="en-GB" dirty="0"/>
              <a:t>Action research is not so much a methodology as an orientation to inquiry that seeks to create participative communities of inquiry in which qualities of </a:t>
            </a:r>
            <a:r>
              <a:rPr lang="en-GB" u="sng" dirty="0"/>
              <a:t>engagement</a:t>
            </a:r>
            <a:r>
              <a:rPr lang="en-GB" dirty="0"/>
              <a:t>, </a:t>
            </a:r>
            <a:r>
              <a:rPr lang="en-GB" u="sng" dirty="0"/>
              <a:t>curiosity</a:t>
            </a:r>
            <a:r>
              <a:rPr lang="en-GB" dirty="0"/>
              <a:t> and </a:t>
            </a:r>
            <a:r>
              <a:rPr lang="en-GB" u="sng" dirty="0"/>
              <a:t>question posing </a:t>
            </a:r>
            <a:r>
              <a:rPr lang="en-GB" dirty="0"/>
              <a:t>are brought to bear on </a:t>
            </a:r>
            <a:r>
              <a:rPr lang="en-GB" b="1" dirty="0"/>
              <a:t>significant practical issues</a:t>
            </a:r>
            <a:r>
              <a:rPr lang="en-GB" dirty="0"/>
              <a:t>. Starting point: </a:t>
            </a:r>
            <a:r>
              <a:rPr lang="en-GB" i="1" dirty="0"/>
              <a:t>“something needs to change here”</a:t>
            </a:r>
          </a:p>
          <a:p>
            <a:r>
              <a:rPr lang="en-GB" dirty="0"/>
              <a:t>Communities of inquirers (i.e. researchers </a:t>
            </a:r>
            <a:r>
              <a:rPr lang="en-GB" u="sng" dirty="0"/>
              <a:t>and</a:t>
            </a:r>
            <a:r>
              <a:rPr lang="en-GB" dirty="0"/>
              <a:t> all participants) engage in systematic cycles of </a:t>
            </a:r>
            <a:r>
              <a:rPr lang="en-GB" u="sng" dirty="0"/>
              <a:t>action and reflection</a:t>
            </a:r>
            <a:r>
              <a:rPr lang="en-GB" dirty="0"/>
              <a:t>: in </a:t>
            </a:r>
            <a:r>
              <a:rPr lang="en-GB" u="sng" dirty="0"/>
              <a:t>action</a:t>
            </a:r>
            <a:r>
              <a:rPr lang="en-GB" dirty="0"/>
              <a:t> phases co-researchers test practices and gather evidence; in </a:t>
            </a:r>
            <a:r>
              <a:rPr lang="en-GB" u="sng" dirty="0"/>
              <a:t>reflection</a:t>
            </a:r>
            <a:r>
              <a:rPr lang="en-GB" dirty="0"/>
              <a:t> stages they make sense together and plan further actions. And since these cycles of action and reflection </a:t>
            </a:r>
            <a:r>
              <a:rPr lang="en-GB" u="sng" dirty="0"/>
              <a:t>integrate knowing and acting</a:t>
            </a:r>
            <a:r>
              <a:rPr lang="en-GB" dirty="0"/>
              <a:t>, action research does not have to address the ‘gap’ between knowing and doing that hinders so many change efforts and ‘applied’ research. </a:t>
            </a:r>
          </a:p>
        </p:txBody>
      </p:sp>
    </p:spTree>
    <p:extLst>
      <p:ext uri="{BB962C8B-B14F-4D97-AF65-F5344CB8AC3E}">
        <p14:creationId xmlns:p14="http://schemas.microsoft.com/office/powerpoint/2010/main" val="236419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655" y="15501"/>
            <a:ext cx="11866179" cy="1325563"/>
          </a:xfrm>
        </p:spPr>
        <p:txBody>
          <a:bodyPr>
            <a:noAutofit/>
          </a:bodyPr>
          <a:lstStyle/>
          <a:p>
            <a:pPr algn="ctr"/>
            <a:r>
              <a:rPr lang="en-GB" sz="3600" dirty="0"/>
              <a:t>Critical social science – </a:t>
            </a:r>
            <a:br>
              <a:rPr lang="en-GB" sz="3600" dirty="0"/>
            </a:br>
            <a:r>
              <a:rPr lang="en-GB" sz="2800" dirty="0"/>
              <a:t>starts with the assumption that </a:t>
            </a:r>
            <a:r>
              <a:rPr lang="en-GB" sz="2800"/>
              <a:t>society (or something in society) needs </a:t>
            </a:r>
            <a:r>
              <a:rPr lang="en-GB" sz="2800" dirty="0"/>
              <a:t>to change</a:t>
            </a:r>
            <a:endParaRPr lang="en-GB" sz="3600" dirty="0"/>
          </a:p>
        </p:txBody>
      </p:sp>
      <p:sp>
        <p:nvSpPr>
          <p:cNvPr id="3" name="Content Placeholder 2"/>
          <p:cNvSpPr>
            <a:spLocks noGrp="1"/>
          </p:cNvSpPr>
          <p:nvPr>
            <p:ph idx="1"/>
          </p:nvPr>
        </p:nvSpPr>
        <p:spPr>
          <a:xfrm>
            <a:off x="472966" y="1512916"/>
            <a:ext cx="10880834" cy="5137265"/>
          </a:xfrm>
        </p:spPr>
        <p:txBody>
          <a:bodyPr>
            <a:normAutofit fontScale="85000" lnSpcReduction="10000"/>
          </a:bodyPr>
          <a:lstStyle/>
          <a:p>
            <a:r>
              <a:rPr lang="en-GB" dirty="0"/>
              <a:t>Requires researchers to reconstruct the purpose of </a:t>
            </a:r>
            <a:r>
              <a:rPr lang="en-GB"/>
              <a:t>the inquiry, </a:t>
            </a:r>
            <a:r>
              <a:rPr lang="en-GB" dirty="0"/>
              <a:t>to engage with the struggle for </a:t>
            </a:r>
            <a:r>
              <a:rPr lang="en-GB" u="sng" dirty="0"/>
              <a:t>equity and justice </a:t>
            </a:r>
            <a:r>
              <a:rPr lang="en-GB" dirty="0"/>
              <a:t>while at the same time </a:t>
            </a:r>
            <a:r>
              <a:rPr lang="en-GB"/>
              <a:t>examining </a:t>
            </a:r>
            <a:r>
              <a:rPr lang="en-GB" u="sng"/>
              <a:t>power</a:t>
            </a:r>
            <a:r>
              <a:rPr lang="en-GB"/>
              <a:t> </a:t>
            </a:r>
            <a:r>
              <a:rPr lang="en-GB" dirty="0"/>
              <a:t>created for the </a:t>
            </a:r>
            <a:r>
              <a:rPr lang="en-GB"/>
              <a:t>researcher through th research and within </a:t>
            </a:r>
            <a:r>
              <a:rPr lang="en-GB" dirty="0"/>
              <a:t>the context of inquiry.</a:t>
            </a:r>
          </a:p>
          <a:p>
            <a:r>
              <a:rPr lang="en-GB" dirty="0"/>
              <a:t>Denzin &amp; </a:t>
            </a:r>
            <a:r>
              <a:rPr lang="en-GB" dirty="0" err="1"/>
              <a:t>Giardina</a:t>
            </a:r>
            <a:r>
              <a:rPr lang="en-GB" dirty="0"/>
              <a:t>, 2007: critical scholars take up </a:t>
            </a:r>
            <a:r>
              <a:rPr lang="en-GB" u="sng" dirty="0"/>
              <a:t>moral projects </a:t>
            </a:r>
            <a:r>
              <a:rPr lang="en-GB" dirty="0"/>
              <a:t>that decolonise, honour and reclaim </a:t>
            </a:r>
            <a:r>
              <a:rPr lang="en-GB" b="1" dirty="0"/>
              <a:t>indigenous cultural practices</a:t>
            </a:r>
            <a:r>
              <a:rPr lang="en-GB" dirty="0"/>
              <a:t>, mobilise collective actions that result in a radical politics of possibility, hope, love, care and equality for all humanity. </a:t>
            </a:r>
          </a:p>
          <a:p>
            <a:r>
              <a:rPr lang="en-GB" dirty="0"/>
              <a:t>Struggle to “join with” and “learn from” rather than “speak for” and “intervene into”; give attention to the “voices from the margins” to “re-centre conventional knowledge”</a:t>
            </a:r>
          </a:p>
          <a:p>
            <a:r>
              <a:rPr lang="en-GB" dirty="0"/>
              <a:t>Principles:</a:t>
            </a:r>
          </a:p>
          <a:p>
            <a:pPr lvl="1"/>
            <a:r>
              <a:rPr lang="en-GB" dirty="0"/>
              <a:t>Expose the diversity </a:t>
            </a:r>
            <a:r>
              <a:rPr lang="en-GB"/>
              <a:t>of realities (for instance gender, age, ethnic background etc.)</a:t>
            </a:r>
            <a:endParaRPr lang="en-GB" dirty="0"/>
          </a:p>
          <a:p>
            <a:pPr lvl="1"/>
            <a:r>
              <a:rPr lang="en-GB" dirty="0"/>
              <a:t>Engage with the webs of interactions that construct </a:t>
            </a:r>
            <a:r>
              <a:rPr lang="en-GB"/>
              <a:t>problems within </a:t>
            </a:r>
            <a:r>
              <a:rPr lang="en-GB" dirty="0"/>
              <a:t>power structures</a:t>
            </a:r>
          </a:p>
          <a:p>
            <a:pPr lvl="1"/>
            <a:r>
              <a:rPr lang="en-GB" dirty="0"/>
              <a:t>Reposition problems and decisions towards </a:t>
            </a:r>
            <a:r>
              <a:rPr lang="en-GB"/>
              <a:t>social justice </a:t>
            </a:r>
            <a:endParaRPr lang="en-GB" dirty="0"/>
          </a:p>
          <a:p>
            <a:pPr lvl="1"/>
            <a:r>
              <a:rPr lang="en-GB" dirty="0"/>
              <a:t>Solidarity with the </a:t>
            </a:r>
            <a:r>
              <a:rPr lang="en-GB"/>
              <a:t>traditionally oppressed / marginalised / excluded: research can be itself a way of including people, of </a:t>
            </a:r>
            <a:r>
              <a:rPr lang="en-GB" b="1"/>
              <a:t>giving voice </a:t>
            </a:r>
            <a:r>
              <a:rPr lang="en-GB"/>
              <a:t>to silenced population groups</a:t>
            </a:r>
            <a:endParaRPr lang="en-GB" dirty="0"/>
          </a:p>
        </p:txBody>
      </p:sp>
    </p:spTree>
    <p:extLst>
      <p:ext uri="{BB962C8B-B14F-4D97-AF65-F5344CB8AC3E}">
        <p14:creationId xmlns:p14="http://schemas.microsoft.com/office/powerpoint/2010/main" val="193689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8CF86-A616-D04F-8B91-98D801B31714}"/>
              </a:ext>
            </a:extLst>
          </p:cNvPr>
          <p:cNvSpPr>
            <a:spLocks noGrp="1"/>
          </p:cNvSpPr>
          <p:nvPr>
            <p:ph type="title"/>
          </p:nvPr>
        </p:nvSpPr>
        <p:spPr/>
        <p:txBody>
          <a:bodyPr/>
          <a:lstStyle/>
          <a:p>
            <a:r>
              <a:rPr lang="en-GB" dirty="0"/>
              <a:t>Kurt Lewin</a:t>
            </a:r>
          </a:p>
        </p:txBody>
      </p:sp>
      <p:sp>
        <p:nvSpPr>
          <p:cNvPr id="3" name="Content Placeholder 2">
            <a:extLst>
              <a:ext uri="{FF2B5EF4-FFF2-40B4-BE49-F238E27FC236}">
                <a16:creationId xmlns:a16="http://schemas.microsoft.com/office/drawing/2014/main" id="{7CA80047-3E11-084E-8785-4A9C102FA286}"/>
              </a:ext>
            </a:extLst>
          </p:cNvPr>
          <p:cNvSpPr>
            <a:spLocks noGrp="1"/>
          </p:cNvSpPr>
          <p:nvPr>
            <p:ph idx="1"/>
          </p:nvPr>
        </p:nvSpPr>
        <p:spPr/>
        <p:txBody>
          <a:bodyPr/>
          <a:lstStyle/>
          <a:p>
            <a:pPr marL="0" indent="0" algn="ctr">
              <a:buNone/>
            </a:pPr>
            <a:r>
              <a:rPr lang="en-GB" sz="3600" b="1" dirty="0"/>
              <a:t>“You never understand an organisation until you attempt to change it”</a:t>
            </a:r>
          </a:p>
          <a:p>
            <a:pPr marL="0" indent="0">
              <a:buNone/>
            </a:pPr>
            <a:endParaRPr lang="en-GB" dirty="0"/>
          </a:p>
          <a:p>
            <a:pPr marL="0" indent="0">
              <a:buNone/>
            </a:pPr>
            <a:r>
              <a:rPr lang="de-DE" i="1" dirty="0"/>
              <a:t>The </a:t>
            </a:r>
            <a:r>
              <a:rPr lang="de-DE" i="1" dirty="0" err="1"/>
              <a:t>research</a:t>
            </a:r>
            <a:r>
              <a:rPr lang="de-DE" i="1" dirty="0"/>
              <a:t> </a:t>
            </a:r>
            <a:r>
              <a:rPr lang="de-DE" i="1" dirty="0" err="1"/>
              <a:t>needed</a:t>
            </a:r>
            <a:r>
              <a:rPr lang="de-DE" i="1" dirty="0"/>
              <a:t> </a:t>
            </a:r>
            <a:r>
              <a:rPr lang="de-DE" i="1" dirty="0" err="1"/>
              <a:t>for</a:t>
            </a:r>
            <a:r>
              <a:rPr lang="de-DE" i="1" dirty="0"/>
              <a:t> </a:t>
            </a:r>
            <a:r>
              <a:rPr lang="de-DE" i="1" dirty="0" err="1"/>
              <a:t>social</a:t>
            </a:r>
            <a:r>
              <a:rPr lang="de-DE" i="1" dirty="0"/>
              <a:t> </a:t>
            </a:r>
            <a:r>
              <a:rPr lang="de-DE" i="1" dirty="0" err="1"/>
              <a:t>practice</a:t>
            </a:r>
            <a:r>
              <a:rPr lang="de-DE" i="1" dirty="0"/>
              <a:t> </a:t>
            </a:r>
            <a:r>
              <a:rPr lang="de-DE" i="1" dirty="0" err="1"/>
              <a:t>can</a:t>
            </a:r>
            <a:r>
              <a:rPr lang="de-DE" i="1" dirty="0"/>
              <a:t> </a:t>
            </a:r>
            <a:r>
              <a:rPr lang="de-DE" i="1" dirty="0" err="1"/>
              <a:t>best</a:t>
            </a:r>
            <a:r>
              <a:rPr lang="de-DE" i="1" dirty="0"/>
              <a:t> </a:t>
            </a:r>
            <a:r>
              <a:rPr lang="de-DE" i="1" dirty="0" err="1"/>
              <a:t>be</a:t>
            </a:r>
            <a:r>
              <a:rPr lang="de-DE" i="1" dirty="0"/>
              <a:t> </a:t>
            </a:r>
            <a:r>
              <a:rPr lang="de-DE" i="1" dirty="0" err="1"/>
              <a:t>characterized</a:t>
            </a:r>
            <a:r>
              <a:rPr lang="de-DE" i="1" dirty="0"/>
              <a:t> </a:t>
            </a:r>
            <a:r>
              <a:rPr lang="de-DE" i="1" dirty="0" err="1"/>
              <a:t>as</a:t>
            </a:r>
            <a:r>
              <a:rPr lang="de-DE" i="1" dirty="0"/>
              <a:t> </a:t>
            </a:r>
            <a:r>
              <a:rPr lang="de-DE" i="1" dirty="0" err="1"/>
              <a:t>research</a:t>
            </a:r>
            <a:r>
              <a:rPr lang="de-DE" i="1" dirty="0"/>
              <a:t> </a:t>
            </a:r>
            <a:r>
              <a:rPr lang="de-DE" i="1" dirty="0" err="1"/>
              <a:t>for</a:t>
            </a:r>
            <a:r>
              <a:rPr lang="de-DE" i="1" dirty="0"/>
              <a:t> </a:t>
            </a:r>
            <a:r>
              <a:rPr lang="de-DE" i="1" dirty="0" err="1"/>
              <a:t>social</a:t>
            </a:r>
            <a:r>
              <a:rPr lang="de-DE" i="1" dirty="0"/>
              <a:t> </a:t>
            </a:r>
            <a:r>
              <a:rPr lang="de-DE" i="1" dirty="0" err="1"/>
              <a:t>management</a:t>
            </a:r>
            <a:r>
              <a:rPr lang="de-DE" i="1" dirty="0"/>
              <a:t> </a:t>
            </a:r>
            <a:r>
              <a:rPr lang="de-DE" i="1" dirty="0" err="1"/>
              <a:t>or</a:t>
            </a:r>
            <a:r>
              <a:rPr lang="de-DE" i="1" dirty="0"/>
              <a:t> </a:t>
            </a:r>
            <a:r>
              <a:rPr lang="de-DE" i="1" dirty="0" err="1"/>
              <a:t>social</a:t>
            </a:r>
            <a:r>
              <a:rPr lang="de-DE" i="1" dirty="0"/>
              <a:t> </a:t>
            </a:r>
            <a:r>
              <a:rPr lang="de-DE" i="1" dirty="0" err="1"/>
              <a:t>engineering</a:t>
            </a:r>
            <a:r>
              <a:rPr lang="de-DE" i="1" dirty="0"/>
              <a:t>. </a:t>
            </a:r>
            <a:r>
              <a:rPr lang="de-DE" i="1" dirty="0" err="1"/>
              <a:t>It</a:t>
            </a:r>
            <a:r>
              <a:rPr lang="de-DE" i="1" dirty="0"/>
              <a:t> </a:t>
            </a:r>
            <a:r>
              <a:rPr lang="de-DE" i="1" dirty="0" err="1"/>
              <a:t>is</a:t>
            </a:r>
            <a:r>
              <a:rPr lang="de-DE" i="1" dirty="0"/>
              <a:t> a type </a:t>
            </a:r>
            <a:r>
              <a:rPr lang="de-DE" i="1" dirty="0" err="1"/>
              <a:t>of</a:t>
            </a:r>
            <a:r>
              <a:rPr lang="de-DE" i="1" dirty="0"/>
              <a:t> action-research, a </a:t>
            </a:r>
            <a:r>
              <a:rPr lang="de-DE" i="1" dirty="0" err="1"/>
              <a:t>comparative</a:t>
            </a:r>
            <a:r>
              <a:rPr lang="de-DE" i="1" dirty="0"/>
              <a:t> </a:t>
            </a:r>
            <a:r>
              <a:rPr lang="de-DE" i="1" dirty="0" err="1"/>
              <a:t>research</a:t>
            </a:r>
            <a:r>
              <a:rPr lang="de-DE" i="1" dirty="0"/>
              <a:t> on </a:t>
            </a:r>
            <a:r>
              <a:rPr lang="de-DE" i="1" dirty="0" err="1"/>
              <a:t>the</a:t>
            </a:r>
            <a:r>
              <a:rPr lang="de-DE" i="1" dirty="0"/>
              <a:t> </a:t>
            </a:r>
            <a:r>
              <a:rPr lang="de-DE" i="1" dirty="0" err="1"/>
              <a:t>conditions</a:t>
            </a:r>
            <a:r>
              <a:rPr lang="de-DE" i="1" dirty="0"/>
              <a:t> </a:t>
            </a:r>
            <a:r>
              <a:rPr lang="de-DE" i="1" dirty="0" err="1"/>
              <a:t>and</a:t>
            </a:r>
            <a:r>
              <a:rPr lang="de-DE" i="1" dirty="0"/>
              <a:t> </a:t>
            </a:r>
            <a:r>
              <a:rPr lang="de-DE" i="1" dirty="0" err="1"/>
              <a:t>effects</a:t>
            </a:r>
            <a:r>
              <a:rPr lang="de-DE" i="1" dirty="0"/>
              <a:t> </a:t>
            </a:r>
            <a:r>
              <a:rPr lang="de-DE" i="1" dirty="0" err="1"/>
              <a:t>of</a:t>
            </a:r>
            <a:r>
              <a:rPr lang="de-DE" i="1" dirty="0"/>
              <a:t> </a:t>
            </a:r>
            <a:r>
              <a:rPr lang="de-DE" i="1" dirty="0" err="1"/>
              <a:t>various</a:t>
            </a:r>
            <a:r>
              <a:rPr lang="de-DE" i="1" dirty="0"/>
              <a:t> </a:t>
            </a:r>
            <a:r>
              <a:rPr lang="de-DE" i="1" dirty="0" err="1"/>
              <a:t>forms</a:t>
            </a:r>
            <a:r>
              <a:rPr lang="de-DE" i="1" dirty="0"/>
              <a:t> </a:t>
            </a:r>
            <a:r>
              <a:rPr lang="de-DE" i="1" dirty="0" err="1"/>
              <a:t>of</a:t>
            </a:r>
            <a:r>
              <a:rPr lang="de-DE" i="1" dirty="0"/>
              <a:t> </a:t>
            </a:r>
            <a:r>
              <a:rPr lang="de-DE" i="1" dirty="0" err="1"/>
              <a:t>social</a:t>
            </a:r>
            <a:r>
              <a:rPr lang="de-DE" i="1" dirty="0"/>
              <a:t> </a:t>
            </a:r>
            <a:r>
              <a:rPr lang="de-DE" i="1" dirty="0" err="1"/>
              <a:t>action</a:t>
            </a:r>
            <a:r>
              <a:rPr lang="de-DE" i="1" dirty="0"/>
              <a:t>, </a:t>
            </a:r>
            <a:r>
              <a:rPr lang="de-DE" i="1" dirty="0" err="1"/>
              <a:t>and</a:t>
            </a:r>
            <a:r>
              <a:rPr lang="de-DE" i="1" dirty="0"/>
              <a:t> </a:t>
            </a:r>
            <a:r>
              <a:rPr lang="de-DE" i="1" dirty="0" err="1"/>
              <a:t>research</a:t>
            </a:r>
            <a:r>
              <a:rPr lang="de-DE" i="1" dirty="0"/>
              <a:t> </a:t>
            </a:r>
            <a:r>
              <a:rPr lang="de-DE" i="1" dirty="0" err="1"/>
              <a:t>leading</a:t>
            </a:r>
            <a:r>
              <a:rPr lang="de-DE" i="1" dirty="0"/>
              <a:t> </a:t>
            </a:r>
            <a:r>
              <a:rPr lang="de-DE" i="1" dirty="0" err="1"/>
              <a:t>to</a:t>
            </a:r>
            <a:r>
              <a:rPr lang="de-DE" i="1" dirty="0"/>
              <a:t> </a:t>
            </a:r>
            <a:r>
              <a:rPr lang="de-DE" i="1" dirty="0" err="1"/>
              <a:t>social</a:t>
            </a:r>
            <a:r>
              <a:rPr lang="de-DE" i="1" dirty="0"/>
              <a:t> </a:t>
            </a:r>
            <a:r>
              <a:rPr lang="de-DE" i="1" dirty="0" err="1"/>
              <a:t>action</a:t>
            </a:r>
            <a:r>
              <a:rPr lang="de-DE" i="1" dirty="0"/>
              <a:t>. Research </a:t>
            </a:r>
            <a:r>
              <a:rPr lang="de-DE" i="1" dirty="0" err="1"/>
              <a:t>that</a:t>
            </a:r>
            <a:r>
              <a:rPr lang="de-DE" i="1" dirty="0"/>
              <a:t> </a:t>
            </a:r>
            <a:r>
              <a:rPr lang="de-DE" i="1" dirty="0" err="1"/>
              <a:t>produces</a:t>
            </a:r>
            <a:r>
              <a:rPr lang="de-DE" i="1" dirty="0"/>
              <a:t> </a:t>
            </a:r>
            <a:r>
              <a:rPr lang="de-DE" i="1" dirty="0" err="1"/>
              <a:t>nothing</a:t>
            </a:r>
            <a:r>
              <a:rPr lang="de-DE" i="1" dirty="0"/>
              <a:t> but </a:t>
            </a:r>
            <a:r>
              <a:rPr lang="de-DE" i="1" dirty="0" err="1"/>
              <a:t>books</a:t>
            </a:r>
            <a:r>
              <a:rPr lang="de-DE" i="1" dirty="0"/>
              <a:t> will not </a:t>
            </a:r>
            <a:r>
              <a:rPr lang="de-DE" i="1" dirty="0" err="1"/>
              <a:t>suffice</a:t>
            </a:r>
            <a:r>
              <a:rPr lang="de-DE" i="1" dirty="0"/>
              <a:t> </a:t>
            </a:r>
            <a:r>
              <a:rPr lang="de-DE" dirty="0"/>
              <a:t>(Lewin 1946, </a:t>
            </a:r>
            <a:r>
              <a:rPr lang="de-DE" dirty="0" err="1"/>
              <a:t>reproduced</a:t>
            </a:r>
            <a:r>
              <a:rPr lang="de-DE" dirty="0"/>
              <a:t> in Lewin 1948: 202-3)</a:t>
            </a:r>
            <a:endParaRPr lang="en-GB" dirty="0"/>
          </a:p>
        </p:txBody>
      </p:sp>
    </p:spTree>
    <p:extLst>
      <p:ext uri="{BB962C8B-B14F-4D97-AF65-F5344CB8AC3E}">
        <p14:creationId xmlns:p14="http://schemas.microsoft.com/office/powerpoint/2010/main" val="1900611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12F90-386D-3F4A-90C5-A49B75BE16FC}"/>
              </a:ext>
            </a:extLst>
          </p:cNvPr>
          <p:cNvSpPr>
            <a:spLocks noGrp="1"/>
          </p:cNvSpPr>
          <p:nvPr>
            <p:ph type="title"/>
          </p:nvPr>
        </p:nvSpPr>
        <p:spPr/>
        <p:txBody>
          <a:bodyPr/>
          <a:lstStyle/>
          <a:p>
            <a:r>
              <a:rPr lang="en-GB" dirty="0"/>
              <a:t>Principles of action research (Stringer, 1999)</a:t>
            </a:r>
          </a:p>
        </p:txBody>
      </p:sp>
      <p:sp>
        <p:nvSpPr>
          <p:cNvPr id="3" name="Content Placeholder 2">
            <a:extLst>
              <a:ext uri="{FF2B5EF4-FFF2-40B4-BE49-F238E27FC236}">
                <a16:creationId xmlns:a16="http://schemas.microsoft.com/office/drawing/2014/main" id="{E76C0694-E77D-694C-BE92-8C307A0DA340}"/>
              </a:ext>
            </a:extLst>
          </p:cNvPr>
          <p:cNvSpPr>
            <a:spLocks noGrp="1"/>
          </p:cNvSpPr>
          <p:nvPr>
            <p:ph idx="1"/>
          </p:nvPr>
        </p:nvSpPr>
        <p:spPr/>
        <p:txBody>
          <a:bodyPr>
            <a:normAutofit fontScale="92500"/>
          </a:bodyPr>
          <a:lstStyle/>
          <a:p>
            <a:pPr marL="0" indent="0">
              <a:buNone/>
            </a:pPr>
            <a:r>
              <a:rPr lang="de-DE" dirty="0"/>
              <a:t>A</a:t>
            </a:r>
            <a:r>
              <a:rPr lang="de-DE" i="1" dirty="0"/>
              <a:t> fundamental </a:t>
            </a:r>
            <a:r>
              <a:rPr lang="de-DE" i="1" dirty="0" err="1"/>
              <a:t>premise</a:t>
            </a:r>
            <a:r>
              <a:rPr lang="de-DE" i="1" dirty="0"/>
              <a:t> </a:t>
            </a:r>
            <a:r>
              <a:rPr lang="de-DE" i="1" dirty="0" err="1"/>
              <a:t>of</a:t>
            </a:r>
            <a:r>
              <a:rPr lang="de-DE" i="1" dirty="0"/>
              <a:t> </a:t>
            </a:r>
            <a:r>
              <a:rPr lang="de-DE" i="1" dirty="0" err="1"/>
              <a:t>community-based</a:t>
            </a:r>
            <a:r>
              <a:rPr lang="de-DE" i="1" dirty="0"/>
              <a:t> </a:t>
            </a:r>
            <a:r>
              <a:rPr lang="de-DE" i="1" dirty="0" err="1"/>
              <a:t>action</a:t>
            </a:r>
            <a:r>
              <a:rPr lang="de-DE" i="1" dirty="0"/>
              <a:t> </a:t>
            </a:r>
            <a:r>
              <a:rPr lang="de-DE" i="1" dirty="0" err="1"/>
              <a:t>research</a:t>
            </a:r>
            <a:r>
              <a:rPr lang="de-DE" i="1" dirty="0"/>
              <a:t> </a:t>
            </a:r>
            <a:r>
              <a:rPr lang="de-DE" i="1" dirty="0" err="1"/>
              <a:t>is</a:t>
            </a:r>
            <a:r>
              <a:rPr lang="de-DE" i="1" dirty="0"/>
              <a:t> </a:t>
            </a:r>
            <a:r>
              <a:rPr lang="de-DE" i="1" dirty="0" err="1"/>
              <a:t>that</a:t>
            </a:r>
            <a:r>
              <a:rPr lang="de-DE" i="1" dirty="0"/>
              <a:t> </a:t>
            </a:r>
            <a:r>
              <a:rPr lang="de-DE" i="1" dirty="0" err="1"/>
              <a:t>it</a:t>
            </a:r>
            <a:r>
              <a:rPr lang="de-DE" i="1" dirty="0"/>
              <a:t> </a:t>
            </a:r>
            <a:r>
              <a:rPr lang="de-DE" i="1" dirty="0" err="1"/>
              <a:t>commences</a:t>
            </a:r>
            <a:r>
              <a:rPr lang="de-DE" i="1" dirty="0"/>
              <a:t> </a:t>
            </a:r>
            <a:r>
              <a:rPr lang="de-DE" i="1" dirty="0" err="1"/>
              <a:t>with</a:t>
            </a:r>
            <a:r>
              <a:rPr lang="de-DE" i="1" dirty="0"/>
              <a:t> an </a:t>
            </a:r>
            <a:r>
              <a:rPr lang="de-DE" i="1" dirty="0" err="1"/>
              <a:t>interest</a:t>
            </a:r>
            <a:r>
              <a:rPr lang="de-DE" i="1" dirty="0"/>
              <a:t> in </a:t>
            </a:r>
            <a:r>
              <a:rPr lang="de-DE" i="1" dirty="0" err="1"/>
              <a:t>the</a:t>
            </a:r>
            <a:r>
              <a:rPr lang="de-DE" i="1" dirty="0"/>
              <a:t> </a:t>
            </a:r>
            <a:r>
              <a:rPr lang="de-DE" i="1" dirty="0" err="1"/>
              <a:t>problems</a:t>
            </a:r>
            <a:r>
              <a:rPr lang="de-DE" i="1" dirty="0"/>
              <a:t> </a:t>
            </a:r>
            <a:r>
              <a:rPr lang="de-DE" i="1" dirty="0" err="1"/>
              <a:t>of</a:t>
            </a:r>
            <a:r>
              <a:rPr lang="de-DE" i="1" dirty="0"/>
              <a:t> a </a:t>
            </a:r>
            <a:r>
              <a:rPr lang="de-DE" i="1" dirty="0" err="1"/>
              <a:t>group</a:t>
            </a:r>
            <a:r>
              <a:rPr lang="de-DE" i="1" dirty="0"/>
              <a:t>, a </a:t>
            </a:r>
            <a:r>
              <a:rPr lang="de-DE" i="1" dirty="0" err="1"/>
              <a:t>community</a:t>
            </a:r>
            <a:r>
              <a:rPr lang="de-DE" i="1" dirty="0"/>
              <a:t>, </a:t>
            </a:r>
            <a:r>
              <a:rPr lang="de-DE" i="1" dirty="0" err="1"/>
              <a:t>or</a:t>
            </a:r>
            <a:r>
              <a:rPr lang="de-DE" i="1" dirty="0"/>
              <a:t> an </a:t>
            </a:r>
            <a:r>
              <a:rPr lang="de-DE" i="1" dirty="0" err="1"/>
              <a:t>organization</a:t>
            </a:r>
            <a:r>
              <a:rPr lang="de-DE" i="1" dirty="0"/>
              <a:t>. </a:t>
            </a:r>
            <a:r>
              <a:rPr lang="de-DE" i="1" dirty="0" err="1"/>
              <a:t>Its</a:t>
            </a:r>
            <a:r>
              <a:rPr lang="de-DE" i="1" dirty="0"/>
              <a:t> </a:t>
            </a:r>
            <a:r>
              <a:rPr lang="de-DE" i="1" dirty="0" err="1"/>
              <a:t>purpose</a:t>
            </a:r>
            <a:r>
              <a:rPr lang="de-DE" i="1" dirty="0"/>
              <a:t> </a:t>
            </a:r>
            <a:r>
              <a:rPr lang="de-DE" i="1" dirty="0" err="1"/>
              <a:t>is</a:t>
            </a:r>
            <a:r>
              <a:rPr lang="de-DE" i="1" dirty="0"/>
              <a:t> </a:t>
            </a:r>
            <a:r>
              <a:rPr lang="de-DE" i="1" dirty="0" err="1"/>
              <a:t>to</a:t>
            </a:r>
            <a:r>
              <a:rPr lang="de-DE" i="1" dirty="0"/>
              <a:t> </a:t>
            </a:r>
            <a:r>
              <a:rPr lang="de-DE" i="1" dirty="0" err="1"/>
              <a:t>assist</a:t>
            </a:r>
            <a:r>
              <a:rPr lang="de-DE" i="1" dirty="0"/>
              <a:t> </a:t>
            </a:r>
            <a:r>
              <a:rPr lang="de-DE" i="1" dirty="0" err="1"/>
              <a:t>people</a:t>
            </a:r>
            <a:r>
              <a:rPr lang="de-DE" i="1" dirty="0"/>
              <a:t> in </a:t>
            </a:r>
            <a:r>
              <a:rPr lang="de-DE" i="1" dirty="0" err="1"/>
              <a:t>extending</a:t>
            </a:r>
            <a:r>
              <a:rPr lang="de-DE" i="1" dirty="0"/>
              <a:t> </a:t>
            </a:r>
            <a:r>
              <a:rPr lang="de-DE" i="1" dirty="0" err="1"/>
              <a:t>their</a:t>
            </a:r>
            <a:r>
              <a:rPr lang="de-DE" i="1" dirty="0"/>
              <a:t> </a:t>
            </a:r>
            <a:r>
              <a:rPr lang="de-DE" i="1" dirty="0" err="1"/>
              <a:t>understanding</a:t>
            </a:r>
            <a:r>
              <a:rPr lang="de-DE" i="1" dirty="0"/>
              <a:t> </a:t>
            </a:r>
            <a:r>
              <a:rPr lang="de-DE" i="1" dirty="0" err="1"/>
              <a:t>of</a:t>
            </a:r>
            <a:r>
              <a:rPr lang="de-DE" i="1" dirty="0"/>
              <a:t> </a:t>
            </a:r>
            <a:r>
              <a:rPr lang="de-DE" i="1" dirty="0" err="1"/>
              <a:t>their</a:t>
            </a:r>
            <a:r>
              <a:rPr lang="de-DE" i="1" dirty="0"/>
              <a:t> </a:t>
            </a:r>
            <a:r>
              <a:rPr lang="de-DE" i="1" dirty="0" err="1"/>
              <a:t>situation</a:t>
            </a:r>
            <a:r>
              <a:rPr lang="de-DE" i="1" dirty="0"/>
              <a:t> </a:t>
            </a:r>
            <a:r>
              <a:rPr lang="de-DE" i="1" dirty="0" err="1"/>
              <a:t>and</a:t>
            </a:r>
            <a:r>
              <a:rPr lang="de-DE" i="1" dirty="0"/>
              <a:t> </a:t>
            </a:r>
            <a:r>
              <a:rPr lang="de-DE" i="1" dirty="0" err="1"/>
              <a:t>thus</a:t>
            </a:r>
            <a:r>
              <a:rPr lang="de-DE" i="1" dirty="0"/>
              <a:t> </a:t>
            </a:r>
            <a:r>
              <a:rPr lang="de-DE" i="1" dirty="0" err="1"/>
              <a:t>resolving</a:t>
            </a:r>
            <a:r>
              <a:rPr lang="de-DE" i="1" dirty="0"/>
              <a:t> </a:t>
            </a:r>
            <a:r>
              <a:rPr lang="de-DE" i="1" dirty="0" err="1"/>
              <a:t>problems</a:t>
            </a:r>
            <a:r>
              <a:rPr lang="de-DE" i="1" dirty="0"/>
              <a:t> </a:t>
            </a:r>
            <a:r>
              <a:rPr lang="de-DE" i="1" dirty="0" err="1"/>
              <a:t>that</a:t>
            </a:r>
            <a:r>
              <a:rPr lang="de-DE" i="1" dirty="0"/>
              <a:t> </a:t>
            </a:r>
            <a:r>
              <a:rPr lang="de-DE" i="1" dirty="0" err="1"/>
              <a:t>confront</a:t>
            </a:r>
            <a:r>
              <a:rPr lang="de-DE" i="1" dirty="0"/>
              <a:t> </a:t>
            </a:r>
            <a:r>
              <a:rPr lang="de-DE" i="1" dirty="0" err="1"/>
              <a:t>them</a:t>
            </a:r>
            <a:r>
              <a:rPr lang="de-DE" i="1" dirty="0"/>
              <a:t>….</a:t>
            </a:r>
          </a:p>
          <a:p>
            <a:pPr marL="0" indent="0" fontAlgn="base">
              <a:buNone/>
            </a:pPr>
            <a:r>
              <a:rPr lang="de-DE" dirty="0"/>
              <a:t>• </a:t>
            </a:r>
            <a:r>
              <a:rPr lang="de-DE" dirty="0" err="1"/>
              <a:t>It</a:t>
            </a:r>
            <a:r>
              <a:rPr lang="de-DE" dirty="0"/>
              <a:t> </a:t>
            </a:r>
            <a:r>
              <a:rPr lang="de-DE" dirty="0" err="1"/>
              <a:t>is</a:t>
            </a:r>
            <a:r>
              <a:rPr lang="de-DE" dirty="0"/>
              <a:t> </a:t>
            </a:r>
            <a:r>
              <a:rPr lang="de-DE" i="1" dirty="0" err="1"/>
              <a:t>democratic</a:t>
            </a:r>
            <a:r>
              <a:rPr lang="de-DE" dirty="0"/>
              <a:t>, </a:t>
            </a:r>
            <a:r>
              <a:rPr lang="de-DE" dirty="0" err="1"/>
              <a:t>enabling</a:t>
            </a:r>
            <a:r>
              <a:rPr lang="de-DE" dirty="0"/>
              <a:t> </a:t>
            </a:r>
            <a:r>
              <a:rPr lang="de-DE" dirty="0" err="1"/>
              <a:t>the</a:t>
            </a:r>
            <a:r>
              <a:rPr lang="de-DE" dirty="0"/>
              <a:t> </a:t>
            </a:r>
            <a:r>
              <a:rPr lang="de-DE" dirty="0" err="1"/>
              <a:t>participation</a:t>
            </a:r>
            <a:r>
              <a:rPr lang="de-DE" dirty="0"/>
              <a:t> </a:t>
            </a:r>
            <a:r>
              <a:rPr lang="de-DE" dirty="0" err="1"/>
              <a:t>of</a:t>
            </a:r>
            <a:r>
              <a:rPr lang="de-DE" dirty="0"/>
              <a:t> all </a:t>
            </a:r>
            <a:r>
              <a:rPr lang="de-DE" dirty="0" err="1"/>
              <a:t>people</a:t>
            </a:r>
            <a:r>
              <a:rPr lang="de-DE" dirty="0"/>
              <a:t>.</a:t>
            </a:r>
          </a:p>
          <a:p>
            <a:pPr marL="0" indent="0" fontAlgn="base">
              <a:buNone/>
            </a:pPr>
            <a:r>
              <a:rPr lang="de-DE" dirty="0"/>
              <a:t>• </a:t>
            </a:r>
            <a:r>
              <a:rPr lang="de-DE" dirty="0" err="1"/>
              <a:t>It</a:t>
            </a:r>
            <a:r>
              <a:rPr lang="de-DE" dirty="0"/>
              <a:t> </a:t>
            </a:r>
            <a:r>
              <a:rPr lang="de-DE" dirty="0" err="1"/>
              <a:t>is</a:t>
            </a:r>
            <a:r>
              <a:rPr lang="de-DE" dirty="0"/>
              <a:t> </a:t>
            </a:r>
            <a:r>
              <a:rPr lang="de-DE" i="1" dirty="0" err="1"/>
              <a:t>equitable</a:t>
            </a:r>
            <a:r>
              <a:rPr lang="de-DE" dirty="0"/>
              <a:t>, </a:t>
            </a:r>
            <a:r>
              <a:rPr lang="de-DE" dirty="0" err="1"/>
              <a:t>acknowledging</a:t>
            </a:r>
            <a:r>
              <a:rPr lang="de-DE" dirty="0"/>
              <a:t> </a:t>
            </a:r>
            <a:r>
              <a:rPr lang="de-DE" dirty="0" err="1"/>
              <a:t>people’s</a:t>
            </a:r>
            <a:r>
              <a:rPr lang="de-DE" dirty="0"/>
              <a:t> </a:t>
            </a:r>
            <a:r>
              <a:rPr lang="de-DE" dirty="0" err="1"/>
              <a:t>equality</a:t>
            </a:r>
            <a:r>
              <a:rPr lang="de-DE" dirty="0"/>
              <a:t> </a:t>
            </a:r>
            <a:r>
              <a:rPr lang="de-DE" dirty="0" err="1"/>
              <a:t>of</a:t>
            </a:r>
            <a:r>
              <a:rPr lang="de-DE" dirty="0"/>
              <a:t> </a:t>
            </a:r>
            <a:r>
              <a:rPr lang="de-DE" dirty="0" err="1"/>
              <a:t>worth</a:t>
            </a:r>
            <a:r>
              <a:rPr lang="de-DE" dirty="0"/>
              <a:t>.</a:t>
            </a:r>
          </a:p>
          <a:p>
            <a:pPr marL="0" indent="0" fontAlgn="base">
              <a:buNone/>
            </a:pPr>
            <a:r>
              <a:rPr lang="de-DE" dirty="0"/>
              <a:t>• </a:t>
            </a:r>
            <a:r>
              <a:rPr lang="de-DE" dirty="0" err="1"/>
              <a:t>It</a:t>
            </a:r>
            <a:r>
              <a:rPr lang="de-DE" dirty="0"/>
              <a:t> </a:t>
            </a:r>
            <a:r>
              <a:rPr lang="de-DE" dirty="0" err="1"/>
              <a:t>is</a:t>
            </a:r>
            <a:r>
              <a:rPr lang="de-DE" dirty="0"/>
              <a:t> </a:t>
            </a:r>
            <a:r>
              <a:rPr lang="de-DE" i="1" dirty="0" err="1"/>
              <a:t>liberating</a:t>
            </a:r>
            <a:r>
              <a:rPr lang="de-DE" dirty="0"/>
              <a:t>, </a:t>
            </a:r>
            <a:r>
              <a:rPr lang="de-DE" dirty="0" err="1"/>
              <a:t>providing</a:t>
            </a:r>
            <a:r>
              <a:rPr lang="de-DE" dirty="0"/>
              <a:t> </a:t>
            </a:r>
            <a:r>
              <a:rPr lang="de-DE" dirty="0" err="1"/>
              <a:t>freedom</a:t>
            </a:r>
            <a:r>
              <a:rPr lang="de-DE" dirty="0"/>
              <a:t> </a:t>
            </a:r>
            <a:r>
              <a:rPr lang="de-DE" dirty="0" err="1"/>
              <a:t>from</a:t>
            </a:r>
            <a:r>
              <a:rPr lang="de-DE" dirty="0"/>
              <a:t> </a:t>
            </a:r>
            <a:r>
              <a:rPr lang="de-DE" dirty="0" err="1"/>
              <a:t>oppressive</a:t>
            </a:r>
            <a:r>
              <a:rPr lang="de-DE" dirty="0"/>
              <a:t>, </a:t>
            </a:r>
            <a:r>
              <a:rPr lang="de-DE" dirty="0" err="1"/>
              <a:t>debilitating</a:t>
            </a:r>
            <a:r>
              <a:rPr lang="de-DE" dirty="0"/>
              <a:t> </a:t>
            </a:r>
            <a:r>
              <a:rPr lang="de-DE" dirty="0" err="1"/>
              <a:t>conditions</a:t>
            </a:r>
            <a:r>
              <a:rPr lang="de-DE" dirty="0"/>
              <a:t>.</a:t>
            </a:r>
          </a:p>
          <a:p>
            <a:pPr marL="0" indent="0" fontAlgn="base">
              <a:buNone/>
            </a:pPr>
            <a:r>
              <a:rPr lang="de-DE" dirty="0"/>
              <a:t>• </a:t>
            </a:r>
            <a:r>
              <a:rPr lang="de-DE" dirty="0" err="1"/>
              <a:t>It</a:t>
            </a:r>
            <a:r>
              <a:rPr lang="de-DE" dirty="0"/>
              <a:t> </a:t>
            </a:r>
            <a:r>
              <a:rPr lang="de-DE" dirty="0" err="1"/>
              <a:t>is</a:t>
            </a:r>
            <a:r>
              <a:rPr lang="de-DE" dirty="0"/>
              <a:t> </a:t>
            </a:r>
            <a:r>
              <a:rPr lang="de-DE" i="1" dirty="0" err="1"/>
              <a:t>life</a:t>
            </a:r>
            <a:r>
              <a:rPr lang="de-DE" i="1" dirty="0"/>
              <a:t> </a:t>
            </a:r>
            <a:r>
              <a:rPr lang="de-DE" i="1" dirty="0" err="1"/>
              <a:t>enhancing</a:t>
            </a:r>
            <a:r>
              <a:rPr lang="de-DE" dirty="0"/>
              <a:t>, </a:t>
            </a:r>
            <a:r>
              <a:rPr lang="de-DE" dirty="0" err="1"/>
              <a:t>enabling</a:t>
            </a:r>
            <a:r>
              <a:rPr lang="de-DE" dirty="0"/>
              <a:t> </a:t>
            </a:r>
            <a:r>
              <a:rPr lang="de-DE" dirty="0" err="1"/>
              <a:t>the</a:t>
            </a:r>
            <a:r>
              <a:rPr lang="de-DE" dirty="0"/>
              <a:t> </a:t>
            </a:r>
            <a:r>
              <a:rPr lang="de-DE" dirty="0" err="1"/>
              <a:t>expression</a:t>
            </a:r>
            <a:r>
              <a:rPr lang="de-DE" dirty="0"/>
              <a:t> </a:t>
            </a:r>
            <a:r>
              <a:rPr lang="de-DE" dirty="0" err="1"/>
              <a:t>of</a:t>
            </a:r>
            <a:r>
              <a:rPr lang="de-DE" dirty="0"/>
              <a:t> </a:t>
            </a:r>
            <a:r>
              <a:rPr lang="de-DE" dirty="0" err="1"/>
              <a:t>people’s</a:t>
            </a:r>
            <a:r>
              <a:rPr lang="de-DE" dirty="0"/>
              <a:t> </a:t>
            </a:r>
            <a:r>
              <a:rPr lang="de-DE" dirty="0" err="1"/>
              <a:t>full</a:t>
            </a:r>
            <a:r>
              <a:rPr lang="de-DE" dirty="0"/>
              <a:t> human potential.</a:t>
            </a:r>
          </a:p>
          <a:p>
            <a:endParaRPr lang="en-GB" dirty="0"/>
          </a:p>
        </p:txBody>
      </p:sp>
    </p:spTree>
    <p:extLst>
      <p:ext uri="{BB962C8B-B14F-4D97-AF65-F5344CB8AC3E}">
        <p14:creationId xmlns:p14="http://schemas.microsoft.com/office/powerpoint/2010/main" val="105617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5E23C8-369A-2047-8234-8B08B5F28784}"/>
              </a:ext>
            </a:extLst>
          </p:cNvPr>
          <p:cNvSpPr>
            <a:spLocks noGrp="1"/>
          </p:cNvSpPr>
          <p:nvPr>
            <p:ph type="title"/>
          </p:nvPr>
        </p:nvSpPr>
        <p:spPr>
          <a:xfrm>
            <a:off x="838200" y="365126"/>
            <a:ext cx="10515600" cy="399646"/>
          </a:xfrm>
        </p:spPr>
        <p:txBody>
          <a:bodyPr>
            <a:noAutofit/>
          </a:bodyPr>
          <a:lstStyle/>
          <a:p>
            <a:r>
              <a:rPr lang="en-GB" sz="3600" dirty="0"/>
              <a:t>Stages in Action Research projects</a:t>
            </a:r>
          </a:p>
        </p:txBody>
      </p:sp>
      <p:graphicFrame>
        <p:nvGraphicFramePr>
          <p:cNvPr id="7" name="Content Placeholder 6">
            <a:extLst>
              <a:ext uri="{FF2B5EF4-FFF2-40B4-BE49-F238E27FC236}">
                <a16:creationId xmlns:a16="http://schemas.microsoft.com/office/drawing/2014/main" id="{13CC98E4-CBBD-3E47-845F-4F9AEE0D1F5C}"/>
              </a:ext>
            </a:extLst>
          </p:cNvPr>
          <p:cNvGraphicFramePr>
            <a:graphicFrameLocks noGrp="1"/>
          </p:cNvGraphicFramePr>
          <p:nvPr>
            <p:ph sz="half" idx="1"/>
          </p:nvPr>
        </p:nvGraphicFramePr>
        <p:xfrm>
          <a:off x="838200" y="1063625"/>
          <a:ext cx="5181600" cy="3931920"/>
        </p:xfrm>
        <a:graphic>
          <a:graphicData uri="http://schemas.openxmlformats.org/drawingml/2006/table">
            <a:tbl>
              <a:tblPr firstRow="1" bandRow="1">
                <a:tableStyleId>{5940675A-B579-460E-94D1-54222C63F5DA}</a:tableStyleId>
              </a:tblPr>
              <a:tblGrid>
                <a:gridCol w="5181600">
                  <a:extLst>
                    <a:ext uri="{9D8B030D-6E8A-4147-A177-3AD203B41FA5}">
                      <a16:colId xmlns:a16="http://schemas.microsoft.com/office/drawing/2014/main" val="240142054"/>
                    </a:ext>
                  </a:extLst>
                </a:gridCol>
              </a:tblGrid>
              <a:tr h="370840">
                <a:tc>
                  <a:txBody>
                    <a:bodyPr/>
                    <a:lstStyle/>
                    <a:p>
                      <a:r>
                        <a:rPr lang="en-GB" sz="2400" dirty="0"/>
                        <a:t>Who decides and who should participate?</a:t>
                      </a:r>
                    </a:p>
                  </a:txBody>
                  <a:tcPr/>
                </a:tc>
                <a:extLst>
                  <a:ext uri="{0D108BD9-81ED-4DB2-BD59-A6C34878D82A}">
                    <a16:rowId xmlns:a16="http://schemas.microsoft.com/office/drawing/2014/main" val="4087742992"/>
                  </a:ext>
                </a:extLst>
              </a:tr>
              <a:tr h="370840">
                <a:tc>
                  <a:txBody>
                    <a:bodyPr/>
                    <a:lstStyle/>
                    <a:p>
                      <a:r>
                        <a:rPr lang="en-GB" sz="2400" dirty="0"/>
                        <a:t>Who participates in whose mapping ?</a:t>
                      </a:r>
                    </a:p>
                  </a:txBody>
                  <a:tcPr/>
                </a:tc>
                <a:extLst>
                  <a:ext uri="{0D108BD9-81ED-4DB2-BD59-A6C34878D82A}">
                    <a16:rowId xmlns:a16="http://schemas.microsoft.com/office/drawing/2014/main" val="2711831204"/>
                  </a:ext>
                </a:extLst>
              </a:tr>
              <a:tr h="370840">
                <a:tc>
                  <a:txBody>
                    <a:bodyPr/>
                    <a:lstStyle/>
                    <a:p>
                      <a:r>
                        <a:rPr lang="en-GB" sz="2400" dirty="0"/>
                        <a:t>... And who is left out?</a:t>
                      </a:r>
                    </a:p>
                  </a:txBody>
                  <a:tcPr/>
                </a:tc>
                <a:extLst>
                  <a:ext uri="{0D108BD9-81ED-4DB2-BD59-A6C34878D82A}">
                    <a16:rowId xmlns:a16="http://schemas.microsoft.com/office/drawing/2014/main" val="629485683"/>
                  </a:ext>
                </a:extLst>
              </a:tr>
              <a:tr h="370840">
                <a:tc>
                  <a:txBody>
                    <a:bodyPr/>
                    <a:lstStyle/>
                    <a:p>
                      <a:r>
                        <a:rPr lang="en-GB" sz="2400" dirty="0"/>
                        <a:t>Whose problems?</a:t>
                      </a:r>
                    </a:p>
                  </a:txBody>
                  <a:tcPr/>
                </a:tc>
                <a:extLst>
                  <a:ext uri="{0D108BD9-81ED-4DB2-BD59-A6C34878D82A}">
                    <a16:rowId xmlns:a16="http://schemas.microsoft.com/office/drawing/2014/main" val="2086468439"/>
                  </a:ext>
                </a:extLst>
              </a:tr>
              <a:tr h="370840">
                <a:tc>
                  <a:txBody>
                    <a:bodyPr/>
                    <a:lstStyle/>
                    <a:p>
                      <a:r>
                        <a:rPr lang="en-GB" sz="2400" dirty="0"/>
                        <a:t>Whose questions?</a:t>
                      </a:r>
                    </a:p>
                  </a:txBody>
                  <a:tcPr/>
                </a:tc>
                <a:extLst>
                  <a:ext uri="{0D108BD9-81ED-4DB2-BD59-A6C34878D82A}">
                    <a16:rowId xmlns:a16="http://schemas.microsoft.com/office/drawing/2014/main" val="1861673040"/>
                  </a:ext>
                </a:extLst>
              </a:tr>
              <a:tr h="370840">
                <a:tc>
                  <a:txBody>
                    <a:bodyPr/>
                    <a:lstStyle/>
                    <a:p>
                      <a:r>
                        <a:rPr lang="en-GB" sz="2400" dirty="0"/>
                        <a:t>Whose perspective?</a:t>
                      </a:r>
                    </a:p>
                  </a:txBody>
                  <a:tcPr/>
                </a:tc>
                <a:extLst>
                  <a:ext uri="{0D108BD9-81ED-4DB2-BD59-A6C34878D82A}">
                    <a16:rowId xmlns:a16="http://schemas.microsoft.com/office/drawing/2014/main" val="3041655048"/>
                  </a:ext>
                </a:extLst>
              </a:tr>
              <a:tr h="370840">
                <a:tc>
                  <a:txBody>
                    <a:bodyPr/>
                    <a:lstStyle/>
                    <a:p>
                      <a:r>
                        <a:rPr lang="en-GB" sz="2400" dirty="0"/>
                        <a:t>...and whose problems, questions and perspectives are left out?</a:t>
                      </a:r>
                    </a:p>
                  </a:txBody>
                  <a:tcPr/>
                </a:tc>
                <a:extLst>
                  <a:ext uri="{0D108BD9-81ED-4DB2-BD59-A6C34878D82A}">
                    <a16:rowId xmlns:a16="http://schemas.microsoft.com/office/drawing/2014/main" val="1659100155"/>
                  </a:ext>
                </a:extLst>
              </a:tr>
            </a:tbl>
          </a:graphicData>
        </a:graphic>
      </p:graphicFrame>
      <p:graphicFrame>
        <p:nvGraphicFramePr>
          <p:cNvPr id="8" name="Content Placeholder 7">
            <a:extLst>
              <a:ext uri="{FF2B5EF4-FFF2-40B4-BE49-F238E27FC236}">
                <a16:creationId xmlns:a16="http://schemas.microsoft.com/office/drawing/2014/main" id="{2EB7338A-FB4F-944E-8C34-5AFF3D376414}"/>
              </a:ext>
            </a:extLst>
          </p:cNvPr>
          <p:cNvGraphicFramePr>
            <a:graphicFrameLocks noGrp="1"/>
          </p:cNvGraphicFramePr>
          <p:nvPr>
            <p:ph sz="half" idx="2"/>
          </p:nvPr>
        </p:nvGraphicFramePr>
        <p:xfrm>
          <a:off x="6172200" y="1063626"/>
          <a:ext cx="5181600" cy="4140907"/>
        </p:xfrm>
        <a:graphic>
          <a:graphicData uri="http://schemas.openxmlformats.org/drawingml/2006/table">
            <a:tbl>
              <a:tblPr firstRow="1" bandRow="1">
                <a:tableStyleId>{5940675A-B579-460E-94D1-54222C63F5DA}</a:tableStyleId>
              </a:tblPr>
              <a:tblGrid>
                <a:gridCol w="5181600">
                  <a:extLst>
                    <a:ext uri="{9D8B030D-6E8A-4147-A177-3AD203B41FA5}">
                      <a16:colId xmlns:a16="http://schemas.microsoft.com/office/drawing/2014/main" val="1051573007"/>
                    </a:ext>
                  </a:extLst>
                </a:gridCol>
              </a:tblGrid>
              <a:tr h="301901">
                <a:tc>
                  <a:txBody>
                    <a:bodyPr/>
                    <a:lstStyle/>
                    <a:p>
                      <a:r>
                        <a:rPr lang="en-GB" sz="2400" dirty="0"/>
                        <a:t>Whose voice counts? who controls the process</a:t>
                      </a:r>
                    </a:p>
                  </a:txBody>
                  <a:tcPr/>
                </a:tc>
                <a:extLst>
                  <a:ext uri="{0D108BD9-81ED-4DB2-BD59-A6C34878D82A}">
                    <a16:rowId xmlns:a16="http://schemas.microsoft.com/office/drawing/2014/main" val="99034003"/>
                  </a:ext>
                </a:extLst>
              </a:tr>
              <a:tr h="301901">
                <a:tc>
                  <a:txBody>
                    <a:bodyPr/>
                    <a:lstStyle/>
                    <a:p>
                      <a:r>
                        <a:rPr lang="en-GB" sz="2400" dirty="0"/>
                        <a:t>Who decides what is important?</a:t>
                      </a:r>
                    </a:p>
                  </a:txBody>
                  <a:tcPr/>
                </a:tc>
                <a:extLst>
                  <a:ext uri="{0D108BD9-81ED-4DB2-BD59-A6C34878D82A}">
                    <a16:rowId xmlns:a16="http://schemas.microsoft.com/office/drawing/2014/main" val="1457835091"/>
                  </a:ext>
                </a:extLst>
              </a:tr>
              <a:tr h="301901">
                <a:tc>
                  <a:txBody>
                    <a:bodyPr/>
                    <a:lstStyle/>
                    <a:p>
                      <a:r>
                        <a:rPr lang="en-GB" sz="2400" dirty="0"/>
                        <a:t>Who decides on what to make public?</a:t>
                      </a:r>
                    </a:p>
                  </a:txBody>
                  <a:tcPr/>
                </a:tc>
                <a:extLst>
                  <a:ext uri="{0D108BD9-81ED-4DB2-BD59-A6C34878D82A}">
                    <a16:rowId xmlns:a16="http://schemas.microsoft.com/office/drawing/2014/main" val="3132000412"/>
                  </a:ext>
                </a:extLst>
              </a:tr>
              <a:tr h="301901">
                <a:tc>
                  <a:txBody>
                    <a:bodyPr/>
                    <a:lstStyle/>
                    <a:p>
                      <a:r>
                        <a:rPr lang="en-GB" sz="2400" dirty="0"/>
                        <a:t>Who is marginalised?</a:t>
                      </a:r>
                    </a:p>
                  </a:txBody>
                  <a:tcPr/>
                </a:tc>
                <a:extLst>
                  <a:ext uri="{0D108BD9-81ED-4DB2-BD59-A6C34878D82A}">
                    <a16:rowId xmlns:a16="http://schemas.microsoft.com/office/drawing/2014/main" val="3862676739"/>
                  </a:ext>
                </a:extLst>
              </a:tr>
              <a:tr h="301901">
                <a:tc>
                  <a:txBody>
                    <a:bodyPr/>
                    <a:lstStyle/>
                    <a:p>
                      <a:r>
                        <a:rPr lang="en-GB" sz="2400" dirty="0"/>
                        <a:t>Whose reality? Knowledge? Categories? Logic?</a:t>
                      </a:r>
                    </a:p>
                  </a:txBody>
                  <a:tcPr/>
                </a:tc>
                <a:extLst>
                  <a:ext uri="{0D108BD9-81ED-4DB2-BD59-A6C34878D82A}">
                    <a16:rowId xmlns:a16="http://schemas.microsoft.com/office/drawing/2014/main" val="347427872"/>
                  </a:ext>
                </a:extLst>
              </a:tr>
              <a:tr h="301901">
                <a:tc>
                  <a:txBody>
                    <a:bodyPr/>
                    <a:lstStyle/>
                    <a:p>
                      <a:r>
                        <a:rPr lang="en-GB" sz="2400" dirty="0"/>
                        <a:t>Whose sense of space and boundaries?</a:t>
                      </a:r>
                    </a:p>
                  </a:txBody>
                  <a:tcPr/>
                </a:tc>
                <a:extLst>
                  <a:ext uri="{0D108BD9-81ED-4DB2-BD59-A6C34878D82A}">
                    <a16:rowId xmlns:a16="http://schemas.microsoft.com/office/drawing/2014/main" val="3440149273"/>
                  </a:ext>
                </a:extLst>
              </a:tr>
              <a:tr h="666187">
                <a:tc>
                  <a:txBody>
                    <a:bodyPr/>
                    <a:lstStyle/>
                    <a:p>
                      <a:endParaRPr lang="en-GB" dirty="0"/>
                    </a:p>
                  </a:txBody>
                  <a:tcPr/>
                </a:tc>
                <a:extLst>
                  <a:ext uri="{0D108BD9-81ED-4DB2-BD59-A6C34878D82A}">
                    <a16:rowId xmlns:a16="http://schemas.microsoft.com/office/drawing/2014/main" val="3109037778"/>
                  </a:ext>
                </a:extLst>
              </a:tr>
            </a:tbl>
          </a:graphicData>
        </a:graphic>
      </p:graphicFrame>
    </p:spTree>
    <p:extLst>
      <p:ext uri="{BB962C8B-B14F-4D97-AF65-F5344CB8AC3E}">
        <p14:creationId xmlns:p14="http://schemas.microsoft.com/office/powerpoint/2010/main" val="3423131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56CE46-9CFA-974A-94B2-77181232286A}"/>
              </a:ext>
            </a:extLst>
          </p:cNvPr>
          <p:cNvSpPr>
            <a:spLocks noGrp="1"/>
          </p:cNvSpPr>
          <p:nvPr>
            <p:ph type="title"/>
          </p:nvPr>
        </p:nvSpPr>
        <p:spPr/>
        <p:txBody>
          <a:bodyPr>
            <a:normAutofit/>
          </a:bodyPr>
          <a:lstStyle/>
          <a:p>
            <a:r>
              <a:rPr lang="en-GB" dirty="0"/>
              <a:t>Output stage</a:t>
            </a:r>
          </a:p>
        </p:txBody>
      </p:sp>
      <p:graphicFrame>
        <p:nvGraphicFramePr>
          <p:cNvPr id="7" name="Content Placeholder 6">
            <a:extLst>
              <a:ext uri="{FF2B5EF4-FFF2-40B4-BE49-F238E27FC236}">
                <a16:creationId xmlns:a16="http://schemas.microsoft.com/office/drawing/2014/main" id="{C7EF80EF-5384-734A-AD00-1CFF2C6289CD}"/>
              </a:ext>
            </a:extLst>
          </p:cNvPr>
          <p:cNvGraphicFramePr>
            <a:graphicFrameLocks noGrp="1"/>
          </p:cNvGraphicFramePr>
          <p:nvPr>
            <p:ph idx="1"/>
          </p:nvPr>
        </p:nvGraphicFramePr>
        <p:xfrm>
          <a:off x="432262" y="1825625"/>
          <a:ext cx="10921538" cy="4886960"/>
        </p:xfrm>
        <a:graphic>
          <a:graphicData uri="http://schemas.openxmlformats.org/drawingml/2006/table">
            <a:tbl>
              <a:tblPr firstRow="1" bandRow="1">
                <a:tableStyleId>{5940675A-B579-460E-94D1-54222C63F5DA}</a:tableStyleId>
              </a:tblPr>
              <a:tblGrid>
                <a:gridCol w="10921538">
                  <a:extLst>
                    <a:ext uri="{9D8B030D-6E8A-4147-A177-3AD203B41FA5}">
                      <a16:colId xmlns:a16="http://schemas.microsoft.com/office/drawing/2014/main" val="3085934639"/>
                    </a:ext>
                  </a:extLst>
                </a:gridCol>
              </a:tblGrid>
              <a:tr h="370840">
                <a:tc>
                  <a:txBody>
                    <a:bodyPr/>
                    <a:lstStyle/>
                    <a:p>
                      <a:r>
                        <a:rPr lang="en-GB" sz="2800" dirty="0"/>
                        <a:t>Who owns the output?</a:t>
                      </a:r>
                    </a:p>
                  </a:txBody>
                  <a:tcPr marL="185569" marR="185569"/>
                </a:tc>
                <a:extLst>
                  <a:ext uri="{0D108BD9-81ED-4DB2-BD59-A6C34878D82A}">
                    <a16:rowId xmlns:a16="http://schemas.microsoft.com/office/drawing/2014/main" val="3726242643"/>
                  </a:ext>
                </a:extLst>
              </a:tr>
              <a:tr h="370840">
                <a:tc>
                  <a:txBody>
                    <a:bodyPr/>
                    <a:lstStyle/>
                    <a:p>
                      <a:r>
                        <a:rPr lang="en-GB" sz="2800" dirty="0"/>
                        <a:t>How are those who shared information now?</a:t>
                      </a:r>
                    </a:p>
                  </a:txBody>
                  <a:tcPr marL="185569" marR="185569"/>
                </a:tc>
                <a:extLst>
                  <a:ext uri="{0D108BD9-81ED-4DB2-BD59-A6C34878D82A}">
                    <a16:rowId xmlns:a16="http://schemas.microsoft.com/office/drawing/2014/main" val="209587539"/>
                  </a:ext>
                </a:extLst>
              </a:tr>
              <a:tr h="370840">
                <a:tc>
                  <a:txBody>
                    <a:bodyPr/>
                    <a:lstStyle/>
                    <a:p>
                      <a:r>
                        <a:rPr lang="en-GB" sz="2800" dirty="0"/>
                        <a:t>Who organises the follow-up?</a:t>
                      </a:r>
                    </a:p>
                  </a:txBody>
                  <a:tcPr marL="185569" marR="185569"/>
                </a:tc>
                <a:extLst>
                  <a:ext uri="{0D108BD9-81ED-4DB2-BD59-A6C34878D82A}">
                    <a16:rowId xmlns:a16="http://schemas.microsoft.com/office/drawing/2014/main" val="2500838908"/>
                  </a:ext>
                </a:extLst>
              </a:tr>
              <a:tr h="370840">
                <a:tc>
                  <a:txBody>
                    <a:bodyPr/>
                    <a:lstStyle/>
                    <a:p>
                      <a:r>
                        <a:rPr lang="en-GB" sz="2800" dirty="0"/>
                        <a:t>Who will use the analysis?</a:t>
                      </a:r>
                    </a:p>
                  </a:txBody>
                  <a:tcPr marL="185569" marR="185569"/>
                </a:tc>
                <a:extLst>
                  <a:ext uri="{0D108BD9-81ED-4DB2-BD59-A6C34878D82A}">
                    <a16:rowId xmlns:a16="http://schemas.microsoft.com/office/drawing/2014/main" val="494691690"/>
                  </a:ext>
                </a:extLst>
              </a:tr>
              <a:tr h="370840">
                <a:tc>
                  <a:txBody>
                    <a:bodyPr/>
                    <a:lstStyle/>
                    <a:p>
                      <a:r>
                        <a:rPr lang="en-GB" sz="2800" dirty="0"/>
                        <a:t>Who has access and who not?</a:t>
                      </a:r>
                    </a:p>
                  </a:txBody>
                  <a:tcPr marL="185569" marR="185569"/>
                </a:tc>
                <a:extLst>
                  <a:ext uri="{0D108BD9-81ED-4DB2-BD59-A6C34878D82A}">
                    <a16:rowId xmlns:a16="http://schemas.microsoft.com/office/drawing/2014/main" val="1813899369"/>
                  </a:ext>
                </a:extLst>
              </a:tr>
              <a:tr h="370840">
                <a:tc>
                  <a:txBody>
                    <a:bodyPr/>
                    <a:lstStyle/>
                    <a:p>
                      <a:r>
                        <a:rPr lang="en-GB" sz="2800" dirty="0"/>
                        <a:t>What has changed?</a:t>
                      </a:r>
                    </a:p>
                  </a:txBody>
                  <a:tcPr marL="185569" marR="185569"/>
                </a:tc>
                <a:extLst>
                  <a:ext uri="{0D108BD9-81ED-4DB2-BD59-A6C34878D82A}">
                    <a16:rowId xmlns:a16="http://schemas.microsoft.com/office/drawing/2014/main" val="197136874"/>
                  </a:ext>
                </a:extLst>
              </a:tr>
              <a:tr h="370840">
                <a:tc>
                  <a:txBody>
                    <a:bodyPr/>
                    <a:lstStyle/>
                    <a:p>
                      <a:r>
                        <a:rPr lang="en-GB" sz="2800" dirty="0"/>
                        <a:t>Who benefits from the changes? At whose costs?</a:t>
                      </a:r>
                    </a:p>
                  </a:txBody>
                  <a:tcPr marL="185569" marR="185569"/>
                </a:tc>
                <a:extLst>
                  <a:ext uri="{0D108BD9-81ED-4DB2-BD59-A6C34878D82A}">
                    <a16:rowId xmlns:a16="http://schemas.microsoft.com/office/drawing/2014/main" val="1044669370"/>
                  </a:ext>
                </a:extLst>
              </a:tr>
              <a:tr h="370840">
                <a:tc>
                  <a:txBody>
                    <a:bodyPr/>
                    <a:lstStyle/>
                    <a:p>
                      <a:r>
                        <a:rPr lang="en-GB" sz="2800" dirty="0"/>
                        <a:t>Who is empowered and who is disempowered?</a:t>
                      </a:r>
                    </a:p>
                  </a:txBody>
                  <a:tcPr marL="185569" marR="185569"/>
                </a:tc>
                <a:extLst>
                  <a:ext uri="{0D108BD9-81ED-4DB2-BD59-A6C34878D82A}">
                    <a16:rowId xmlns:a16="http://schemas.microsoft.com/office/drawing/2014/main" val="707103169"/>
                  </a:ext>
                </a:extLst>
              </a:tr>
              <a:tr h="370840">
                <a:tc>
                  <a:txBody>
                    <a:bodyPr/>
                    <a:lstStyle/>
                    <a:p>
                      <a:endParaRPr lang="en-GB" dirty="0"/>
                    </a:p>
                  </a:txBody>
                  <a:tcPr marL="185569" marR="185569"/>
                </a:tc>
                <a:extLst>
                  <a:ext uri="{0D108BD9-81ED-4DB2-BD59-A6C34878D82A}">
                    <a16:rowId xmlns:a16="http://schemas.microsoft.com/office/drawing/2014/main" val="567304551"/>
                  </a:ext>
                </a:extLst>
              </a:tr>
              <a:tr h="370840">
                <a:tc>
                  <a:txBody>
                    <a:bodyPr/>
                    <a:lstStyle/>
                    <a:p>
                      <a:endParaRPr lang="en-GB" dirty="0"/>
                    </a:p>
                  </a:txBody>
                  <a:tcPr marL="185569" marR="185569"/>
                </a:tc>
                <a:extLst>
                  <a:ext uri="{0D108BD9-81ED-4DB2-BD59-A6C34878D82A}">
                    <a16:rowId xmlns:a16="http://schemas.microsoft.com/office/drawing/2014/main" val="3405338318"/>
                  </a:ext>
                </a:extLst>
              </a:tr>
            </a:tbl>
          </a:graphicData>
        </a:graphic>
      </p:graphicFrame>
    </p:spTree>
    <p:extLst>
      <p:ext uri="{BB962C8B-B14F-4D97-AF65-F5344CB8AC3E}">
        <p14:creationId xmlns:p14="http://schemas.microsoft.com/office/powerpoint/2010/main" val="2496025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2756D-A67B-0C48-8481-07387CDB44DD}"/>
              </a:ext>
            </a:extLst>
          </p:cNvPr>
          <p:cNvSpPr>
            <a:spLocks noGrp="1"/>
          </p:cNvSpPr>
          <p:nvPr>
            <p:ph type="title"/>
          </p:nvPr>
        </p:nvSpPr>
        <p:spPr>
          <a:xfrm>
            <a:off x="838200" y="365125"/>
            <a:ext cx="10515600" cy="798657"/>
          </a:xfrm>
        </p:spPr>
        <p:txBody>
          <a:bodyPr/>
          <a:lstStyle/>
          <a:p>
            <a:r>
              <a:rPr lang="en-GB" dirty="0"/>
              <a:t>Interviewing strategies</a:t>
            </a:r>
          </a:p>
        </p:txBody>
      </p:sp>
      <p:sp>
        <p:nvSpPr>
          <p:cNvPr id="3" name="Content Placeholder 2">
            <a:extLst>
              <a:ext uri="{FF2B5EF4-FFF2-40B4-BE49-F238E27FC236}">
                <a16:creationId xmlns:a16="http://schemas.microsoft.com/office/drawing/2014/main" id="{743C0569-9E65-7646-A96C-ACFF1C85AEA5}"/>
              </a:ext>
            </a:extLst>
          </p:cNvPr>
          <p:cNvSpPr>
            <a:spLocks noGrp="1"/>
          </p:cNvSpPr>
          <p:nvPr>
            <p:ph idx="1"/>
          </p:nvPr>
        </p:nvSpPr>
        <p:spPr>
          <a:xfrm>
            <a:off x="838200" y="1163782"/>
            <a:ext cx="10515600" cy="5013181"/>
          </a:xfrm>
        </p:spPr>
        <p:txBody>
          <a:bodyPr>
            <a:normAutofit/>
          </a:bodyPr>
          <a:lstStyle/>
          <a:p>
            <a:r>
              <a:rPr lang="en-GB" b="1" dirty="0"/>
              <a:t>Narrative interview: </a:t>
            </a:r>
            <a:r>
              <a:rPr lang="en-GB" dirty="0"/>
              <a:t>interviewee is asked to tell a story through a wide open question, interviewer pays attention both to content and to sequence, in which themes emerge and the emotional quality of the account. </a:t>
            </a:r>
          </a:p>
          <a:p>
            <a:r>
              <a:rPr lang="en-GB" b="1" dirty="0"/>
              <a:t>Unstructured interview</a:t>
            </a:r>
            <a:r>
              <a:rPr lang="en-GB" dirty="0"/>
              <a:t>: researcher uses only a short list of key issues to be discussed, allows informants to take issues in the direction they see relevant, researcher limits questions to clarifications or encouragements to recall further details relevant to the subject.</a:t>
            </a:r>
          </a:p>
          <a:p>
            <a:r>
              <a:rPr lang="en-GB" b="1" dirty="0"/>
              <a:t>Semi-structured interview</a:t>
            </a:r>
            <a:r>
              <a:rPr lang="en-GB" dirty="0"/>
              <a:t>: researcher uses a list of questions or topics to be covered; need not be followed in a pre-determined sequence but range should be covered; new and additional themes may emerge and need to be recorded. </a:t>
            </a:r>
          </a:p>
        </p:txBody>
      </p:sp>
    </p:spTree>
    <p:extLst>
      <p:ext uri="{BB962C8B-B14F-4D97-AF65-F5344CB8AC3E}">
        <p14:creationId xmlns:p14="http://schemas.microsoft.com/office/powerpoint/2010/main" val="58131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6BE62-AB22-DE43-A12C-938603EC05B3}"/>
              </a:ext>
            </a:extLst>
          </p:cNvPr>
          <p:cNvSpPr>
            <a:spLocks noGrp="1"/>
          </p:cNvSpPr>
          <p:nvPr>
            <p:ph type="title"/>
          </p:nvPr>
        </p:nvSpPr>
        <p:spPr/>
        <p:txBody>
          <a:bodyPr/>
          <a:lstStyle/>
          <a:p>
            <a:r>
              <a:rPr lang="en-GB"/>
              <a:t>Method A: Case </a:t>
            </a:r>
            <a:r>
              <a:rPr lang="en-GB" dirty="0"/>
              <a:t>Study</a:t>
            </a:r>
          </a:p>
        </p:txBody>
      </p:sp>
      <p:sp>
        <p:nvSpPr>
          <p:cNvPr id="3" name="Content Placeholder 2">
            <a:extLst>
              <a:ext uri="{FF2B5EF4-FFF2-40B4-BE49-F238E27FC236}">
                <a16:creationId xmlns:a16="http://schemas.microsoft.com/office/drawing/2014/main" id="{920BED97-8D27-C545-BCB0-1BFC645D99CC}"/>
              </a:ext>
            </a:extLst>
          </p:cNvPr>
          <p:cNvSpPr>
            <a:spLocks noGrp="1"/>
          </p:cNvSpPr>
          <p:nvPr>
            <p:ph idx="1"/>
          </p:nvPr>
        </p:nvSpPr>
        <p:spPr>
          <a:xfrm>
            <a:off x="515007" y="1566041"/>
            <a:ext cx="10838793" cy="4610922"/>
          </a:xfrm>
        </p:spPr>
        <p:txBody>
          <a:bodyPr>
            <a:normAutofit fontScale="92500" lnSpcReduction="10000"/>
          </a:bodyPr>
          <a:lstStyle/>
          <a:p>
            <a:r>
              <a:rPr lang="en-GB" dirty="0"/>
              <a:t>The detailed examination of a </a:t>
            </a:r>
            <a:r>
              <a:rPr lang="en-GB"/>
              <a:t>single (or few) example(s) </a:t>
            </a:r>
            <a:r>
              <a:rPr lang="en-GB" dirty="0"/>
              <a:t>of a class of phenomena. A case study cannot provide reliable information about the </a:t>
            </a:r>
            <a:r>
              <a:rPr lang="en-GB"/>
              <a:t>broader class of cases, </a:t>
            </a:r>
            <a:r>
              <a:rPr lang="en-GB" dirty="0"/>
              <a:t>but it may be useful in the preliminary stages of an investigation since it provides </a:t>
            </a:r>
            <a:r>
              <a:rPr lang="en-GB" b="1" u="sng" dirty="0"/>
              <a:t>hypotheses</a:t>
            </a:r>
            <a:r>
              <a:rPr lang="en-GB" dirty="0"/>
              <a:t>, which may </a:t>
            </a:r>
            <a:r>
              <a:rPr lang="en-GB"/>
              <a:t>be tested later </a:t>
            </a:r>
            <a:r>
              <a:rPr lang="en-GB" dirty="0"/>
              <a:t>systematically with a larger number of cases. </a:t>
            </a:r>
          </a:p>
          <a:p>
            <a:endParaRPr lang="en-GB" dirty="0"/>
          </a:p>
          <a:p>
            <a:r>
              <a:rPr lang="en-GB" b="1" u="sng" dirty="0"/>
              <a:t>Phenomenological</a:t>
            </a:r>
            <a:r>
              <a:rPr lang="en-GB" dirty="0"/>
              <a:t> studies of human learning indicate that for adults there exists a qualitative leap in their learning process from </a:t>
            </a:r>
            <a:r>
              <a:rPr lang="en-GB" u="sng" dirty="0"/>
              <a:t>rule governed </a:t>
            </a:r>
            <a:r>
              <a:rPr lang="en-GB" dirty="0"/>
              <a:t>use of analytical rationality to </a:t>
            </a:r>
            <a:r>
              <a:rPr lang="en-GB" u="sng" dirty="0"/>
              <a:t>fluid performance of tacit skills</a:t>
            </a:r>
            <a:r>
              <a:rPr lang="en-GB" dirty="0"/>
              <a:t>: “virtuosos” (P. Bourdieu). Common to all </a:t>
            </a:r>
            <a:r>
              <a:rPr lang="en-GB" u="sng" dirty="0"/>
              <a:t>experts</a:t>
            </a:r>
            <a:r>
              <a:rPr lang="en-GB" dirty="0"/>
              <a:t> is that they operate on the basis of intimate knowledge of several thousand concrete cases.</a:t>
            </a:r>
          </a:p>
          <a:p>
            <a:r>
              <a:rPr lang="en-GB" dirty="0"/>
              <a:t>Case studies are building blocks of </a:t>
            </a:r>
            <a:r>
              <a:rPr lang="en-GB" u="sng" dirty="0"/>
              <a:t>inductive theory </a:t>
            </a:r>
            <a:r>
              <a:rPr lang="en-GB" u="sng"/>
              <a:t>creation</a:t>
            </a:r>
            <a:r>
              <a:rPr lang="en-GB"/>
              <a:t>: as </a:t>
            </a:r>
            <a:r>
              <a:rPr lang="en-GB" dirty="0"/>
              <a:t>basis of new hypothesis creation or testing of existing  explanations</a:t>
            </a:r>
          </a:p>
        </p:txBody>
      </p:sp>
    </p:spTree>
    <p:extLst>
      <p:ext uri="{BB962C8B-B14F-4D97-AF65-F5344CB8AC3E}">
        <p14:creationId xmlns:p14="http://schemas.microsoft.com/office/powerpoint/2010/main" val="227167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a:t>Phenomenology </a:t>
            </a:r>
            <a:br>
              <a:rPr lang="en-GB" dirty="0"/>
            </a:br>
            <a:r>
              <a:rPr lang="en-GB" dirty="0"/>
              <a:t>(in philosophy and sociology)</a:t>
            </a:r>
          </a:p>
        </p:txBody>
      </p:sp>
      <p:sp>
        <p:nvSpPr>
          <p:cNvPr id="3" name="Inhaltsplatzhalter 2"/>
          <p:cNvSpPr>
            <a:spLocks noGrp="1"/>
          </p:cNvSpPr>
          <p:nvPr>
            <p:ph idx="1"/>
          </p:nvPr>
        </p:nvSpPr>
        <p:spPr/>
        <p:txBody>
          <a:bodyPr>
            <a:normAutofit/>
          </a:bodyPr>
          <a:lstStyle/>
          <a:p>
            <a:r>
              <a:rPr lang="en-US" dirty="0"/>
              <a:t>Literally, phenomenology is the study of </a:t>
            </a:r>
            <a:r>
              <a:rPr lang="en-US" i="1" dirty="0"/>
              <a:t>phenomena</a:t>
            </a:r>
            <a:r>
              <a:rPr lang="en-US" dirty="0"/>
              <a:t>: </a:t>
            </a:r>
            <a:r>
              <a:rPr lang="en-US" u="sng" dirty="0"/>
              <a:t>appearances</a:t>
            </a:r>
            <a:r>
              <a:rPr lang="en-US" dirty="0"/>
              <a:t> as opposed to </a:t>
            </a:r>
            <a:r>
              <a:rPr lang="en-US" u="sng" dirty="0"/>
              <a:t>reality</a:t>
            </a:r>
            <a:r>
              <a:rPr lang="en-US" dirty="0"/>
              <a:t>.</a:t>
            </a:r>
            <a:endParaRPr lang="it-IT" dirty="0"/>
          </a:p>
          <a:p>
            <a:r>
              <a:rPr lang="en-US" dirty="0"/>
              <a:t>Phenomenology: the study of structures of consciousness as experienced from the subjective or first-person point of view. </a:t>
            </a:r>
          </a:p>
          <a:p>
            <a:r>
              <a:rPr lang="en-US" dirty="0"/>
              <a:t>The basic structure of a conscious experience is its </a:t>
            </a:r>
            <a:r>
              <a:rPr lang="en-US" b="1" u="sng" dirty="0"/>
              <a:t>intentionality</a:t>
            </a:r>
            <a:r>
              <a:rPr lang="en-US" dirty="0"/>
              <a:t>, its being directed toward something – its being an experience of or about something. </a:t>
            </a:r>
            <a:endParaRPr lang="it-IT" dirty="0"/>
          </a:p>
          <a:p>
            <a:endParaRPr lang="en-GB" dirty="0"/>
          </a:p>
        </p:txBody>
      </p:sp>
    </p:spTree>
    <p:extLst>
      <p:ext uri="{BB962C8B-B14F-4D97-AF65-F5344CB8AC3E}">
        <p14:creationId xmlns:p14="http://schemas.microsoft.com/office/powerpoint/2010/main" val="2029530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7C015-43FF-7B46-B52F-0B47C32FEA4F}"/>
              </a:ext>
            </a:extLst>
          </p:cNvPr>
          <p:cNvSpPr>
            <a:spLocks noGrp="1"/>
          </p:cNvSpPr>
          <p:nvPr>
            <p:ph type="title"/>
          </p:nvPr>
        </p:nvSpPr>
        <p:spPr/>
        <p:txBody>
          <a:bodyPr/>
          <a:lstStyle/>
          <a:p>
            <a:r>
              <a:rPr lang="en-GB" dirty="0"/>
              <a:t>Strategies for selection of samples and cases</a:t>
            </a:r>
          </a:p>
        </p:txBody>
      </p:sp>
      <p:graphicFrame>
        <p:nvGraphicFramePr>
          <p:cNvPr id="4" name="Content Placeholder 3">
            <a:extLst>
              <a:ext uri="{FF2B5EF4-FFF2-40B4-BE49-F238E27FC236}">
                <a16:creationId xmlns:a16="http://schemas.microsoft.com/office/drawing/2014/main" id="{8CFA4196-C336-9D46-8889-157727E3E2E8}"/>
              </a:ext>
            </a:extLst>
          </p:cNvPr>
          <p:cNvGraphicFramePr>
            <a:graphicFrameLocks noGrp="1"/>
          </p:cNvGraphicFramePr>
          <p:nvPr>
            <p:ph idx="1"/>
            <p:extLst>
              <p:ext uri="{D42A27DB-BD31-4B8C-83A1-F6EECF244321}">
                <p14:modId xmlns:p14="http://schemas.microsoft.com/office/powerpoint/2010/main" val="953981279"/>
              </p:ext>
            </p:extLst>
          </p:nvPr>
        </p:nvGraphicFramePr>
        <p:xfrm>
          <a:off x="282633" y="1463041"/>
          <a:ext cx="11071167" cy="5331522"/>
        </p:xfrm>
        <a:graphic>
          <a:graphicData uri="http://schemas.openxmlformats.org/drawingml/2006/table">
            <a:tbl>
              <a:tblPr firstRow="1" bandRow="1">
                <a:tableStyleId>{5C22544A-7EE6-4342-B048-85BDC9FD1C3A}</a:tableStyleId>
              </a:tblPr>
              <a:tblGrid>
                <a:gridCol w="2705799">
                  <a:extLst>
                    <a:ext uri="{9D8B030D-6E8A-4147-A177-3AD203B41FA5}">
                      <a16:colId xmlns:a16="http://schemas.microsoft.com/office/drawing/2014/main" val="2971882153"/>
                    </a:ext>
                  </a:extLst>
                </a:gridCol>
                <a:gridCol w="8365368">
                  <a:extLst>
                    <a:ext uri="{9D8B030D-6E8A-4147-A177-3AD203B41FA5}">
                      <a16:colId xmlns:a16="http://schemas.microsoft.com/office/drawing/2014/main" val="1024500559"/>
                    </a:ext>
                  </a:extLst>
                </a:gridCol>
              </a:tblGrid>
              <a:tr h="487640">
                <a:tc>
                  <a:txBody>
                    <a:bodyPr/>
                    <a:lstStyle/>
                    <a:p>
                      <a:r>
                        <a:rPr lang="en-GB" sz="2000" dirty="0"/>
                        <a:t>Type of selection</a:t>
                      </a:r>
                    </a:p>
                  </a:txBody>
                  <a:tcPr/>
                </a:tc>
                <a:tc>
                  <a:txBody>
                    <a:bodyPr/>
                    <a:lstStyle/>
                    <a:p>
                      <a:r>
                        <a:rPr lang="en-GB" sz="2000" dirty="0"/>
                        <a:t>Purpose</a:t>
                      </a:r>
                    </a:p>
                  </a:txBody>
                  <a:tcPr/>
                </a:tc>
                <a:extLst>
                  <a:ext uri="{0D108BD9-81ED-4DB2-BD59-A6C34878D82A}">
                    <a16:rowId xmlns:a16="http://schemas.microsoft.com/office/drawing/2014/main" val="1535370968"/>
                  </a:ext>
                </a:extLst>
              </a:tr>
              <a:tr h="490158">
                <a:tc>
                  <a:txBody>
                    <a:bodyPr/>
                    <a:lstStyle/>
                    <a:p>
                      <a:r>
                        <a:rPr lang="en-GB" sz="2000" dirty="0"/>
                        <a:t>A. </a:t>
                      </a:r>
                      <a:r>
                        <a:rPr lang="en-GB" sz="2000" b="1" dirty="0"/>
                        <a:t>Random selection</a:t>
                      </a:r>
                    </a:p>
                  </a:txBody>
                  <a:tcPr/>
                </a:tc>
                <a:tc>
                  <a:txBody>
                    <a:bodyPr/>
                    <a:lstStyle/>
                    <a:p>
                      <a:r>
                        <a:rPr lang="en-GB" sz="2000" dirty="0"/>
                        <a:t>To avoid systematic bias in the sample</a:t>
                      </a:r>
                    </a:p>
                  </a:txBody>
                  <a:tcPr/>
                </a:tc>
                <a:extLst>
                  <a:ext uri="{0D108BD9-81ED-4DB2-BD59-A6C34878D82A}">
                    <a16:rowId xmlns:a16="http://schemas.microsoft.com/office/drawing/2014/main" val="1994706367"/>
                  </a:ext>
                </a:extLst>
              </a:tr>
              <a:tr h="490158">
                <a:tc>
                  <a:txBody>
                    <a:bodyPr/>
                    <a:lstStyle/>
                    <a:p>
                      <a:r>
                        <a:rPr lang="en-GB" sz="2000" dirty="0"/>
                        <a:t>1. Random sample</a:t>
                      </a:r>
                    </a:p>
                  </a:txBody>
                  <a:tcPr/>
                </a:tc>
                <a:tc>
                  <a:txBody>
                    <a:bodyPr/>
                    <a:lstStyle/>
                    <a:p>
                      <a:r>
                        <a:rPr lang="en-GB" sz="2000" dirty="0"/>
                        <a:t>To achieve a representative sample that allows for generalisation </a:t>
                      </a:r>
                    </a:p>
                  </a:txBody>
                  <a:tcPr/>
                </a:tc>
                <a:extLst>
                  <a:ext uri="{0D108BD9-81ED-4DB2-BD59-A6C34878D82A}">
                    <a16:rowId xmlns:a16="http://schemas.microsoft.com/office/drawing/2014/main" val="2892576183"/>
                  </a:ext>
                </a:extLst>
              </a:tr>
              <a:tr h="490158">
                <a:tc>
                  <a:txBody>
                    <a:bodyPr/>
                    <a:lstStyle/>
                    <a:p>
                      <a:r>
                        <a:rPr lang="en-GB" sz="2000" dirty="0"/>
                        <a:t>2. Stratified sample</a:t>
                      </a:r>
                    </a:p>
                  </a:txBody>
                  <a:tcPr/>
                </a:tc>
                <a:tc>
                  <a:txBody>
                    <a:bodyPr/>
                    <a:lstStyle/>
                    <a:p>
                      <a:r>
                        <a:rPr lang="en-GB" sz="2000" dirty="0"/>
                        <a:t>To generalise for specifically selected subgroups within the population</a:t>
                      </a:r>
                    </a:p>
                  </a:txBody>
                  <a:tcPr/>
                </a:tc>
                <a:extLst>
                  <a:ext uri="{0D108BD9-81ED-4DB2-BD59-A6C34878D82A}">
                    <a16:rowId xmlns:a16="http://schemas.microsoft.com/office/drawing/2014/main" val="1569332228"/>
                  </a:ext>
                </a:extLst>
              </a:tr>
              <a:tr h="490158">
                <a:tc>
                  <a:txBody>
                    <a:bodyPr/>
                    <a:lstStyle/>
                    <a:p>
                      <a:r>
                        <a:rPr lang="en-GB" sz="2000" dirty="0"/>
                        <a:t>B.  </a:t>
                      </a:r>
                      <a:r>
                        <a:rPr lang="en-GB" sz="2000" b="1" dirty="0"/>
                        <a:t>information-orientation</a:t>
                      </a:r>
                    </a:p>
                  </a:txBody>
                  <a:tcPr/>
                </a:tc>
                <a:tc>
                  <a:txBody>
                    <a:bodyPr/>
                    <a:lstStyle/>
                    <a:p>
                      <a:r>
                        <a:rPr lang="en-GB" sz="2000" dirty="0"/>
                        <a:t>To maximise utility of information from “promising” cases</a:t>
                      </a:r>
                    </a:p>
                  </a:txBody>
                  <a:tcPr/>
                </a:tc>
                <a:extLst>
                  <a:ext uri="{0D108BD9-81ED-4DB2-BD59-A6C34878D82A}">
                    <a16:rowId xmlns:a16="http://schemas.microsoft.com/office/drawing/2014/main" val="655232448"/>
                  </a:ext>
                </a:extLst>
              </a:tr>
              <a:tr h="846026">
                <a:tc>
                  <a:txBody>
                    <a:bodyPr/>
                    <a:lstStyle/>
                    <a:p>
                      <a:r>
                        <a:rPr lang="en-GB" sz="2000" dirty="0"/>
                        <a:t>1. Extreme / deviant cases</a:t>
                      </a:r>
                    </a:p>
                  </a:txBody>
                  <a:tcPr/>
                </a:tc>
                <a:tc>
                  <a:txBody>
                    <a:bodyPr/>
                    <a:lstStyle/>
                    <a:p>
                      <a:r>
                        <a:rPr lang="en-GB" sz="2000" dirty="0"/>
                        <a:t>Unusual cases which can be especially problematic, or especially good, test limits of existing theories that account for deviant cases</a:t>
                      </a:r>
                    </a:p>
                  </a:txBody>
                  <a:tcPr/>
                </a:tc>
                <a:extLst>
                  <a:ext uri="{0D108BD9-81ED-4DB2-BD59-A6C34878D82A}">
                    <a16:rowId xmlns:a16="http://schemas.microsoft.com/office/drawing/2014/main" val="300755840"/>
                  </a:ext>
                </a:extLst>
              </a:tr>
              <a:tr h="846026">
                <a:tc>
                  <a:txBody>
                    <a:bodyPr/>
                    <a:lstStyle/>
                    <a:p>
                      <a:r>
                        <a:rPr lang="en-GB" sz="2000" dirty="0"/>
                        <a:t>2. Maximum variation cases</a:t>
                      </a:r>
                    </a:p>
                  </a:txBody>
                  <a:tcPr/>
                </a:tc>
                <a:tc>
                  <a:txBody>
                    <a:bodyPr/>
                    <a:lstStyle/>
                    <a:p>
                      <a:r>
                        <a:rPr lang="en-GB" sz="2000" dirty="0"/>
                        <a:t>Information on significance of circumstances for case process and outcome (select 4 cases that vary on one dimension)</a:t>
                      </a:r>
                    </a:p>
                  </a:txBody>
                  <a:tcPr/>
                </a:tc>
                <a:extLst>
                  <a:ext uri="{0D108BD9-81ED-4DB2-BD59-A6C34878D82A}">
                    <a16:rowId xmlns:a16="http://schemas.microsoft.com/office/drawing/2014/main" val="1994025869"/>
                  </a:ext>
                </a:extLst>
              </a:tr>
              <a:tr h="490158">
                <a:tc>
                  <a:txBody>
                    <a:bodyPr/>
                    <a:lstStyle/>
                    <a:p>
                      <a:r>
                        <a:rPr lang="en-GB" sz="2000" dirty="0"/>
                        <a:t>3. Critical cases</a:t>
                      </a:r>
                    </a:p>
                  </a:txBody>
                  <a:tcPr/>
                </a:tc>
                <a:tc>
                  <a:txBody>
                    <a:bodyPr/>
                    <a:lstStyle/>
                    <a:p>
                      <a:r>
                        <a:rPr lang="en-GB" sz="2000" dirty="0"/>
                        <a:t>Permit logical deduction “if this is valid for this case, then it applies to all cases”</a:t>
                      </a:r>
                    </a:p>
                  </a:txBody>
                  <a:tcPr/>
                </a:tc>
                <a:extLst>
                  <a:ext uri="{0D108BD9-81ED-4DB2-BD59-A6C34878D82A}">
                    <a16:rowId xmlns:a16="http://schemas.microsoft.com/office/drawing/2014/main" val="1164203786"/>
                  </a:ext>
                </a:extLst>
              </a:tr>
              <a:tr h="490158">
                <a:tc>
                  <a:txBody>
                    <a:bodyPr/>
                    <a:lstStyle/>
                    <a:p>
                      <a:r>
                        <a:rPr lang="en-GB" sz="2000" dirty="0"/>
                        <a:t>4. Paradigmatic cases</a:t>
                      </a:r>
                    </a:p>
                  </a:txBody>
                  <a:tcPr/>
                </a:tc>
                <a:tc>
                  <a:txBody>
                    <a:bodyPr/>
                    <a:lstStyle/>
                    <a:p>
                      <a:r>
                        <a:rPr lang="en-GB" sz="2000" dirty="0"/>
                        <a:t>Develop metaphor or ‘school’ for the domain to which the case belongs</a:t>
                      </a:r>
                    </a:p>
                  </a:txBody>
                  <a:tcPr/>
                </a:tc>
                <a:extLst>
                  <a:ext uri="{0D108BD9-81ED-4DB2-BD59-A6C34878D82A}">
                    <a16:rowId xmlns:a16="http://schemas.microsoft.com/office/drawing/2014/main" val="1119002024"/>
                  </a:ext>
                </a:extLst>
              </a:tr>
            </a:tbl>
          </a:graphicData>
        </a:graphic>
      </p:graphicFrame>
    </p:spTree>
    <p:extLst>
      <p:ext uri="{BB962C8B-B14F-4D97-AF65-F5344CB8AC3E}">
        <p14:creationId xmlns:p14="http://schemas.microsoft.com/office/powerpoint/2010/main" val="379227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5805C-EA36-7741-AEA5-D4C98C24FD9A}"/>
              </a:ext>
            </a:extLst>
          </p:cNvPr>
          <p:cNvSpPr>
            <a:spLocks noGrp="1"/>
          </p:cNvSpPr>
          <p:nvPr>
            <p:ph type="title"/>
          </p:nvPr>
        </p:nvSpPr>
        <p:spPr/>
        <p:txBody>
          <a:bodyPr/>
          <a:lstStyle/>
          <a:p>
            <a:r>
              <a:rPr lang="en-GB" dirty="0"/>
              <a:t>Case study - dangers</a:t>
            </a:r>
          </a:p>
        </p:txBody>
      </p:sp>
      <p:sp>
        <p:nvSpPr>
          <p:cNvPr id="3" name="Content Placeholder 2">
            <a:extLst>
              <a:ext uri="{FF2B5EF4-FFF2-40B4-BE49-F238E27FC236}">
                <a16:creationId xmlns:a16="http://schemas.microsoft.com/office/drawing/2014/main" id="{716B737C-BD61-3944-9132-9CD78B499E45}"/>
              </a:ext>
            </a:extLst>
          </p:cNvPr>
          <p:cNvSpPr>
            <a:spLocks noGrp="1"/>
          </p:cNvSpPr>
          <p:nvPr>
            <p:ph idx="1"/>
          </p:nvPr>
        </p:nvSpPr>
        <p:spPr/>
        <p:txBody>
          <a:bodyPr/>
          <a:lstStyle/>
          <a:p>
            <a:pPr marL="0" indent="0">
              <a:buNone/>
            </a:pPr>
            <a:r>
              <a:rPr lang="en-GB" dirty="0"/>
              <a:t>“narrative fallacy”: human inclination to simplify data and information through over-interpretation and through a preference for compact stories over complex data sets. (‘reading meaning into stories’) – </a:t>
            </a:r>
          </a:p>
          <a:p>
            <a:pPr marL="0" indent="0">
              <a:buNone/>
            </a:pPr>
            <a:r>
              <a:rPr lang="en-GB" b="1" dirty="0"/>
              <a:t>counter-measures: </a:t>
            </a:r>
          </a:p>
          <a:p>
            <a:r>
              <a:rPr lang="en-GB" dirty="0"/>
              <a:t>“dense narrative” (preserve complexity and contradictions of real life); keeping it open, rather than ‘bringing everything to the point’.</a:t>
            </a:r>
          </a:p>
          <a:p>
            <a:r>
              <a:rPr lang="en-GB" dirty="0"/>
              <a:t>“</a:t>
            </a:r>
            <a:r>
              <a:rPr lang="en-GB" dirty="0" err="1"/>
              <a:t>Phronetic</a:t>
            </a:r>
            <a:r>
              <a:rPr lang="en-GB" dirty="0"/>
              <a:t> social science”: linking expertise knowledge to common-sense knowledge</a:t>
            </a:r>
          </a:p>
          <a:p>
            <a:endParaRPr lang="en-GB" dirty="0"/>
          </a:p>
        </p:txBody>
      </p:sp>
    </p:spTree>
    <p:extLst>
      <p:ext uri="{BB962C8B-B14F-4D97-AF65-F5344CB8AC3E}">
        <p14:creationId xmlns:p14="http://schemas.microsoft.com/office/powerpoint/2010/main" val="107388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9CC9F-A1D6-7A44-A1D7-0DAC1CAC1AF2}"/>
              </a:ext>
            </a:extLst>
          </p:cNvPr>
          <p:cNvSpPr>
            <a:spLocks noGrp="1"/>
          </p:cNvSpPr>
          <p:nvPr>
            <p:ph type="title"/>
          </p:nvPr>
        </p:nvSpPr>
        <p:spPr/>
        <p:txBody>
          <a:bodyPr/>
          <a:lstStyle/>
          <a:p>
            <a:r>
              <a:rPr lang="en-GB"/>
              <a:t>Method B: Ethnomethodology</a:t>
            </a:r>
            <a:endParaRPr lang="en-GB" dirty="0"/>
          </a:p>
        </p:txBody>
      </p:sp>
      <p:sp>
        <p:nvSpPr>
          <p:cNvPr id="3" name="Content Placeholder 2">
            <a:extLst>
              <a:ext uri="{FF2B5EF4-FFF2-40B4-BE49-F238E27FC236}">
                <a16:creationId xmlns:a16="http://schemas.microsoft.com/office/drawing/2014/main" id="{48EC74C9-F4E5-9C4E-BFAA-3C8D7751473D}"/>
              </a:ext>
            </a:extLst>
          </p:cNvPr>
          <p:cNvSpPr>
            <a:spLocks noGrp="1"/>
          </p:cNvSpPr>
          <p:nvPr>
            <p:ph idx="1"/>
          </p:nvPr>
        </p:nvSpPr>
        <p:spPr/>
        <p:txBody>
          <a:bodyPr>
            <a:normAutofit fontScale="92500" lnSpcReduction="10000"/>
          </a:bodyPr>
          <a:lstStyle/>
          <a:p>
            <a:r>
              <a:rPr lang="en-GB" dirty="0"/>
              <a:t>The </a:t>
            </a:r>
            <a:r>
              <a:rPr lang="en-GB"/>
              <a:t>study through </a:t>
            </a:r>
            <a:r>
              <a:rPr lang="en-GB" dirty="0"/>
              <a:t>methods whereby </a:t>
            </a:r>
            <a:r>
              <a:rPr lang="en-GB"/>
              <a:t>members produce </a:t>
            </a:r>
            <a:r>
              <a:rPr lang="en-GB" dirty="0"/>
              <a:t>and assemble the features of </a:t>
            </a:r>
            <a:r>
              <a:rPr lang="en-GB" b="1" dirty="0"/>
              <a:t>everyday life </a:t>
            </a:r>
            <a:r>
              <a:rPr lang="en-GB" dirty="0"/>
              <a:t>in any actual, concrete and “hot” </a:t>
            </a:r>
            <a:r>
              <a:rPr lang="en-GB"/>
              <a:t>hypothetical (typical) or </a:t>
            </a:r>
            <a:r>
              <a:rPr lang="en-GB" dirty="0"/>
              <a:t>theoretically depicted setting of social interaction. It assumes that there is a </a:t>
            </a:r>
            <a:r>
              <a:rPr lang="en-GB" u="sng" dirty="0"/>
              <a:t>self-generating order in </a:t>
            </a:r>
            <a:r>
              <a:rPr lang="en-GB" u="sng"/>
              <a:t>concrete activities (“</a:t>
            </a:r>
            <a:r>
              <a:rPr lang="en-GB" i="1"/>
              <a:t>what people do has an order”</a:t>
            </a:r>
            <a:r>
              <a:rPr lang="en-GB" u="sng"/>
              <a:t>)</a:t>
            </a:r>
            <a:r>
              <a:rPr lang="en-GB"/>
              <a:t>, </a:t>
            </a:r>
            <a:r>
              <a:rPr lang="en-GB" dirty="0"/>
              <a:t>an order whose scientific appreciation depends upon neither prior description, nor empirical generalisation, nor formal specification of variable elements and their analytic relations. It is a matter of capturing “</a:t>
            </a:r>
            <a:r>
              <a:rPr lang="en-GB" i="1" dirty="0"/>
              <a:t>raw experience</a:t>
            </a:r>
            <a:r>
              <a:rPr lang="en-GB" dirty="0"/>
              <a:t>” (Harold Garfinkel).</a:t>
            </a:r>
          </a:p>
          <a:p>
            <a:r>
              <a:rPr lang="en-GB" b="1" dirty="0"/>
              <a:t>Methods</a:t>
            </a:r>
            <a:r>
              <a:rPr lang="en-GB" dirty="0"/>
              <a:t>: systematic observation and recording in natural settings; conversation analysis; ethnomethodological experiments (“breaching experiments”: disturbing normal situations of interaction to uncover taken-for-granted rules which individuals seek to re-balance)</a:t>
            </a:r>
          </a:p>
        </p:txBody>
      </p:sp>
    </p:spTree>
    <p:extLst>
      <p:ext uri="{BB962C8B-B14F-4D97-AF65-F5344CB8AC3E}">
        <p14:creationId xmlns:p14="http://schemas.microsoft.com/office/powerpoint/2010/main" val="289620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E381EC8-E507-544D-8709-3C1B448675BE}"/>
              </a:ext>
            </a:extLst>
          </p:cNvPr>
          <p:cNvPicPr>
            <a:picLocks noGrp="1" noChangeAspect="1"/>
          </p:cNvPicPr>
          <p:nvPr>
            <p:ph idx="4294967295"/>
          </p:nvPr>
        </p:nvPicPr>
        <p:blipFill>
          <a:blip r:embed="rId2"/>
          <a:stretch>
            <a:fillRect/>
          </a:stretch>
        </p:blipFill>
        <p:spPr>
          <a:xfrm>
            <a:off x="2500001" y="232755"/>
            <a:ext cx="8339796" cy="6262845"/>
          </a:xfrm>
          <a:prstGeom prst="rect">
            <a:avLst/>
          </a:prstGeom>
          <a:solidFill>
            <a:schemeClr val="bg1"/>
          </a:solidFill>
          <a:ln>
            <a:solidFill>
              <a:schemeClr val="bg1"/>
            </a:solidFill>
          </a:ln>
        </p:spPr>
      </p:pic>
    </p:spTree>
    <p:extLst>
      <p:ext uri="{BB962C8B-B14F-4D97-AF65-F5344CB8AC3E}">
        <p14:creationId xmlns:p14="http://schemas.microsoft.com/office/powerpoint/2010/main" val="206076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B5402-6013-4C54-890E-1F72B8EF4EF5}"/>
              </a:ext>
            </a:extLst>
          </p:cNvPr>
          <p:cNvSpPr>
            <a:spLocks noGrp="1"/>
          </p:cNvSpPr>
          <p:nvPr>
            <p:ph type="title"/>
          </p:nvPr>
        </p:nvSpPr>
        <p:spPr/>
        <p:txBody>
          <a:bodyPr/>
          <a:lstStyle/>
          <a:p>
            <a:r>
              <a:rPr lang="de-AT"/>
              <a:t>Limitations of ethnomethodology</a:t>
            </a:r>
            <a:endParaRPr lang="en-GB"/>
          </a:p>
        </p:txBody>
      </p:sp>
      <p:sp>
        <p:nvSpPr>
          <p:cNvPr id="3" name="Content Placeholder 2">
            <a:extLst>
              <a:ext uri="{FF2B5EF4-FFF2-40B4-BE49-F238E27FC236}">
                <a16:creationId xmlns:a16="http://schemas.microsoft.com/office/drawing/2014/main" id="{095A0605-27C1-4F84-ABCC-EB1357C3EC92}"/>
              </a:ext>
            </a:extLst>
          </p:cNvPr>
          <p:cNvSpPr>
            <a:spLocks noGrp="1"/>
          </p:cNvSpPr>
          <p:nvPr>
            <p:ph idx="1"/>
          </p:nvPr>
        </p:nvSpPr>
        <p:spPr/>
        <p:txBody>
          <a:bodyPr/>
          <a:lstStyle/>
          <a:p>
            <a:r>
              <a:rPr lang="de-AT"/>
              <a:t>Observation is never „neutral“</a:t>
            </a:r>
          </a:p>
          <a:p>
            <a:r>
              <a:rPr lang="de-AT"/>
              <a:t>Immersion can cover up own biases</a:t>
            </a:r>
          </a:p>
          <a:p>
            <a:r>
              <a:rPr lang="de-AT"/>
              <a:t>Non-participant observation still can interfere with the process that is going on</a:t>
            </a:r>
          </a:p>
          <a:p>
            <a:r>
              <a:rPr lang="de-AT"/>
              <a:t>Intrusion of privacy</a:t>
            </a:r>
          </a:p>
          <a:p>
            <a:pPr marL="0" indent="0">
              <a:buNone/>
            </a:pPr>
            <a:endParaRPr lang="de-AT"/>
          </a:p>
          <a:p>
            <a:endParaRPr lang="en-GB"/>
          </a:p>
        </p:txBody>
      </p:sp>
    </p:spTree>
    <p:extLst>
      <p:ext uri="{BB962C8B-B14F-4D97-AF65-F5344CB8AC3E}">
        <p14:creationId xmlns:p14="http://schemas.microsoft.com/office/powerpoint/2010/main" val="189565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748D42-F7CA-6041-BB9C-B3A0C1629219}"/>
              </a:ext>
            </a:extLst>
          </p:cNvPr>
          <p:cNvPicPr>
            <a:picLocks noChangeAspect="1"/>
          </p:cNvPicPr>
          <p:nvPr/>
        </p:nvPicPr>
        <p:blipFill>
          <a:blip r:embed="rId2"/>
          <a:stretch>
            <a:fillRect/>
          </a:stretch>
        </p:blipFill>
        <p:spPr>
          <a:xfrm>
            <a:off x="1949986" y="1664317"/>
            <a:ext cx="7421819" cy="5031156"/>
          </a:xfrm>
          <a:prstGeom prst="rect">
            <a:avLst/>
          </a:prstGeom>
        </p:spPr>
      </p:pic>
      <p:sp>
        <p:nvSpPr>
          <p:cNvPr id="3" name="TextBox 2">
            <a:extLst>
              <a:ext uri="{FF2B5EF4-FFF2-40B4-BE49-F238E27FC236}">
                <a16:creationId xmlns:a16="http://schemas.microsoft.com/office/drawing/2014/main" id="{8A54F0D3-65DD-48C4-ADDC-1BCD45439288}"/>
              </a:ext>
            </a:extLst>
          </p:cNvPr>
          <p:cNvSpPr txBox="1"/>
          <p:nvPr/>
        </p:nvSpPr>
        <p:spPr>
          <a:xfrm>
            <a:off x="3481330" y="870333"/>
            <a:ext cx="4263528" cy="584775"/>
          </a:xfrm>
          <a:prstGeom prst="rect">
            <a:avLst/>
          </a:prstGeom>
          <a:noFill/>
        </p:spPr>
        <p:txBody>
          <a:bodyPr wrap="square" rtlCol="0">
            <a:spAutoFit/>
          </a:bodyPr>
          <a:lstStyle/>
          <a:p>
            <a:pPr algn="ctr"/>
            <a:r>
              <a:rPr lang="de-AT" sz="3200"/>
              <a:t>Method C</a:t>
            </a:r>
            <a:endParaRPr lang="en-GB" sz="3200"/>
          </a:p>
        </p:txBody>
      </p:sp>
    </p:spTree>
    <p:extLst>
      <p:ext uri="{BB962C8B-B14F-4D97-AF65-F5344CB8AC3E}">
        <p14:creationId xmlns:p14="http://schemas.microsoft.com/office/powerpoint/2010/main" val="26559454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1973</TotalTime>
  <Words>1426</Words>
  <Application>Microsoft Office PowerPoint</Application>
  <PresentationFormat>Widescreen</PresentationFormat>
  <Paragraphs>94</Paragraphs>
  <Slides>16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qualitative research (3)</vt:lpstr>
      <vt:lpstr>Method A: Case Study</vt:lpstr>
      <vt:lpstr>Phenomenology  (in philosophy and sociology)</vt:lpstr>
      <vt:lpstr>Strategies for selection of samples and cases</vt:lpstr>
      <vt:lpstr>Case study - dangers</vt:lpstr>
      <vt:lpstr>Method B: Ethnomethodology</vt:lpstr>
      <vt:lpstr>PowerPoint Presentation</vt:lpstr>
      <vt:lpstr>Limitations of ethnomethodology</vt:lpstr>
      <vt:lpstr>PowerPoint Presentation</vt:lpstr>
      <vt:lpstr>Method D.: Action research</vt:lpstr>
      <vt:lpstr>Critical social science –  starts with the assumption that society (or something in society) needs to change</vt:lpstr>
      <vt:lpstr>Kurt Lewin</vt:lpstr>
      <vt:lpstr>Principles of action research (Stringer, 1999)</vt:lpstr>
      <vt:lpstr>Stages in Action Research projects</vt:lpstr>
      <vt:lpstr>Output stage</vt:lpstr>
      <vt:lpstr>Interviewing strategies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qualitative research</dc:title>
  <dc:creator>Lorenz A. Walter</dc:creator>
  <cp:lastModifiedBy>Lorenz A. Walter</cp:lastModifiedBy>
  <cp:revision>72</cp:revision>
  <dcterms:created xsi:type="dcterms:W3CDTF">2018-02-17T10:22:52Z</dcterms:created>
  <dcterms:modified xsi:type="dcterms:W3CDTF">2023-02-15T13:50:28Z</dcterms:modified>
</cp:coreProperties>
</file>