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3" r:id="rId3"/>
    <p:sldId id="289" r:id="rId4"/>
    <p:sldId id="290" r:id="rId5"/>
    <p:sldId id="291" r:id="rId6"/>
    <p:sldId id="310" r:id="rId7"/>
    <p:sldId id="311" r:id="rId8"/>
    <p:sldId id="312" r:id="rId9"/>
    <p:sldId id="313" r:id="rId10"/>
    <p:sldId id="264" r:id="rId11"/>
    <p:sldId id="265" r:id="rId12"/>
    <p:sldId id="275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ka Bosá" initials="MB" lastIdx="5" clrIdx="0">
    <p:extLst>
      <p:ext uri="{19B8F6BF-5375-455C-9EA6-DF929625EA0E}">
        <p15:presenceInfo xmlns:p15="http://schemas.microsoft.com/office/powerpoint/2012/main" userId="848e4ad10d239a96" providerId="Windows Live"/>
      </p:ext>
    </p:extLst>
  </p:cmAuthor>
  <p:cmAuthor id="2" name="Walter Lorenz" initials="WL" lastIdx="4" clrIdx="1">
    <p:extLst>
      <p:ext uri="{19B8F6BF-5375-455C-9EA6-DF929625EA0E}">
        <p15:presenceInfo xmlns:p15="http://schemas.microsoft.com/office/powerpoint/2012/main" userId="Walter Loren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83" autoAdjust="0"/>
    <p:restoredTop sz="93611" autoAdjust="0"/>
  </p:normalViewPr>
  <p:slideViewPr>
    <p:cSldViewPr snapToGrid="0" snapToObjects="1">
      <p:cViewPr varScale="1">
        <p:scale>
          <a:sx n="46" d="100"/>
          <a:sy n="46" d="100"/>
        </p:scale>
        <p:origin x="44" y="420"/>
      </p:cViewPr>
      <p:guideLst/>
    </p:cSldViewPr>
  </p:slideViewPr>
  <p:outlineViewPr>
    <p:cViewPr>
      <p:scale>
        <a:sx n="33" d="100"/>
        <a:sy n="33" d="100"/>
      </p:scale>
      <p:origin x="0" y="-59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9" d="100"/>
          <a:sy n="49" d="100"/>
        </p:scale>
        <p:origin x="1888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7F3B7-2397-4915-B615-809B4F047E78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A7082-3B83-48AB-9766-EF75FB88A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74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A7082-3B83-48AB-9766-EF75FB88A9E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433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5BCD-1667-1742-8B64-F1A6275557C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181-4F32-0740-B967-A6CCD9433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81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5BCD-1667-1742-8B64-F1A6275557C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181-4F32-0740-B967-A6CCD9433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51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5BCD-1667-1742-8B64-F1A6275557C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181-4F32-0740-B967-A6CCD9433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2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5BCD-1667-1742-8B64-F1A6275557C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181-4F32-0740-B967-A6CCD9433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90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5BCD-1667-1742-8B64-F1A6275557C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181-4F32-0740-B967-A6CCD9433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68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5BCD-1667-1742-8B64-F1A6275557C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181-4F32-0740-B967-A6CCD9433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658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5BCD-1667-1742-8B64-F1A6275557C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181-4F32-0740-B967-A6CCD9433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68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5BCD-1667-1742-8B64-F1A6275557C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181-4F32-0740-B967-A6CCD9433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6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5BCD-1667-1742-8B64-F1A6275557C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181-4F32-0740-B967-A6CCD9433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84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5BCD-1667-1742-8B64-F1A6275557C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181-4F32-0740-B967-A6CCD9433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3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5BCD-1667-1742-8B64-F1A6275557C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181-4F32-0740-B967-A6CCD9433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5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55BCD-1667-1742-8B64-F1A6275557C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6A181-4F32-0740-B967-A6CCD9433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8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qualitative research (2)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Walter Lorenz</a:t>
            </a:r>
          </a:p>
        </p:txBody>
      </p:sp>
    </p:spTree>
    <p:extLst>
      <p:ext uri="{BB962C8B-B14F-4D97-AF65-F5344CB8AC3E}">
        <p14:creationId xmlns:p14="http://schemas.microsoft.com/office/powerpoint/2010/main" val="1756723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183" y="365125"/>
            <a:ext cx="11185634" cy="1325563"/>
          </a:xfrm>
        </p:spPr>
        <p:txBody>
          <a:bodyPr>
            <a:normAutofit fontScale="90000"/>
          </a:bodyPr>
          <a:lstStyle/>
          <a:p>
            <a:r>
              <a:rPr lang="en-GB"/>
              <a:t>Reflectivity </a:t>
            </a:r>
            <a:r>
              <a:rPr lang="en-GB" dirty="0"/>
              <a:t>- a central </a:t>
            </a:r>
            <a:r>
              <a:rPr lang="en-GB"/>
              <a:t>tool to accompany </a:t>
            </a:r>
            <a:r>
              <a:rPr lang="en-GB" dirty="0"/>
              <a:t>all research</a:t>
            </a:r>
            <a:br>
              <a:rPr lang="en-GB" dirty="0"/>
            </a:br>
            <a:r>
              <a:rPr lang="en-GB" sz="3600" dirty="0"/>
              <a:t>(best done in dialogue with a “critical friend” – supervisor?!)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/>
              <a:t>Reflectivity is an attitude of attending systematically to the </a:t>
            </a:r>
            <a:r>
              <a:rPr lang="de-DE" u="sng"/>
              <a:t>context</a:t>
            </a:r>
            <a:r>
              <a:rPr lang="de-DE"/>
              <a:t> of knowledge construction, at every step of the research process.</a:t>
            </a:r>
            <a:endParaRPr lang="en-GB"/>
          </a:p>
          <a:p>
            <a:r>
              <a:rPr lang="en-GB"/>
              <a:t>The process means </a:t>
            </a:r>
            <a:r>
              <a:rPr lang="en-GB" dirty="0"/>
              <a:t>reflecting critically on </a:t>
            </a:r>
            <a:r>
              <a:rPr lang="en-GB"/>
              <a:t>the “self” of the </a:t>
            </a:r>
            <a:r>
              <a:rPr lang="en-GB" dirty="0"/>
              <a:t>researcher</a:t>
            </a:r>
            <a:r>
              <a:rPr lang="en-GB"/>
              <a:t>, </a:t>
            </a:r>
          </a:p>
          <a:p>
            <a:pPr lvl="1"/>
            <a:r>
              <a:rPr lang="en-GB"/>
              <a:t>on the </a:t>
            </a:r>
            <a:r>
              <a:rPr lang="en-GB" dirty="0"/>
              <a:t>“human </a:t>
            </a:r>
            <a:r>
              <a:rPr lang="en-GB"/>
              <a:t>instrument” (own background, preferences, feelings, sources of knowledge, position in society etc. ); </a:t>
            </a:r>
          </a:p>
          <a:p>
            <a:pPr lvl="1"/>
            <a:r>
              <a:rPr lang="en-GB"/>
              <a:t>On the </a:t>
            </a:r>
            <a:r>
              <a:rPr lang="en-GB" dirty="0"/>
              <a:t>conscious experiencing of the (multiple) </a:t>
            </a:r>
            <a:r>
              <a:rPr lang="en-GB"/>
              <a:t>self of the researcher as </a:t>
            </a:r>
            <a:r>
              <a:rPr lang="en-GB" dirty="0"/>
              <a:t>both inquirer and respondent, as teacher and learner</a:t>
            </a:r>
            <a:r>
              <a:rPr lang="en-GB"/>
              <a:t>, </a:t>
            </a:r>
          </a:p>
          <a:p>
            <a:pPr lvl="1"/>
            <a:r>
              <a:rPr lang="en-GB"/>
              <a:t>as </a:t>
            </a:r>
            <a:r>
              <a:rPr lang="en-GB" dirty="0"/>
              <a:t>the one coming to </a:t>
            </a:r>
            <a:r>
              <a:rPr lang="en-GB" b="1" dirty="0"/>
              <a:t>know the self </a:t>
            </a:r>
            <a:r>
              <a:rPr lang="en-GB" dirty="0"/>
              <a:t>within the processes of </a:t>
            </a:r>
            <a:r>
              <a:rPr lang="en-GB"/>
              <a:t>research itself (</a:t>
            </a:r>
            <a:r>
              <a:rPr lang="en-GB" b="1"/>
              <a:t>doing research alters not just </a:t>
            </a:r>
            <a:r>
              <a:rPr lang="en-GB" b="1" u="sng"/>
              <a:t>what you know </a:t>
            </a:r>
            <a:r>
              <a:rPr lang="en-GB" b="1"/>
              <a:t>but </a:t>
            </a:r>
            <a:r>
              <a:rPr lang="en-GB" b="1" u="sng"/>
              <a:t>who you are</a:t>
            </a:r>
            <a:r>
              <a:rPr lang="en-GB"/>
              <a:t>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91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B5C79-E556-3047-8F80-9BF953FA5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Steps </a:t>
            </a:r>
            <a:r>
              <a:rPr lang="en-GB"/>
              <a:t>in reflectivity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F49FF-EC97-CD49-932B-0A4602944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b="1" dirty="0"/>
              <a:t>Reflectivity: </a:t>
            </a:r>
            <a:r>
              <a:rPr lang="en-US" dirty="0"/>
              <a:t>awareness of </a:t>
            </a:r>
            <a:r>
              <a:rPr lang="en-US"/>
              <a:t>specific perceptions, meanings, behaviours</a:t>
            </a:r>
            <a:endParaRPr lang="de-DE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b="1" dirty="0"/>
              <a:t>Affective reflectivity</a:t>
            </a:r>
            <a:r>
              <a:rPr lang="en-US" dirty="0"/>
              <a:t>: awareness of how the individual </a:t>
            </a:r>
            <a:r>
              <a:rPr lang="en-US" u="sng" dirty="0"/>
              <a:t>feels</a:t>
            </a:r>
            <a:r>
              <a:rPr lang="en-US" dirty="0"/>
              <a:t> about what is being perceived, thought or acted upon</a:t>
            </a:r>
            <a:endParaRPr lang="de-DE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b="1" dirty="0"/>
              <a:t>Discriminant reflectivity</a:t>
            </a:r>
            <a:r>
              <a:rPr lang="en-US" dirty="0"/>
              <a:t>: Assessing the </a:t>
            </a:r>
            <a:r>
              <a:rPr lang="en-US" u="sng" dirty="0"/>
              <a:t>efficacy</a:t>
            </a:r>
            <a:r>
              <a:rPr lang="en-US" dirty="0"/>
              <a:t> of perception</a:t>
            </a:r>
            <a:endParaRPr lang="de-DE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b="1" dirty="0"/>
              <a:t>Judgmental reflectivity</a:t>
            </a:r>
            <a:r>
              <a:rPr lang="en-US" dirty="0"/>
              <a:t>: Making and becoming aware of the </a:t>
            </a:r>
            <a:r>
              <a:rPr lang="en-US" b="1" dirty="0"/>
              <a:t>value</a:t>
            </a:r>
            <a:r>
              <a:rPr lang="en-US" dirty="0"/>
              <a:t> of judgements made (in a negative and positive sense)</a:t>
            </a:r>
            <a:endParaRPr lang="de-DE" dirty="0"/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b="1" dirty="0"/>
              <a:t>Conceptual reflectivity</a:t>
            </a:r>
            <a:r>
              <a:rPr lang="en-US" dirty="0"/>
              <a:t>: assessing the extent to which the concepts employed are adequate for </a:t>
            </a:r>
            <a:r>
              <a:rPr lang="en-US"/>
              <a:t>the specific position taken</a:t>
            </a:r>
            <a:endParaRPr lang="de-DE" dirty="0"/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b="1" dirty="0"/>
              <a:t>Psychic reflectivity: </a:t>
            </a:r>
            <a:r>
              <a:rPr lang="en-US" dirty="0"/>
              <a:t>recognition of the habit of making percipient judgements on the basis of </a:t>
            </a:r>
            <a:r>
              <a:rPr lang="en-US" b="1" dirty="0"/>
              <a:t>limited information (“intuitions”)</a:t>
            </a:r>
            <a:endParaRPr lang="de-DE" b="1" dirty="0"/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b="1" dirty="0"/>
              <a:t>Theoretical reflectivity; </a:t>
            </a:r>
            <a:r>
              <a:rPr lang="en-US" dirty="0"/>
              <a:t>awareness of why one set of perspectives is more or less adequate to explain </a:t>
            </a:r>
            <a:r>
              <a:rPr lang="en-US"/>
              <a:t>personal experience than  another.</a:t>
            </a:r>
            <a:endParaRPr lang="de-D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71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0DBF0BA-1EDB-4246-B994-227F047B8FE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584488" y="1290259"/>
            <a:ext cx="10277475" cy="5295900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A9D1028-5DBB-4935-848A-8568704F0A64}"/>
              </a:ext>
            </a:extLst>
          </p:cNvPr>
          <p:cNvSpPr txBox="1"/>
          <p:nvPr/>
        </p:nvSpPr>
        <p:spPr>
          <a:xfrm>
            <a:off x="1587062" y="409903"/>
            <a:ext cx="8723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/>
              <a:t>Planning a research project- general considerations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3351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FB69BDF-EE0E-A641-AADF-F246B5755B9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330037" y="277091"/>
            <a:ext cx="9177338" cy="6223000"/>
          </a:xfrm>
        </p:spPr>
      </p:pic>
    </p:spTree>
    <p:extLst>
      <p:ext uri="{BB962C8B-B14F-4D97-AF65-F5344CB8AC3E}">
        <p14:creationId xmlns:p14="http://schemas.microsoft.com/office/powerpoint/2010/main" val="1078729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9399"/>
          </a:xfrm>
        </p:spPr>
        <p:txBody>
          <a:bodyPr>
            <a:normAutofit fontScale="90000"/>
          </a:bodyPr>
          <a:lstStyle/>
          <a:p>
            <a:r>
              <a:rPr lang="en-GB" dirty="0"/>
              <a:t>Inquiry paradigms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7FF9565-1725-B24C-9C16-B620F272D8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966539"/>
              </p:ext>
            </p:extLst>
          </p:nvPr>
        </p:nvGraphicFramePr>
        <p:xfrm>
          <a:off x="838200" y="1014154"/>
          <a:ext cx="10515600" cy="571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618">
                  <a:extLst>
                    <a:ext uri="{9D8B030D-6E8A-4147-A177-3AD203B41FA5}">
                      <a16:colId xmlns:a16="http://schemas.microsoft.com/office/drawing/2014/main" val="1157184575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651702004"/>
                    </a:ext>
                  </a:extLst>
                </a:gridCol>
                <a:gridCol w="2459182">
                  <a:extLst>
                    <a:ext uri="{9D8B030D-6E8A-4147-A177-3AD203B41FA5}">
                      <a16:colId xmlns:a16="http://schemas.microsoft.com/office/drawing/2014/main" val="282872606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4714076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89599488"/>
                    </a:ext>
                  </a:extLst>
                </a:gridCol>
              </a:tblGrid>
              <a:tr h="848944">
                <a:tc>
                  <a:txBody>
                    <a:bodyPr/>
                    <a:lstStyle/>
                    <a:p>
                      <a:r>
                        <a:rPr lang="en-GB" sz="24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Positivism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Postpositivism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Critical theory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Constructivism /participatory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707597"/>
                  </a:ext>
                </a:extLst>
              </a:tr>
              <a:tr h="1537319">
                <a:tc>
                  <a:txBody>
                    <a:bodyPr/>
                    <a:lstStyle/>
                    <a:p>
                      <a:r>
                        <a:rPr lang="en-GB" sz="2000" dirty="0"/>
                        <a:t>Ontology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Naïve realism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516441"/>
                  </a:ext>
                </a:extLst>
              </a:tr>
              <a:tr h="1352023">
                <a:tc>
                  <a:txBody>
                    <a:bodyPr/>
                    <a:lstStyle/>
                    <a:p>
                      <a:r>
                        <a:rPr lang="en-GB" sz="2000" dirty="0"/>
                        <a:t>Epistemology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Dualist, objectivist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533572"/>
                  </a:ext>
                </a:extLst>
              </a:tr>
              <a:tr h="1980870">
                <a:tc>
                  <a:txBody>
                    <a:bodyPr/>
                    <a:lstStyle/>
                    <a:p>
                      <a:r>
                        <a:rPr lang="en-GB" sz="2000" dirty="0"/>
                        <a:t>Methodology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Experimental, verification of hypotheses, chiefly quantitative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189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31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9399"/>
          </a:xfrm>
        </p:spPr>
        <p:txBody>
          <a:bodyPr>
            <a:normAutofit fontScale="90000"/>
          </a:bodyPr>
          <a:lstStyle/>
          <a:p>
            <a:r>
              <a:rPr lang="en-GB" dirty="0"/>
              <a:t>Inquiry paradigms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7FF9565-1725-B24C-9C16-B620F272D8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852700"/>
              </p:ext>
            </p:extLst>
          </p:nvPr>
        </p:nvGraphicFramePr>
        <p:xfrm>
          <a:off x="838200" y="1014154"/>
          <a:ext cx="10515600" cy="571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618">
                  <a:extLst>
                    <a:ext uri="{9D8B030D-6E8A-4147-A177-3AD203B41FA5}">
                      <a16:colId xmlns:a16="http://schemas.microsoft.com/office/drawing/2014/main" val="1157184575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651702004"/>
                    </a:ext>
                  </a:extLst>
                </a:gridCol>
                <a:gridCol w="2459182">
                  <a:extLst>
                    <a:ext uri="{9D8B030D-6E8A-4147-A177-3AD203B41FA5}">
                      <a16:colId xmlns:a16="http://schemas.microsoft.com/office/drawing/2014/main" val="282872606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4714076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89599488"/>
                    </a:ext>
                  </a:extLst>
                </a:gridCol>
              </a:tblGrid>
              <a:tr h="848944">
                <a:tc>
                  <a:txBody>
                    <a:bodyPr/>
                    <a:lstStyle/>
                    <a:p>
                      <a:r>
                        <a:rPr lang="en-GB" sz="24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Positivism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Postpositivism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Critical theory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Constructivism /participatory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707597"/>
                  </a:ext>
                </a:extLst>
              </a:tr>
              <a:tr h="1537319">
                <a:tc>
                  <a:txBody>
                    <a:bodyPr/>
                    <a:lstStyle/>
                    <a:p>
                      <a:r>
                        <a:rPr lang="en-GB" sz="2000" dirty="0"/>
                        <a:t>Ontology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Naïve realism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Critical realism  - “real” reality only imperfectly knowable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516441"/>
                  </a:ext>
                </a:extLst>
              </a:tr>
              <a:tr h="1352023">
                <a:tc>
                  <a:txBody>
                    <a:bodyPr/>
                    <a:lstStyle/>
                    <a:p>
                      <a:r>
                        <a:rPr lang="en-GB" sz="2000" dirty="0"/>
                        <a:t>Epistemology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Dualist, objectivist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Modified dualist, community dependent, probable truth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533572"/>
                  </a:ext>
                </a:extLst>
              </a:tr>
              <a:tr h="1980870">
                <a:tc>
                  <a:txBody>
                    <a:bodyPr/>
                    <a:lstStyle/>
                    <a:p>
                      <a:r>
                        <a:rPr lang="en-GB" sz="2000" dirty="0"/>
                        <a:t>Methodology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Experimental, verification of hypotheses, chiefly quantitative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Modified experimental, falsification of hypotheses, quantitative /qualitative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189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32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9399"/>
          </a:xfrm>
        </p:spPr>
        <p:txBody>
          <a:bodyPr>
            <a:normAutofit fontScale="90000"/>
          </a:bodyPr>
          <a:lstStyle/>
          <a:p>
            <a:r>
              <a:rPr lang="en-GB" dirty="0"/>
              <a:t>Inquiry paradigms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7FF9565-1725-B24C-9C16-B620F272D8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654659"/>
              </p:ext>
            </p:extLst>
          </p:nvPr>
        </p:nvGraphicFramePr>
        <p:xfrm>
          <a:off x="838200" y="1014154"/>
          <a:ext cx="10515600" cy="571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618">
                  <a:extLst>
                    <a:ext uri="{9D8B030D-6E8A-4147-A177-3AD203B41FA5}">
                      <a16:colId xmlns:a16="http://schemas.microsoft.com/office/drawing/2014/main" val="1157184575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651702004"/>
                    </a:ext>
                  </a:extLst>
                </a:gridCol>
                <a:gridCol w="2459182">
                  <a:extLst>
                    <a:ext uri="{9D8B030D-6E8A-4147-A177-3AD203B41FA5}">
                      <a16:colId xmlns:a16="http://schemas.microsoft.com/office/drawing/2014/main" val="282872606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4714076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89599488"/>
                    </a:ext>
                  </a:extLst>
                </a:gridCol>
              </a:tblGrid>
              <a:tr h="848944">
                <a:tc>
                  <a:txBody>
                    <a:bodyPr/>
                    <a:lstStyle/>
                    <a:p>
                      <a:r>
                        <a:rPr lang="en-GB" sz="24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Positivism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Postpositivism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Critical theory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Constructivism /participatory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707597"/>
                  </a:ext>
                </a:extLst>
              </a:tr>
              <a:tr h="1537319">
                <a:tc>
                  <a:txBody>
                    <a:bodyPr/>
                    <a:lstStyle/>
                    <a:p>
                      <a:r>
                        <a:rPr lang="en-GB" sz="2000" dirty="0"/>
                        <a:t>Ontology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Naïve realism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Critical realism  - “real” reality only imperfectly knowable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Historical realism, reality shaped by social, cultural etc.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516441"/>
                  </a:ext>
                </a:extLst>
              </a:tr>
              <a:tr h="1352023">
                <a:tc>
                  <a:txBody>
                    <a:bodyPr/>
                    <a:lstStyle/>
                    <a:p>
                      <a:r>
                        <a:rPr lang="en-GB" sz="2000" dirty="0"/>
                        <a:t>Epistemology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Dualist, objectivist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Modified dualist, community dependent, probable truth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Transactional, subjectivist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533572"/>
                  </a:ext>
                </a:extLst>
              </a:tr>
              <a:tr h="1980870">
                <a:tc>
                  <a:txBody>
                    <a:bodyPr/>
                    <a:lstStyle/>
                    <a:p>
                      <a:r>
                        <a:rPr lang="en-GB" sz="2000" dirty="0"/>
                        <a:t>Methodology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Experimental, verification of hypotheses, chiefly quantitative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Modified experimental, falsification of hypotheses, quantitative /qualitative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Dialogic / dialectical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189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145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9399"/>
          </a:xfrm>
        </p:spPr>
        <p:txBody>
          <a:bodyPr>
            <a:normAutofit fontScale="90000"/>
          </a:bodyPr>
          <a:lstStyle/>
          <a:p>
            <a:r>
              <a:rPr lang="en-GB" dirty="0"/>
              <a:t>Inquiry paradigms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7FF9565-1725-B24C-9C16-B620F272D8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014154"/>
          <a:ext cx="10515600" cy="571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618">
                  <a:extLst>
                    <a:ext uri="{9D8B030D-6E8A-4147-A177-3AD203B41FA5}">
                      <a16:colId xmlns:a16="http://schemas.microsoft.com/office/drawing/2014/main" val="1157184575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651702004"/>
                    </a:ext>
                  </a:extLst>
                </a:gridCol>
                <a:gridCol w="2459182">
                  <a:extLst>
                    <a:ext uri="{9D8B030D-6E8A-4147-A177-3AD203B41FA5}">
                      <a16:colId xmlns:a16="http://schemas.microsoft.com/office/drawing/2014/main" val="282872606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4714076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89599488"/>
                    </a:ext>
                  </a:extLst>
                </a:gridCol>
              </a:tblGrid>
              <a:tr h="848944">
                <a:tc>
                  <a:txBody>
                    <a:bodyPr/>
                    <a:lstStyle/>
                    <a:p>
                      <a:r>
                        <a:rPr lang="en-GB" sz="24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Positivism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Postpositivism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Critical theory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Constructivism /participatory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707597"/>
                  </a:ext>
                </a:extLst>
              </a:tr>
              <a:tr h="1537319">
                <a:tc>
                  <a:txBody>
                    <a:bodyPr/>
                    <a:lstStyle/>
                    <a:p>
                      <a:r>
                        <a:rPr lang="en-GB" sz="2000" dirty="0"/>
                        <a:t>Ontology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Naïve realism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Critical realism  - “real” reality only imperfectly knowable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Historical realism, reality shaped by social, cultural etc.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Relativism, local specific, co-constructed realities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516441"/>
                  </a:ext>
                </a:extLst>
              </a:tr>
              <a:tr h="1352023">
                <a:tc>
                  <a:txBody>
                    <a:bodyPr/>
                    <a:lstStyle/>
                    <a:p>
                      <a:r>
                        <a:rPr lang="en-GB" sz="2000" dirty="0"/>
                        <a:t>Epistemology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Dualist, objectivist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Modified dualist, community dependent, probable truth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Transactional, subjectivist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Transactional, subjectivist, created findings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533572"/>
                  </a:ext>
                </a:extLst>
              </a:tr>
              <a:tr h="1980870">
                <a:tc>
                  <a:txBody>
                    <a:bodyPr/>
                    <a:lstStyle/>
                    <a:p>
                      <a:r>
                        <a:rPr lang="en-GB" sz="2000" dirty="0"/>
                        <a:t>Methodology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Experimental, verification of hypotheses, chiefly quantitative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Modified experimental, falsification of hypotheses, quantitative /qualitative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Dialogic / dialectical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Hermeneutical / dialectical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189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300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BFD86-9F7F-4740-9A15-B6524AF68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Examples:</a:t>
            </a:r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C65F9F0-D13C-4735-808F-5F534A975C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139332"/>
              </p:ext>
            </p:extLst>
          </p:nvPr>
        </p:nvGraphicFramePr>
        <p:xfrm>
          <a:off x="838200" y="1825625"/>
          <a:ext cx="10515597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807">
                  <a:extLst>
                    <a:ext uri="{9D8B030D-6E8A-4147-A177-3AD203B41FA5}">
                      <a16:colId xmlns:a16="http://schemas.microsoft.com/office/drawing/2014/main" val="1497374138"/>
                    </a:ext>
                  </a:extLst>
                </a:gridCol>
                <a:gridCol w="3636579">
                  <a:extLst>
                    <a:ext uri="{9D8B030D-6E8A-4147-A177-3AD203B41FA5}">
                      <a16:colId xmlns:a16="http://schemas.microsoft.com/office/drawing/2014/main" val="983821935"/>
                    </a:ext>
                  </a:extLst>
                </a:gridCol>
                <a:gridCol w="4154211">
                  <a:extLst>
                    <a:ext uri="{9D8B030D-6E8A-4147-A177-3AD203B41FA5}">
                      <a16:colId xmlns:a16="http://schemas.microsoft.com/office/drawing/2014/main" val="3043838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/>
                        <a:t>Research position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topic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method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0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/>
                        <a:t>positivism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Relationship between Covid isolation and mental health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Questionnaires, online survey, look at statistics (psychiatric admissions)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52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523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BFD86-9F7F-4740-9A15-B6524AF68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Examples:</a:t>
            </a:r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C65F9F0-D13C-4735-808F-5F534A975C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891476"/>
              </p:ext>
            </p:extLst>
          </p:nvPr>
        </p:nvGraphicFramePr>
        <p:xfrm>
          <a:off x="838200" y="1825625"/>
          <a:ext cx="10515597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807">
                  <a:extLst>
                    <a:ext uri="{9D8B030D-6E8A-4147-A177-3AD203B41FA5}">
                      <a16:colId xmlns:a16="http://schemas.microsoft.com/office/drawing/2014/main" val="1497374138"/>
                    </a:ext>
                  </a:extLst>
                </a:gridCol>
                <a:gridCol w="3636579">
                  <a:extLst>
                    <a:ext uri="{9D8B030D-6E8A-4147-A177-3AD203B41FA5}">
                      <a16:colId xmlns:a16="http://schemas.microsoft.com/office/drawing/2014/main" val="983821935"/>
                    </a:ext>
                  </a:extLst>
                </a:gridCol>
                <a:gridCol w="4154211">
                  <a:extLst>
                    <a:ext uri="{9D8B030D-6E8A-4147-A177-3AD203B41FA5}">
                      <a16:colId xmlns:a16="http://schemas.microsoft.com/office/drawing/2014/main" val="3043838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/>
                        <a:t>Research position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topic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method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0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/>
                        <a:t>positivism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Relationship between Covid isolation and mental health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Questionnaires, online survey, look at statistics (psychiatric admissions)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527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/>
                        <a:t>postpositivism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Differential effect of home-working on women and men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Questionnaire, structured interviews, survey of newspaper reports, social media topics, „overview“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851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224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BFD86-9F7F-4740-9A15-B6524AF68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Examples:</a:t>
            </a:r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C65F9F0-D13C-4735-808F-5F534A975C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043484"/>
              </p:ext>
            </p:extLst>
          </p:nvPr>
        </p:nvGraphicFramePr>
        <p:xfrm>
          <a:off x="838200" y="1825625"/>
          <a:ext cx="10515597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807">
                  <a:extLst>
                    <a:ext uri="{9D8B030D-6E8A-4147-A177-3AD203B41FA5}">
                      <a16:colId xmlns:a16="http://schemas.microsoft.com/office/drawing/2014/main" val="1497374138"/>
                    </a:ext>
                  </a:extLst>
                </a:gridCol>
                <a:gridCol w="3636579">
                  <a:extLst>
                    <a:ext uri="{9D8B030D-6E8A-4147-A177-3AD203B41FA5}">
                      <a16:colId xmlns:a16="http://schemas.microsoft.com/office/drawing/2014/main" val="983821935"/>
                    </a:ext>
                  </a:extLst>
                </a:gridCol>
                <a:gridCol w="4154211">
                  <a:extLst>
                    <a:ext uri="{9D8B030D-6E8A-4147-A177-3AD203B41FA5}">
                      <a16:colId xmlns:a16="http://schemas.microsoft.com/office/drawing/2014/main" val="3043838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/>
                        <a:t>Research position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topic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method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0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/>
                        <a:t>positivism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Relationship between Covid isolation and mental health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Questionnaires, online survey, look at statistics (psychiatric admissions)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527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/>
                        <a:t>postpositivism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Differential effect of home-working on women and men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Questionnaire, structeured interviews, survey of newspaper reports, social media topics, „overview“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851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/>
                        <a:t>Critical theory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Effects of home-schooling on children with disability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Narrative interviews, statistics, focus groups, campaigning to test inclusive suggestions by participants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833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818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BFD86-9F7F-4740-9A15-B6524AF68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Examples:</a:t>
            </a:r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C65F9F0-D13C-4735-808F-5F534A975C1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597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807">
                  <a:extLst>
                    <a:ext uri="{9D8B030D-6E8A-4147-A177-3AD203B41FA5}">
                      <a16:colId xmlns:a16="http://schemas.microsoft.com/office/drawing/2014/main" val="1497374138"/>
                    </a:ext>
                  </a:extLst>
                </a:gridCol>
                <a:gridCol w="3636579">
                  <a:extLst>
                    <a:ext uri="{9D8B030D-6E8A-4147-A177-3AD203B41FA5}">
                      <a16:colId xmlns:a16="http://schemas.microsoft.com/office/drawing/2014/main" val="983821935"/>
                    </a:ext>
                  </a:extLst>
                </a:gridCol>
                <a:gridCol w="4154211">
                  <a:extLst>
                    <a:ext uri="{9D8B030D-6E8A-4147-A177-3AD203B41FA5}">
                      <a16:colId xmlns:a16="http://schemas.microsoft.com/office/drawing/2014/main" val="3043838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/>
                        <a:t>Research position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topic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method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0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/>
                        <a:t>positivism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Relationship between Covid isolation and mental health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Questionnaires, online survey, look at statistics (psychiatric admissions)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527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/>
                        <a:t>postpositivism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Differential effect of home-working on women and men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Questionnaire, structeured interviews, survey of newspaper reports, social media topics, „overview“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851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/>
                        <a:t>Critical theory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Effects of home-schooling on children with disability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Narrative interviews, statistics, focus groups, campaigning to test inclusive suggestions by participants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833054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de-AT"/>
                        <a:t>constructivism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Employment visions of 16-18 year old pupils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/>
                        <a:t>Semi-structured qualitative interviews, focus groups,  cross –generational comparisons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662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57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774</Words>
  <Application>Microsoft Office PowerPoint</Application>
  <PresentationFormat>Widescreen</PresentationFormat>
  <Paragraphs>130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qualitative research (2)</vt:lpstr>
      <vt:lpstr>Inquiry paradigms</vt:lpstr>
      <vt:lpstr>Inquiry paradigms</vt:lpstr>
      <vt:lpstr>Inquiry paradigms</vt:lpstr>
      <vt:lpstr>Inquiry paradigms</vt:lpstr>
      <vt:lpstr>Examples:</vt:lpstr>
      <vt:lpstr>Examples:</vt:lpstr>
      <vt:lpstr>Examples:</vt:lpstr>
      <vt:lpstr>Examples:</vt:lpstr>
      <vt:lpstr>Reflectivity - a central tool to accompany all research (best done in dialogue with a “critical friend” – supervisor?!)</vt:lpstr>
      <vt:lpstr>Steps in reflectivity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qualitative research</dc:title>
  <dc:creator>Lorenz A. Walter</dc:creator>
  <cp:lastModifiedBy>Lorenz A. Walter</cp:lastModifiedBy>
  <cp:revision>70</cp:revision>
  <dcterms:created xsi:type="dcterms:W3CDTF">2018-02-17T10:22:52Z</dcterms:created>
  <dcterms:modified xsi:type="dcterms:W3CDTF">2023-02-15T13:47:56Z</dcterms:modified>
</cp:coreProperties>
</file>