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B8249-AEEC-05B1-C404-4873F5061471}" v="91" dt="2023-02-13T09:00:02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F96FA-E511-45EA-991A-6C824FCA0F65}" type="datetimeFigureOut">
              <a:rPr lang="cs-CZ" smtClean="0"/>
              <a:pPr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769D-55B0-4265-83F7-C3D5F0D375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 a ekonomické subjekty v systému soc. a zdrav. služeb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Technické info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Atestace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smtClean="0"/>
              <a:t>Písemný zápočet </a:t>
            </a:r>
            <a:r>
              <a:rPr lang="cs-CZ" dirty="0"/>
              <a:t>- 11.4.2023 ( v rámci posledního bloku)</a:t>
            </a:r>
            <a:endParaRPr lang="cs-CZ" dirty="0">
              <a:cs typeface="Calibri"/>
            </a:endParaRPr>
          </a:p>
          <a:p>
            <a:pPr lvl="1"/>
            <a:r>
              <a:rPr lang="cs-CZ" dirty="0"/>
              <a:t>max 40 bodů </a:t>
            </a:r>
            <a:r>
              <a:rPr lang="cs-CZ" dirty="0" smtClean="0"/>
              <a:t>(min. </a:t>
            </a:r>
            <a:r>
              <a:rPr lang="cs-CZ" dirty="0"/>
              <a:t>75% </a:t>
            </a:r>
            <a:r>
              <a:rPr lang="cs-CZ" dirty="0" smtClean="0"/>
              <a:t>bodů)</a:t>
            </a:r>
            <a:endParaRPr lang="cs-CZ" dirty="0"/>
          </a:p>
          <a:p>
            <a:pPr lvl="1"/>
            <a:r>
              <a:rPr lang="cs-CZ" dirty="0"/>
              <a:t>8 otázek s různou váhou bodů ( z toho 1 osobní otázka)</a:t>
            </a:r>
          </a:p>
          <a:p>
            <a:pPr lvl="1"/>
            <a:r>
              <a:rPr lang="cs-CZ" dirty="0"/>
              <a:t>zpracování  s využitím studijních materiálů, literatury aj</a:t>
            </a:r>
            <a:r>
              <a:rPr lang="cs-CZ" dirty="0" smtClean="0"/>
              <a:t>.</a:t>
            </a:r>
          </a:p>
          <a:p>
            <a:r>
              <a:rPr lang="cs-CZ" dirty="0"/>
              <a:t>Případová studie – výpočet bodu zvratu</a:t>
            </a:r>
            <a:endParaRPr lang="cs-CZ" dirty="0"/>
          </a:p>
          <a:p>
            <a:pPr marL="457200" lvl="1" indent="0">
              <a:buNone/>
            </a:pP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D0EE4-B5A7-1235-747B-6EAC5FC5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"/>
              </a:rPr>
              <a:t>Případová studie: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6F6E1-C300-9A87-09A3-C04A10294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02" y="1214610"/>
            <a:ext cx="8229600" cy="504926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 b="1" dirty="0">
                <a:ea typeface="+mn-lt"/>
                <a:cs typeface="+mn-lt"/>
              </a:rPr>
              <a:t>vymezen produkt</a:t>
            </a:r>
            <a:r>
              <a:rPr lang="cs-CZ" dirty="0">
                <a:ea typeface="+mn-lt"/>
                <a:cs typeface="+mn-lt"/>
              </a:rPr>
              <a:t> – co je produktem, jaké má kvalitativní charakteristiky, k čemu slouží a jakou má hodnotu pro „odběratele“ (jaká je orientační cena produktu), v jakých jednotkách je měřen, jaké dílčí úkony je třeba provést k jeho vytvoření, kdo se na něm podílí, kolik jednotek produktu je vytvářeno za období 1 roku.</a:t>
            </a:r>
            <a:endParaRPr lang="cs-CZ" dirty="0">
              <a:cs typeface="Calibri"/>
            </a:endParaRP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r>
              <a:rPr lang="cs-CZ" b="1" dirty="0">
                <a:ea typeface="+mn-lt"/>
                <a:cs typeface="+mn-lt"/>
              </a:rPr>
              <a:t>Vymezeny druhy nákladů</a:t>
            </a:r>
            <a:r>
              <a:rPr lang="cs-CZ" dirty="0">
                <a:ea typeface="+mn-lt"/>
                <a:cs typeface="+mn-lt"/>
              </a:rPr>
              <a:t>, které vznikají při vytváření produktu, které jsou variabilní a které jsou fixní, jaká je jejich orientační výše.</a:t>
            </a:r>
            <a:endParaRPr lang="cs-CZ" dirty="0"/>
          </a:p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 </a:t>
            </a:r>
            <a:r>
              <a:rPr lang="cs-CZ" b="1" dirty="0">
                <a:ea typeface="+mn-lt"/>
                <a:cs typeface="+mn-lt"/>
              </a:rPr>
              <a:t>nakreslen graf analýzy bodu zvratu</a:t>
            </a:r>
            <a:r>
              <a:rPr lang="cs-CZ" dirty="0">
                <a:ea typeface="+mn-lt"/>
                <a:cs typeface="+mn-lt"/>
              </a:rPr>
              <a:t>, a z grafu bude odečteno (nebo spočítáno) jak se změní „hospodářský výsledek“ při zvýšení objemu produkce o 10 % a při snížení objemu produkce o 10 %.</a:t>
            </a:r>
            <a:endParaRPr lang="cs-CZ" dirty="0"/>
          </a:p>
          <a:p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90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B3B2C-1614-6C18-E3DF-82A924F4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"/>
              </a:rPr>
              <a:t>Vymezení produktu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9E941-0D8B-D386-B288-8B3EB1EE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 dirty="0">
                <a:cs typeface="Calibri"/>
              </a:rPr>
              <a:t>Produktem se rozumí to co chcete nabízet – tím je dána i forma produktu (jiná je u laboratorního vyšetření nabízené lékařem a jiná u vyšetření nabízené přímo nemocným např. HIV pozitivu)</a:t>
            </a: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Vymezení produktu musí splňovat:</a:t>
            </a:r>
            <a:endParaRPr lang="cs-CZ" dirty="0">
              <a:ea typeface="+mn-lt"/>
              <a:cs typeface="+mn-lt"/>
            </a:endParaRPr>
          </a:p>
          <a:p>
            <a:pPr lvl="1"/>
            <a:r>
              <a:rPr lang="cs-CZ" dirty="0">
                <a:cs typeface="Calibri"/>
              </a:rPr>
              <a:t>Výstižné pro příjemce – musí vědět, že se mu dostalo toho čemu se mu dostat mělo.</a:t>
            </a:r>
            <a:endParaRPr lang="cs-CZ">
              <a:ea typeface="+mn-lt"/>
              <a:cs typeface="+mn-lt"/>
            </a:endParaRPr>
          </a:p>
          <a:p>
            <a:pPr lvl="1"/>
            <a:r>
              <a:rPr lang="cs-CZ" dirty="0">
                <a:cs typeface="Calibri"/>
              </a:rPr>
              <a:t>Splňuje podmínky SMART (spočítatelné, změřitelné, zvážitelné)</a:t>
            </a:r>
            <a:endParaRPr lang="cs-CZ">
              <a:ea typeface="+mn-lt"/>
              <a:cs typeface="+mn-lt"/>
            </a:endParaRPr>
          </a:p>
          <a:p>
            <a:pPr lvl="1"/>
            <a:r>
              <a:rPr lang="cs-CZ" dirty="0">
                <a:cs typeface="Calibri"/>
              </a:rPr>
              <a:t>Je možné stanovit náklady – aby poskytovatel věděl kolik ho to stojí, za kolik to bude prodávat a tedy příjemce, za kolik to bude kupovat (pokud je to z veřejných rozpočtů, tak kolik je z kapsy „příjemce“ a kolik z „veřejného pojištění“)</a:t>
            </a:r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9884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313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Ekonomie a ekonomické subjekty v systému soc. a zdrav. služeb</vt:lpstr>
      <vt:lpstr>Atestace</vt:lpstr>
      <vt:lpstr>Případová studie:</vt:lpstr>
      <vt:lpstr>Vymezení produktu</vt:lpstr>
    </vt:vector>
  </TitlesOfParts>
  <Company>Domov Sue Ryder, o.p.s.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Technické info</dc:title>
  <dc:creator>Matěj Lejsal</dc:creator>
  <cp:lastModifiedBy>Matěj Lejsal</cp:lastModifiedBy>
  <cp:revision>51</cp:revision>
  <dcterms:created xsi:type="dcterms:W3CDTF">2012-02-25T06:32:39Z</dcterms:created>
  <dcterms:modified xsi:type="dcterms:W3CDTF">2023-02-13T09:03:37Z</dcterms:modified>
</cp:coreProperties>
</file>