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1"/>
  </p:notesMasterIdLst>
  <p:handoutMasterIdLst>
    <p:handoutMasterId r:id="rId52"/>
  </p:handoutMasterIdLst>
  <p:sldIdLst>
    <p:sldId id="256" r:id="rId5"/>
    <p:sldId id="321" r:id="rId6"/>
    <p:sldId id="300" r:id="rId7"/>
    <p:sldId id="299" r:id="rId8"/>
    <p:sldId id="301" r:id="rId9"/>
    <p:sldId id="258" r:id="rId10"/>
    <p:sldId id="317" r:id="rId11"/>
    <p:sldId id="318" r:id="rId12"/>
    <p:sldId id="319" r:id="rId13"/>
    <p:sldId id="320" r:id="rId14"/>
    <p:sldId id="302" r:id="rId15"/>
    <p:sldId id="314" r:id="rId16"/>
    <p:sldId id="259" r:id="rId17"/>
    <p:sldId id="264" r:id="rId18"/>
    <p:sldId id="334" r:id="rId19"/>
    <p:sldId id="332" r:id="rId20"/>
    <p:sldId id="263" r:id="rId21"/>
    <p:sldId id="260" r:id="rId22"/>
    <p:sldId id="309" r:id="rId23"/>
    <p:sldId id="266" r:id="rId24"/>
    <p:sldId id="310" r:id="rId25"/>
    <p:sldId id="267" r:id="rId26"/>
    <p:sldId id="261" r:id="rId27"/>
    <p:sldId id="265" r:id="rId28"/>
    <p:sldId id="311" r:id="rId29"/>
    <p:sldId id="269" r:id="rId30"/>
    <p:sldId id="312" r:id="rId31"/>
    <p:sldId id="271" r:id="rId32"/>
    <p:sldId id="272" r:id="rId33"/>
    <p:sldId id="274" r:id="rId34"/>
    <p:sldId id="335" r:id="rId35"/>
    <p:sldId id="336" r:id="rId36"/>
    <p:sldId id="316" r:id="rId37"/>
    <p:sldId id="327" r:id="rId38"/>
    <p:sldId id="333" r:id="rId39"/>
    <p:sldId id="307" r:id="rId40"/>
    <p:sldId id="323" r:id="rId41"/>
    <p:sldId id="324" r:id="rId42"/>
    <p:sldId id="325" r:id="rId43"/>
    <p:sldId id="326" r:id="rId44"/>
    <p:sldId id="337" r:id="rId45"/>
    <p:sldId id="313" r:id="rId46"/>
    <p:sldId id="322" r:id="rId47"/>
    <p:sldId id="330" r:id="rId48"/>
    <p:sldId id="328" r:id="rId49"/>
    <p:sldId id="329" r:id="rId50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2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61391B3-9A5E-42C3-894D-BA89593394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8" tIns="44109" rIns="88218" bIns="44109" numCol="1" anchor="t" anchorCtr="0" compatLnSpc="1">
            <a:prstTxWarp prst="textNoShape">
              <a:avLst/>
            </a:prstTxWarp>
          </a:bodyPr>
          <a:lstStyle>
            <a:lvl1pPr defTabSz="8826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19C05C8-3220-4235-8AF5-0A276F1CB91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8" tIns="44109" rIns="88218" bIns="44109" numCol="1" anchor="t" anchorCtr="0" compatLnSpc="1">
            <a:prstTxWarp prst="textNoShape">
              <a:avLst/>
            </a:prstTxWarp>
          </a:bodyPr>
          <a:lstStyle>
            <a:lvl1pPr algn="r" defTabSz="8826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37671C96-FCE6-4E25-B1E0-D823CFF215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8" tIns="44109" rIns="88218" bIns="44109" numCol="1" anchor="b" anchorCtr="0" compatLnSpc="1">
            <a:prstTxWarp prst="textNoShape">
              <a:avLst/>
            </a:prstTxWarp>
          </a:bodyPr>
          <a:lstStyle>
            <a:lvl1pPr defTabSz="8826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1EA806E-828F-4DBF-8443-F75F49555E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8" tIns="44109" rIns="88218" bIns="44109" numCol="1" anchor="b" anchorCtr="0" compatLnSpc="1">
            <a:prstTxWarp prst="textNoShape">
              <a:avLst/>
            </a:prstTxWarp>
          </a:bodyPr>
          <a:lstStyle>
            <a:lvl1pPr algn="r" defTabSz="882650" eaLnBrk="1" hangingPunct="1">
              <a:defRPr sz="1200" smtClean="0"/>
            </a:lvl1pPr>
          </a:lstStyle>
          <a:p>
            <a:pPr>
              <a:defRPr/>
            </a:pPr>
            <a:fld id="{B745BED2-4772-44CB-BAF8-161B39871E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9303407-F9C2-4C54-91AA-A7302111FB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79" rIns="95559" bIns="47779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355D3BA-ECF3-4444-9702-5D43CC59BD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79" rIns="95559" bIns="47779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E7CCA10-D28A-409D-B60E-DF5A551A31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3944B23-123D-4977-B4EE-1C9122D532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79" rIns="95559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E9E44E5E-04D7-4338-BE7A-265A2032F9C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79" rIns="95559" bIns="47779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471715E-D8DD-4E78-AB59-6C5A2F152C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79" rIns="95559" bIns="47779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smtClean="0"/>
            </a:lvl1pPr>
          </a:lstStyle>
          <a:p>
            <a:pPr>
              <a:defRPr/>
            </a:pPr>
            <a:fld id="{337DB379-BBDC-4892-9BB3-8B09F88C3D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documents/10180/61449042/prusa.pdf/71e31cff-a2e4-4267-a72f-96afede9d40f?version=1.0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sofia.cz/wiki/Funkce_ceny#cite_note-jakubik-3" TargetMode="External"/><Relationship Id="rId3" Type="http://schemas.openxmlformats.org/officeDocument/2006/relationships/hyperlink" Target="https://wikisofia.cz/wiki/Informace" TargetMode="External"/><Relationship Id="rId7" Type="http://schemas.openxmlformats.org/officeDocument/2006/relationships/hyperlink" Target="https://wikisofia.cz/wiki/Rozhodov%C3%A1n%C3%AD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ikisofia.cz/wiki/Motivace" TargetMode="External"/><Relationship Id="rId5" Type="http://schemas.openxmlformats.org/officeDocument/2006/relationships/hyperlink" Target="https://wikisofia.cz/wiki/Funkce_ceny#cite_note-jurecka-2" TargetMode="External"/><Relationship Id="rId4" Type="http://schemas.openxmlformats.org/officeDocument/2006/relationships/hyperlink" Target="https://wikisofia.cz/wiki/Funkce_ceny#cite_note-holman-1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B33B865-367B-4703-979A-B861F1C80E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08799D-AC4E-49B4-9DA0-B48A6F1EE72F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469FF2E-845A-499A-A922-3628DBC00C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55CE095-26A1-408F-B122-E605CB8E2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2C142EC-9B37-44DA-B893-D3CFA3339A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DCBD1D-1AF8-43CE-89CB-2461DFCB9D80}" type="slidenum">
              <a:rPr lang="cs-CZ" altLang="cs-CZ" sz="130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9C31F23-4BED-4A59-B1C3-8B2133BF9A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2DD2116-213D-42C5-B24D-AF69B847B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disponibilní důchod, nezbytnost statku, sezónní vlivy, množství substitutů, módní trendy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D5DC217-CD55-404B-B2AC-BC61C99BB5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1A36DC-6673-465E-B4E9-F068716B8DE1}" type="slidenum">
              <a:rPr lang="cs-CZ" altLang="cs-CZ" sz="1300"/>
              <a:pPr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43DB0FE-CCCB-4085-B4DE-DAFA0FD250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3A1CE6D-AC93-4765-9283-4E881207D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D9EC37F-5315-4CB2-865C-869F0F94A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0ED819-8F47-40A4-93CD-1DB55AE7412B}" type="slidenum">
              <a:rPr lang="cs-CZ" altLang="cs-CZ" sz="1300"/>
              <a:pPr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09B7983-69EF-40F3-8708-AF4B79338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0BF2F2E-7288-454D-89D9-27708F45D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1CE2B86F-0466-410A-AF24-C4097E4ED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B363C9-D043-459A-AB22-C32FF167B6BD}" type="slidenum">
              <a:rPr lang="cs-CZ" altLang="cs-CZ" sz="1300"/>
              <a:pPr>
                <a:spcBef>
                  <a:spcPct val="0"/>
                </a:spcBef>
              </a:pPr>
              <a:t>26</a:t>
            </a:fld>
            <a:endParaRPr lang="cs-CZ" altLang="cs-CZ" sz="13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37BA36D3-9B09-45D0-B909-DF7383D052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2D0CFF0-B222-4794-8CF1-A5CDA8450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2E03AEE-6C6E-407D-8E2D-4FBD063DF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038950-5D23-4FB6-BAB7-610BF819A487}" type="slidenum">
              <a:rPr lang="cs-CZ" altLang="cs-CZ" sz="1300"/>
              <a:pPr>
                <a:spcBef>
                  <a:spcPct val="0"/>
                </a:spcBef>
              </a:pPr>
              <a:t>28</a:t>
            </a:fld>
            <a:endParaRPr lang="cs-CZ" altLang="cs-CZ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3B21A90-2FE0-429D-8CE0-BCCB855764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DC03AAB-32EB-42FF-BB5C-7B93232E2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dostupnost zdrojů, struktura nákladů (fixní x variabilní), variabilita výrobního programu aj.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6DC355CB-26D6-4283-A589-BDFDBB5EC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C7FC8B-D13A-4CC3-8646-C56CEA399B0D}" type="slidenum">
              <a:rPr lang="cs-CZ" altLang="cs-CZ" sz="1300"/>
              <a:pPr>
                <a:spcBef>
                  <a:spcPct val="0"/>
                </a:spcBef>
              </a:pPr>
              <a:t>29</a:t>
            </a:fld>
            <a:endParaRPr lang="cs-CZ" altLang="cs-CZ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3AF02F8-9DE0-4FDD-87E9-B98D460137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0819494-EB48-4C79-B2A7-710C280F1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7D53447-03B8-4CA3-9AC7-B3CC9A1DD9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94EEA6-E32D-4645-8873-26C359E432D1}" type="slidenum">
              <a:rPr lang="cs-CZ" altLang="cs-CZ" sz="1300"/>
              <a:pPr>
                <a:spcBef>
                  <a:spcPct val="0"/>
                </a:spcBef>
              </a:pPr>
              <a:t>30</a:t>
            </a:fld>
            <a:endParaRPr lang="cs-CZ" altLang="cs-CZ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6E92E73-7620-4684-B878-C6F5BBEF4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BD920BD-0937-42B6-9510-D45EB1DD5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7D53447-03B8-4CA3-9AC7-B3CC9A1DD9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94EEA6-E32D-4645-8873-26C359E432D1}" type="slidenum">
              <a:rPr lang="cs-CZ" altLang="cs-CZ" sz="1300"/>
              <a:pPr>
                <a:spcBef>
                  <a:spcPct val="0"/>
                </a:spcBef>
              </a:pPr>
              <a:t>31</a:t>
            </a:fld>
            <a:endParaRPr lang="cs-CZ" altLang="cs-CZ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6E92E73-7620-4684-B878-C6F5BBEF4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BD920BD-0937-42B6-9510-D45EB1DD5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29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7D53447-03B8-4CA3-9AC7-B3CC9A1DD9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94EEA6-E32D-4645-8873-26C359E432D1}" type="slidenum">
              <a:rPr lang="cs-CZ" altLang="cs-CZ" sz="1300"/>
              <a:pPr>
                <a:spcBef>
                  <a:spcPct val="0"/>
                </a:spcBef>
              </a:pPr>
              <a:t>32</a:t>
            </a:fld>
            <a:endParaRPr lang="cs-CZ" altLang="cs-CZ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6E92E73-7620-4684-B878-C6F5BBEF4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BD920BD-0937-42B6-9510-D45EB1DD5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37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Zdravotní pojišťovny vydaly v roce 2017 na péči o muže 121,6 mld. korun, částka na léčení žen byla o 7 % vyšší a dosáhla hodnoty 130,6 mld. Kč.</a:t>
            </a:r>
            <a:endParaRPr lang="cs-CZ" sz="1200" b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DB379-BBDC-4892-9BB3-8B09F88C3DFB}" type="slidenum">
              <a:rPr lang="cs-CZ" altLang="cs-CZ" smtClean="0"/>
              <a:pPr>
                <a:defRPr/>
              </a:pPr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900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6B9C1A2-635D-46AE-B366-FD43E0F7CD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E4B867-FA62-4408-9443-15306326396A}" type="slidenum">
              <a:rPr lang="cs-CZ" altLang="cs-CZ" sz="130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E58CC86-3593-48EF-A1C0-4AF984D7A9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0FF2AC9-58CA-4E1A-B040-EB4AB916F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Říká jak, ale neříká PROČ!!!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https://www.czso.cz/documents/10180/61449042/prusa.pdf/71e31cff-a2e4-4267-a72f-96afede9d40f?version=1.0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DB379-BBDC-4892-9BB3-8B09F88C3DFB}" type="slidenum">
              <a:rPr lang="cs-CZ" altLang="cs-CZ" smtClean="0"/>
              <a:pPr>
                <a:defRPr/>
              </a:pPr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5097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Motivy a cíle</a:t>
            </a:r>
            <a:r>
              <a:rPr lang="cs-CZ" baseline="0" dirty="0"/>
              <a:t> firem: </a:t>
            </a:r>
            <a:r>
              <a:rPr lang="cs-CZ" dirty="0"/>
              <a:t>zisk, rozvoj, růst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DB379-BBDC-4892-9BB3-8B09F88C3DFB}" type="slidenum">
              <a:rPr lang="cs-CZ" altLang="cs-CZ" smtClean="0"/>
              <a:pPr>
                <a:defRPr/>
              </a:pPr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97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FEBB0038-82D7-48C4-80A3-29843D35B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2D1FCA-FC8F-4178-877B-0796BE6C973C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B4A661A-9CD3-4562-852F-2E421ECE02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03BDFF9-203B-4513-AB37-544833922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cs-CZ" altLang="cs-CZ">
                <a:latin typeface="Arial" panose="020B0604020202020204" pitchFamily="34" charset="0"/>
              </a:rPr>
              <a:t>Úskalí využití základních ekonomických modelů v sociální oblasti:</a:t>
            </a:r>
          </a:p>
          <a:p>
            <a:pPr marL="228600" indent="-228600" eaLnBrk="1" hangingPunct="1">
              <a:buFontTx/>
              <a:buAutoNum type="arabicParenR"/>
            </a:pPr>
            <a:r>
              <a:rPr lang="cs-CZ" altLang="cs-CZ">
                <a:latin typeface="Arial" panose="020B0604020202020204" pitchFamily="34" charset="0"/>
              </a:rPr>
              <a:t>Neracionální chování – MPSV – nám. Hošek (říjen 2009): „...o variantě, že budou k dispozici pouze 3 mld. vůbec neuvažujme...“</a:t>
            </a:r>
          </a:p>
          <a:p>
            <a:pPr marL="228600" indent="-228600" eaLnBrk="1" hangingPunct="1">
              <a:buFontTx/>
              <a:buAutoNum type="arabicParenR"/>
            </a:pPr>
            <a:r>
              <a:rPr lang="cs-CZ" altLang="cs-CZ">
                <a:latin typeface="Arial" panose="020B0604020202020204" pitchFamily="34" charset="0"/>
              </a:rPr>
              <a:t> pojetí užitku a jeho maximalizace – možný rozpor mezi maximalizací osobního užitku a společenského užitku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C26F18E-AE6E-4C0C-AB75-BA10E72664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3650FD-B15B-45CA-84A1-5C41F08E9553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20EE058-ABE3-4B66-92C2-E59E1A8B0E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667E638-FDFD-4AD3-BB9E-64A76E43B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A5D5E27-D29D-4FA8-BEC1-E5033BB875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EDF8A-AD78-4069-93D4-42954D64AF51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B8E6948-11AB-4783-81E1-AFCFCBADB7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30E9B02-222D-4CE3-BED2-A1A39E4CE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Informační funkce ceny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Cena je nositelem </a:t>
            </a:r>
            <a:r>
              <a:rPr lang="cs-CZ" sz="1200" b="0" i="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 tooltip="Informace"/>
              </a:rPr>
              <a:t>informací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o situaci na trhu, zejména o stavu nabídky a poptávky. Je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informačním signálem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který se šíří ekonomikou. Informuje zákazníky o pozici produktu na trhu, ale též o jeho vztahu ke konkurenčním produktům. Pokud se kupříkladu některý výrobní zdroj stane vzácnějším, jsou o tom výrobci i zákazníci prostřednictvím informační funkce ceny informováni.</a:t>
            </a:r>
            <a:r>
              <a:rPr lang="cs-CZ" sz="1200" b="0" i="0" u="sng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[1]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Ceny totiž svým růstem nebo poklesem vysílají informace o vztahu nabídky a poptávky na trhu a signalizují výrobcům, aby snížili či zvýšili jejich produkci. Cena je důležitou informací i pro spotřebitele. Informační funkce ceny bývá někdy také označována jako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signální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Tuto funkci je možné vyjádřit pomocí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schématu zpětných vazeb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na nichž je založena tržní samoregulace.</a:t>
            </a:r>
            <a:r>
              <a:rPr lang="cs-CZ" sz="1200" b="0" i="0" u="sng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/>
              </a:rPr>
              <a:t>[2]</a:t>
            </a:r>
            <a:endParaRPr lang="cs-CZ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Motivační funkce ceny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Cena je </a:t>
            </a:r>
            <a:r>
              <a:rPr lang="cs-CZ" sz="1200" b="0" i="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 tooltip="Motivace"/>
              </a:rPr>
              <a:t>motivací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pro reakce výrobců a spotřebitelů. Motivací jim může být například perspektiva většího výdělku a zisku či možnost úspory. Cena svou výší motivuje, ale též demotivuje využívání a spotřebu výrobních statků. Cena tak představuje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podnět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k </a:t>
            </a:r>
            <a:r>
              <a:rPr lang="cs-CZ" sz="1200" b="0" i="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 tooltip="Rozhodování"/>
              </a:rPr>
              <a:t>rozhodování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r>
              <a:rPr lang="cs-CZ" sz="1200" b="0" i="0" u="sng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[1]</a:t>
            </a:r>
            <a:endParaRPr lang="cs-CZ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Alokační funkce ceny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Cena alokuje (rozmisťuje) ekonomické zdroje mezi různá užití takovým způsobem, aby byly efektivně využívány. Plní tedy úlohu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nástroje rozmístění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disponibilních zdrojů ekonomických subjektů.</a:t>
            </a:r>
            <a:r>
              <a:rPr lang="cs-CZ" sz="1200" b="0" i="0" u="sng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8"/>
              </a:rPr>
              <a:t>[3]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Napomáhá také kupujícím při </a:t>
            </a:r>
            <a:r>
              <a:rPr lang="cs-CZ" sz="1200" b="0" i="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 tooltip="Rozhodování"/>
              </a:rPr>
              <a:t>rozhodování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jak vynaložit své peníze, jak je rozdělit, tj. alokovat svou kupní sílu, aby bylo dosaženo maximálního užitku. Konečným výsledkem šíření cenových informací a reakcí na tyto informace je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realokace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(přemístění) výrobních zdrojů, tj. práce a kapitálu.</a:t>
            </a:r>
            <a:r>
              <a:rPr lang="cs-CZ" sz="1200" b="0" i="0" u="sng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[1]</a:t>
            </a:r>
            <a:endParaRPr lang="cs-CZ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Distribuční/rozdělovací funkce ceny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Cena rozděluje (distribuuje) zboží a služby, je jakýmsi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nástrojem rozdělování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Zboží a služby se rozdělí mezi zákazníky podle jejich ochoty zaplatit. Tato funkce nebývá vždy samostatně vyčleněna. Dle Dagmar Jakubíkové</a:t>
            </a:r>
            <a:r>
              <a:rPr lang="cs-CZ" sz="1200" b="0" i="0" u="sng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8"/>
              </a:rPr>
              <a:t>[3]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je v rozdělovací funkci cena základem pro rozdělování důchodů. Obdobné charakteristiky má u Václava Jurečky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funkce diferenciační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r>
              <a:rPr lang="cs-CZ" sz="1200" b="0" i="0" u="sng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/>
              </a:rPr>
              <a:t>[2]</a:t>
            </a:r>
            <a:endParaRPr lang="cs-CZ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DB379-BBDC-4892-9BB3-8B09F88C3DFB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4934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9F9F735-DBA3-4372-98DB-A0B2CCEB66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92ED9D-7645-4DB9-8DF1-B8C950011BF2}" type="slidenum">
              <a:rPr lang="cs-CZ" altLang="cs-CZ" sz="130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368B87A-F3D7-4BA0-8FDC-71A5A129EC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EA9D426-C4C7-4EB8-A179-18AA01F54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0D6F8AA-79DD-46E7-9911-3B6C5207A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F9E511-D6D4-4D93-92A9-4545D7702FCC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C4978CD-7DD2-48C5-810C-6A8810E1A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79F05E4-B27E-4312-9AA3-9ACF82AEC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CA47B47-7845-4D6C-A96F-EFDBDD2AD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EFA73-3771-4F8A-A032-2C2A675DAAC3}" type="slidenum">
              <a:rPr lang="cs-CZ" altLang="cs-CZ" sz="130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7A6657B-2D88-4DA0-9FE5-D4F17BC4F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4BB3B9C-53DC-46F5-8F9C-2ABB941BC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1AEE43FF-419F-4149-A1F8-CB81BF442E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cs-CZ" dirty="0"/>
              <a:t>EKONOMIE A EKON. SUBJ.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573B64C-16EB-4A8A-A85F-81220E055E09}" type="datetime1">
              <a:rPr lang="cs-CZ" smtClean="0"/>
              <a:t>13.02.2023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95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4F5656-E8CF-409D-9F84-793893248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D263-923A-4E5B-937F-E690DA6452D9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07074A-6F13-438F-9037-2159CAD69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35995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68153E-7DB8-4052-B1F8-C0DD975E8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8066-E2E0-4D26-8A5A-263AE5E5D079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EF2BB8-A0C6-417B-B245-8605FD1585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3195738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97E6C7-5F2C-44BB-8D0A-D0029BFEA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E1D3-45CE-48E6-B039-62036C78B7E7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746889-67F9-4A25-A1C0-A5408E7FA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2049356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BE5708-E2A2-47BE-9BD4-12DA2910B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F4E01-3284-4386-8240-E2AEE56EA046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55FD47-74F4-4D3E-AC55-1F80A96E2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226142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A9595-9F82-4456-85FC-5F18975468B7}" type="datetime1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356344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>
            <a:extLst>
              <a:ext uri="{FF2B5EF4-FFF2-40B4-BE49-F238E27FC236}">
                <a16:creationId xmlns:a16="http://schemas.microsoft.com/office/drawing/2014/main" id="{FEC374AA-3BE9-4FC9-B12D-1DDE20E5E2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245225"/>
            <a:ext cx="2530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2E6525-B7C3-447D-A674-C842510940DE}" type="slidenum">
              <a:rPr lang="cs-CZ" altLang="cs-CZ"/>
              <a:pPr eaLnBrk="1" hangingPunct="1"/>
              <a:t>‹#›</a:t>
            </a:fld>
            <a:endParaRPr lang="cs-CZ" alt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718A87-93FD-4EA7-8A77-5935264D88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271935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FB043F-82C2-4F74-BF05-5FD84AD0C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D55B-2DDC-4CF7-85D3-A62308C27C88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BFFE9C-81E9-4434-AC5D-26B22E05CD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181547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6F9E5F-031A-4D3A-B5BD-14FCB0541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46136-5DB1-4622-BB2E-500205BDE6F4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4E35BF-07FD-4695-9FB1-8DBE2CAB1F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12726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604C363-A7EB-48E1-B8AA-ADB8F3DEB8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023E1-CD85-4B70-82D2-6058E62424C6}" type="datetime1">
              <a:rPr lang="cs-CZ" smtClean="0"/>
              <a:t>13.02.2023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C8703E-2075-4609-81C5-87C7C4E97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144883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FCA10F-C7A0-4319-BF7D-B27327EA3B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A6BB-F0FC-41F8-B3D7-0B4B2CF92527}" type="datetime1">
              <a:rPr lang="cs-CZ" smtClean="0"/>
              <a:t>13.02.2023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64E3C5-EA2C-485D-99CB-1237F83DE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302537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EFB513-6F33-4713-ADD5-09CB24587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BC0EF-9527-4D6D-A113-BE27712931C8}" type="datetime1">
              <a:rPr lang="cs-CZ" smtClean="0"/>
              <a:t>13.02.2023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7BF440-331D-405C-8C80-0E1F6B573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143072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6F73A5-2A96-47AD-9D31-D358D7C64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A5405-0258-40F6-A738-90E1E3ED642C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5584C4-7BF8-408B-98E3-277C21CBA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124102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C473CF-E2BC-4373-8B0C-89B8E54AB2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05AF93-72C0-4BF7-82E4-934EB85B5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857A97-8FDC-4947-AA79-3E4ED56414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AEC7EB01-52EA-44DD-9765-EBEA13FD6B3C}" type="datetime1">
              <a:rPr lang="cs-CZ" smtClean="0"/>
              <a:t>13.02.2023</a:t>
            </a:fld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F5E3DF-7E11-4F99-8917-6748F0D489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EKONOMIE A EKON. SUBJ.</a:t>
            </a:r>
          </a:p>
        </p:txBody>
      </p:sp>
      <p:sp>
        <p:nvSpPr>
          <p:cNvPr id="1030" name="Text Box 7">
            <a:extLst>
              <a:ext uri="{FF2B5EF4-FFF2-40B4-BE49-F238E27FC236}">
                <a16:creationId xmlns:a16="http://schemas.microsoft.com/office/drawing/2014/main" id="{5C1705B4-7292-4157-99B6-BB5EC39519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227763" y="6237288"/>
            <a:ext cx="2447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1400">
                <a:solidFill>
                  <a:schemeClr val="bg2"/>
                </a:solidFill>
              </a:rPr>
              <a:t>Katedra řízení a supervize FHS 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7" r:id="rId2"/>
    <p:sldLayoutId id="2147483726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cri/indexy-spotrebitelskych-cen-inflace-leden-2023" TargetMode="Externa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zápatí 4">
            <a:extLst>
              <a:ext uri="{FF2B5EF4-FFF2-40B4-BE49-F238E27FC236}">
                <a16:creationId xmlns:a16="http://schemas.microsoft.com/office/drawing/2014/main" id="{85D89846-E073-4DC9-AD90-860CF0E603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2"/>
                </a:solidFill>
              </a:rPr>
              <a:t>EKONOMIE A EKON. SUBJ.</a:t>
            </a: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2B9F8A65-C790-4557-B719-7352A18AA1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Ekonomie a ekonomické subjekty v systému sociálních a zdravotních služeb</a:t>
            </a:r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5B1EC626-219B-4E55-AED1-9E8198678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076700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3600"/>
              <a:t>Matěj Lejsal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A35A67E0-68C6-4E00-887D-E16CE1AB6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ROZPOČTOVÉ OMEZENÍ SPOTŘEBITELE</a:t>
            </a:r>
          </a:p>
        </p:txBody>
      </p:sp>
      <p:grpSp>
        <p:nvGrpSpPr>
          <p:cNvPr id="17412" name="Group 4">
            <a:extLst>
              <a:ext uri="{FF2B5EF4-FFF2-40B4-BE49-F238E27FC236}">
                <a16:creationId xmlns:a16="http://schemas.microsoft.com/office/drawing/2014/main" id="{4F496891-FA26-4D9F-9C58-252D02270D27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1628775"/>
            <a:ext cx="5018087" cy="4117975"/>
            <a:chOff x="2421" y="2884"/>
            <a:chExt cx="4730" cy="3906"/>
          </a:xfrm>
        </p:grpSpPr>
        <p:sp>
          <p:nvSpPr>
            <p:cNvPr id="17413" name="Text Box 5">
              <a:extLst>
                <a:ext uri="{FF2B5EF4-FFF2-40B4-BE49-F238E27FC236}">
                  <a16:creationId xmlns:a16="http://schemas.microsoft.com/office/drawing/2014/main" id="{E1C125BD-7820-4B91-BB31-0EEA5F78B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5" y="62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k-SK" altLang="cs-CZ" sz="2600"/>
                <a:t>X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DFC7303A-8319-40F0-8277-5092F2657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1" y="3064"/>
              <a:ext cx="579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k-SK" altLang="cs-CZ" sz="2600"/>
                <a:t>Z</a:t>
              </a:r>
              <a:endParaRPr lang="cs-CZ" altLang="cs-CZ" sz="2600"/>
            </a:p>
          </p:txBody>
        </p:sp>
        <p:sp>
          <p:nvSpPr>
            <p:cNvPr id="17415" name="Text Box 7">
              <a:extLst>
                <a:ext uri="{FF2B5EF4-FFF2-40B4-BE49-F238E27FC236}">
                  <a16:creationId xmlns:a16="http://schemas.microsoft.com/office/drawing/2014/main" id="{682935D4-C825-4C13-B339-AC57883B88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6106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k-SK" altLang="cs-CZ" sz="1000">
                  <a:latin typeface="Times New Roman" panose="02020603050405020304" pitchFamily="18" charset="0"/>
                </a:rPr>
                <a:t>0</a:t>
              </a:r>
              <a:endParaRPr lang="cs-CZ" altLang="cs-CZ" sz="1800"/>
            </a:p>
          </p:txBody>
        </p:sp>
        <p:sp>
          <p:nvSpPr>
            <p:cNvPr id="17416" name="Line 8">
              <a:extLst>
                <a:ext uri="{FF2B5EF4-FFF2-40B4-BE49-F238E27FC236}">
                  <a16:creationId xmlns:a16="http://schemas.microsoft.com/office/drawing/2014/main" id="{D7B3E5F2-2B84-4B95-80C0-1BF5CE8B52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1" y="2884"/>
              <a:ext cx="0" cy="3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7" name="Line 9">
              <a:extLst>
                <a:ext uri="{FF2B5EF4-FFF2-40B4-BE49-F238E27FC236}">
                  <a16:creationId xmlns:a16="http://schemas.microsoft.com/office/drawing/2014/main" id="{C61EB06D-77CF-4035-9B4C-D65FC40B31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1" y="6154"/>
              <a:ext cx="4272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8" name="Text Box 10">
              <a:extLst>
                <a:ext uri="{FF2B5EF4-FFF2-40B4-BE49-F238E27FC236}">
                  <a16:creationId xmlns:a16="http://schemas.microsoft.com/office/drawing/2014/main" id="{31DE6D13-111D-4258-8540-78200B729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1" y="4324"/>
              <a:ext cx="8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7419" name="Line 11">
              <a:extLst>
                <a:ext uri="{FF2B5EF4-FFF2-40B4-BE49-F238E27FC236}">
                  <a16:creationId xmlns:a16="http://schemas.microsoft.com/office/drawing/2014/main" id="{F3E0D620-D694-44AF-857F-BF1396799B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0" y="3270"/>
              <a:ext cx="306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0" name="Line 12">
              <a:extLst>
                <a:ext uri="{FF2B5EF4-FFF2-40B4-BE49-F238E27FC236}">
                  <a16:creationId xmlns:a16="http://schemas.microsoft.com/office/drawing/2014/main" id="{BA91F4EB-82E6-42CF-A825-CF6EA74F99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1" y="4575"/>
              <a:ext cx="129" cy="1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560E48C4-0653-4EAE-9B15-5F961F955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ZDROJE V EKONOMII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2DA69C1-DA26-4790-89F0-E16287735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PŘÍRODNÍ ZDROJE (RENTA)</a:t>
            </a:r>
          </a:p>
          <a:p>
            <a:pPr eaLnBrk="1" hangingPunct="1"/>
            <a:r>
              <a:rPr lang="cs-CZ" altLang="cs-CZ"/>
              <a:t>PRÁCE (MZDA)</a:t>
            </a:r>
          </a:p>
          <a:p>
            <a:pPr eaLnBrk="1" hangingPunct="1"/>
            <a:r>
              <a:rPr lang="cs-CZ" altLang="cs-CZ"/>
              <a:t>KAPITÁL (ZISK)</a:t>
            </a:r>
          </a:p>
          <a:p>
            <a:pPr eaLnBrk="1" hangingPunct="1"/>
            <a:r>
              <a:rPr lang="cs-CZ" altLang="cs-CZ"/>
              <a:t>? informace?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>
            <a:extLst>
              <a:ext uri="{FF2B5EF4-FFF2-40B4-BE49-F238E27FC236}">
                <a16:creationId xmlns:a16="http://schemas.microsoft.com/office/drawing/2014/main" id="{55DB5AB4-884F-4C80-8191-41A3297F9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STATKY z hlediska vlastnictví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4712DF98-3C68-4AF6-B40D-B26020E22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soukromé statky (rivalitní, měřitelnost užitku, vyloučení ze spotřeby)</a:t>
            </a:r>
          </a:p>
          <a:p>
            <a:pPr eaLnBrk="1" hangingPunct="1"/>
            <a:r>
              <a:rPr lang="cs-CZ" altLang="cs-CZ"/>
              <a:t>veřejné statky (nerivalitní, neměřitelnost užitku, nevylučitelnost ze spotřeby)</a:t>
            </a:r>
          </a:p>
          <a:p>
            <a:pPr eaLnBrk="1" hangingPunct="1"/>
            <a:r>
              <a:rPr lang="cs-CZ" altLang="cs-CZ"/>
              <a:t>smíšené statky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1C2CD32C-3A8D-4A21-90B2-EE8FB6D64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Klíčové pojmy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DA7AA95-7FAB-45B5-870A-AA0B7B183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užitek (měřitelnost)</a:t>
            </a:r>
          </a:p>
          <a:p>
            <a:pPr eaLnBrk="1" hangingPunct="1"/>
            <a:r>
              <a:rPr lang="cs-CZ" altLang="cs-CZ"/>
              <a:t>jednotka produkce, spotřeby aj.</a:t>
            </a:r>
          </a:p>
          <a:p>
            <a:pPr eaLnBrk="1" hangingPunct="1"/>
            <a:r>
              <a:rPr lang="cs-CZ" altLang="cs-CZ"/>
              <a:t>peníze = „společný jmenovatel“</a:t>
            </a:r>
          </a:p>
        </p:txBody>
      </p:sp>
      <p:sp>
        <p:nvSpPr>
          <p:cNvPr id="19461" name="AutoShape 4">
            <a:extLst>
              <a:ext uri="{FF2B5EF4-FFF2-40B4-BE49-F238E27FC236}">
                <a16:creationId xmlns:a16="http://schemas.microsoft.com/office/drawing/2014/main" id="{521AB94D-1908-41AC-9762-1098C0CCF759}"/>
              </a:ext>
            </a:extLst>
          </p:cNvPr>
          <p:cNvSpPr>
            <a:spLocks/>
          </p:cNvSpPr>
          <p:nvPr/>
        </p:nvSpPr>
        <p:spPr bwMode="auto">
          <a:xfrm rot="5400000">
            <a:off x="3852069" y="-27781"/>
            <a:ext cx="792163" cy="7705725"/>
          </a:xfrm>
          <a:prstGeom prst="rightBrace">
            <a:avLst>
              <a:gd name="adj1" fmla="val 81062"/>
              <a:gd name="adj2" fmla="val 50032"/>
            </a:avLst>
          </a:prstGeom>
          <a:noFill/>
          <a:ln w="1079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9462" name="Text Box 5">
            <a:extLst>
              <a:ext uri="{FF2B5EF4-FFF2-40B4-BE49-F238E27FC236}">
                <a16:creationId xmlns:a16="http://schemas.microsoft.com/office/drawing/2014/main" id="{79B65AC6-C77A-47FD-B242-C9E3B10AE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652963"/>
            <a:ext cx="7489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/>
              <a:t>nabídka, poptávka, trh, inflace.......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31E5FD62-2768-4BA1-A379-B1948BF2C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 err="1"/>
              <a:t>Ekon</a:t>
            </a:r>
            <a:r>
              <a:rPr lang="cs-CZ" altLang="cs-CZ" sz="4000" dirty="0"/>
              <a:t>. pojmy v soc. a </a:t>
            </a:r>
            <a:r>
              <a:rPr lang="cs-CZ" altLang="cs-CZ" sz="4000" dirty="0" err="1"/>
              <a:t>zdr</a:t>
            </a:r>
            <a:r>
              <a:rPr lang="cs-CZ" altLang="cs-CZ" sz="4000" dirty="0"/>
              <a:t>. službách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4D51FEB-5598-4F3B-B0A9-059FA167367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2620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Cena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úhrada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dotace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příspěvek zřizovatele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náklady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aj.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1A189B59-5139-48FD-B43C-076DE41DD66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341438"/>
            <a:ext cx="4038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Jednotky spotřeby (produkce)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lůžkoden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/>
              <a:t>osoboden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intervence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úkon (minuty/hodiny)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Výkon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„Diagnóza“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„hlava“ (capita)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návštěva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konzultace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aj.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41010BC1-2260-4196-B6EA-7447A9F8B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4321175" cy="249299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Cena vs. Hodnota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Cena = vyjádření hodnoty z pohledu různých subjektů (zákazník, klient, veřejná správa, rodiny klientů, dárce, poskytovatel aj.)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ceny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Motivační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Alokační (distribuční)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3124200" y="63087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EKONOMIE A EKON. SUBJ.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863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PAUZA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66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B2D55FF1-6B15-40EE-AE1A-002219302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POPTÁVKA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4E46760-619B-4B85-BD42-B68D0A5DB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vztah mezi cenou a poptávaným množstvím</a:t>
            </a:r>
          </a:p>
          <a:p>
            <a:pPr eaLnBrk="1" hangingPunct="1"/>
            <a:r>
              <a:rPr lang="cs-CZ" altLang="cs-CZ"/>
              <a:t>racionální zákazník </a:t>
            </a:r>
            <a:r>
              <a:rPr lang="cs-CZ" altLang="cs-CZ" b="1">
                <a:sym typeface="Wingdings" panose="05000000000000000000" pitchFamily="2" charset="2"/>
              </a:rPr>
              <a:t></a:t>
            </a:r>
            <a:r>
              <a:rPr lang="cs-CZ" altLang="cs-CZ">
                <a:sym typeface="Wingdings 3" panose="05040102010807070707" pitchFamily="18" charset="2"/>
              </a:rPr>
              <a:t> zákon klesající poptávky</a:t>
            </a:r>
          </a:p>
          <a:p>
            <a:pPr eaLnBrk="1" hangingPunct="1"/>
            <a:endParaRPr lang="cs-CZ" altLang="cs-CZ">
              <a:sym typeface="Wingdings 3" panose="05040102010807070707" pitchFamily="18" charset="2"/>
            </a:endParaRPr>
          </a:p>
          <a:p>
            <a:pPr eaLnBrk="1" hangingPunct="1"/>
            <a:r>
              <a:rPr lang="cs-CZ" altLang="cs-CZ">
                <a:sym typeface="Wingdings 3" panose="05040102010807070707" pitchFamily="18" charset="2"/>
              </a:rPr>
              <a:t>roste-li cena, klesá poptávané množství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0">
            <a:extLst>
              <a:ext uri="{FF2B5EF4-FFF2-40B4-BE49-F238E27FC236}">
                <a16:creationId xmlns:a16="http://schemas.microsoft.com/office/drawing/2014/main" id="{054E42E6-745A-4F6F-ABD6-F5DAB9F3F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POPTÁVKA 1</a:t>
            </a:r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586F3C7E-2AF3-4F9D-B79B-63CBF8DBD4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" name="Line 6">
            <a:extLst>
              <a:ext uri="{FF2B5EF4-FFF2-40B4-BE49-F238E27FC236}">
                <a16:creationId xmlns:a16="http://schemas.microsoft.com/office/drawing/2014/main" id="{54C1E43A-9C1C-41F8-98A1-A6FDFA537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843597D6-A57B-47AD-B499-9C3BDEAC5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6610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270FE476-EFBF-4196-BB4F-26E8D71D3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 </a:t>
            </a:r>
          </a:p>
        </p:txBody>
      </p:sp>
      <p:graphicFrame>
        <p:nvGraphicFramePr>
          <p:cNvPr id="6182" name="Group 38">
            <a:extLst>
              <a:ext uri="{FF2B5EF4-FFF2-40B4-BE49-F238E27FC236}">
                <a16:creationId xmlns:a16="http://schemas.microsoft.com/office/drawing/2014/main" id="{62EC0E95-92EA-4208-BD0B-7C7D46DC82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16238" y="1557338"/>
          <a:ext cx="5699125" cy="103674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množství</a:t>
                      </a: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28" name="Line 39">
            <a:extLst>
              <a:ext uri="{FF2B5EF4-FFF2-40B4-BE49-F238E27FC236}">
                <a16:creationId xmlns:a16="http://schemas.microsoft.com/office/drawing/2014/main" id="{27C89A58-5611-4759-8B51-0827DAA2A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924175"/>
            <a:ext cx="4032250" cy="24495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9" name="Line 40">
            <a:extLst>
              <a:ext uri="{FF2B5EF4-FFF2-40B4-BE49-F238E27FC236}">
                <a16:creationId xmlns:a16="http://schemas.microsoft.com/office/drawing/2014/main" id="{AFCCC214-7045-4CD0-8E87-8FA921470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5229225"/>
            <a:ext cx="4321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0" name="Line 41">
            <a:extLst>
              <a:ext uri="{FF2B5EF4-FFF2-40B4-BE49-F238E27FC236}">
                <a16:creationId xmlns:a16="http://schemas.microsoft.com/office/drawing/2014/main" id="{18858D73-12C9-409D-BC11-07B9A13052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941888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1" name="Line 42">
            <a:extLst>
              <a:ext uri="{FF2B5EF4-FFF2-40B4-BE49-F238E27FC236}">
                <a16:creationId xmlns:a16="http://schemas.microsoft.com/office/drawing/2014/main" id="{F09C504C-34BC-46FF-BA6E-E2C0CB5D8D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342900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2" name="Line 43">
            <a:extLst>
              <a:ext uri="{FF2B5EF4-FFF2-40B4-BE49-F238E27FC236}">
                <a16:creationId xmlns:a16="http://schemas.microsoft.com/office/drawing/2014/main" id="{3F1474C4-EF21-47D8-99B1-32F897368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14972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3" name="Line 44">
            <a:extLst>
              <a:ext uri="{FF2B5EF4-FFF2-40B4-BE49-F238E27FC236}">
                <a16:creationId xmlns:a16="http://schemas.microsoft.com/office/drawing/2014/main" id="{BF4B21C4-CC85-4313-9C72-F1D7C2AD8C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4290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4" name="Line 45">
            <a:extLst>
              <a:ext uri="{FF2B5EF4-FFF2-40B4-BE49-F238E27FC236}">
                <a16:creationId xmlns:a16="http://schemas.microsoft.com/office/drawing/2014/main" id="{C5475F10-1C06-4942-9B3E-E5B08C1565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056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5" name="Line 46">
            <a:extLst>
              <a:ext uri="{FF2B5EF4-FFF2-40B4-BE49-F238E27FC236}">
                <a16:creationId xmlns:a16="http://schemas.microsoft.com/office/drawing/2014/main" id="{97C62D4D-C4F2-405D-B2BB-DD324C7E49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5963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6" name="Line 47">
            <a:extLst>
              <a:ext uri="{FF2B5EF4-FFF2-40B4-BE49-F238E27FC236}">
                <a16:creationId xmlns:a16="http://schemas.microsoft.com/office/drawing/2014/main" id="{A7CE88C5-9624-4830-A139-0178A8EC5B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00788" y="52292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7" name="Text Box 64">
            <a:extLst>
              <a:ext uri="{FF2B5EF4-FFF2-40B4-BE49-F238E27FC236}">
                <a16:creationId xmlns:a16="http://schemas.microsoft.com/office/drawing/2014/main" id="{7AD9EBD7-21CF-4491-B848-0FDA935DB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1416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7</a:t>
            </a:r>
          </a:p>
        </p:txBody>
      </p:sp>
      <p:sp>
        <p:nvSpPr>
          <p:cNvPr id="25638" name="Text Box 65">
            <a:extLst>
              <a:ext uri="{FF2B5EF4-FFF2-40B4-BE49-F238E27FC236}">
                <a16:creationId xmlns:a16="http://schemas.microsoft.com/office/drawing/2014/main" id="{1AA339FD-0474-4FAD-A57A-2361B8682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8608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5</a:t>
            </a:r>
          </a:p>
        </p:txBody>
      </p:sp>
      <p:sp>
        <p:nvSpPr>
          <p:cNvPr id="25639" name="Text Box 66">
            <a:extLst>
              <a:ext uri="{FF2B5EF4-FFF2-40B4-BE49-F238E27FC236}">
                <a16:creationId xmlns:a16="http://schemas.microsoft.com/office/drawing/2014/main" id="{32D1280E-73CA-4C3B-9A12-DB135C78D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2</a:t>
            </a:r>
          </a:p>
        </p:txBody>
      </p:sp>
      <p:sp>
        <p:nvSpPr>
          <p:cNvPr id="25640" name="Text Box 67">
            <a:extLst>
              <a:ext uri="{FF2B5EF4-FFF2-40B4-BE49-F238E27FC236}">
                <a16:creationId xmlns:a16="http://schemas.microsoft.com/office/drawing/2014/main" id="{C35295D6-8669-4581-A97E-E859C5FD3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0847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1</a:t>
            </a:r>
          </a:p>
        </p:txBody>
      </p:sp>
      <p:sp>
        <p:nvSpPr>
          <p:cNvPr id="25641" name="Text Box 68">
            <a:extLst>
              <a:ext uri="{FF2B5EF4-FFF2-40B4-BE49-F238E27FC236}">
                <a16:creationId xmlns:a16="http://schemas.microsoft.com/office/drawing/2014/main" id="{07BBFB41-848E-4324-9327-8A94F49AB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66102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6</a:t>
            </a:r>
          </a:p>
        </p:txBody>
      </p:sp>
      <p:sp>
        <p:nvSpPr>
          <p:cNvPr id="25642" name="Text Box 69">
            <a:extLst>
              <a:ext uri="{FF2B5EF4-FFF2-40B4-BE49-F238E27FC236}">
                <a16:creationId xmlns:a16="http://schemas.microsoft.com/office/drawing/2014/main" id="{D1315137-0CAF-4BCF-9FB9-106DB4292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5661025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12</a:t>
            </a:r>
          </a:p>
        </p:txBody>
      </p:sp>
      <p:sp>
        <p:nvSpPr>
          <p:cNvPr id="25643" name="Text Box 70">
            <a:extLst>
              <a:ext uri="{FF2B5EF4-FFF2-40B4-BE49-F238E27FC236}">
                <a16:creationId xmlns:a16="http://schemas.microsoft.com/office/drawing/2014/main" id="{1496B906-FC75-4BEA-AECE-265BE088C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6610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21</a:t>
            </a:r>
          </a:p>
        </p:txBody>
      </p:sp>
      <p:sp>
        <p:nvSpPr>
          <p:cNvPr id="25644" name="Text Box 71">
            <a:extLst>
              <a:ext uri="{FF2B5EF4-FFF2-40B4-BE49-F238E27FC236}">
                <a16:creationId xmlns:a16="http://schemas.microsoft.com/office/drawing/2014/main" id="{D4B7855B-3F24-4D0B-A762-D5CF3AE2F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6610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24</a:t>
            </a:r>
          </a:p>
        </p:txBody>
      </p:sp>
      <p:sp>
        <p:nvSpPr>
          <p:cNvPr id="25645" name="Text Box 72">
            <a:extLst>
              <a:ext uri="{FF2B5EF4-FFF2-40B4-BE49-F238E27FC236}">
                <a16:creationId xmlns:a16="http://schemas.microsoft.com/office/drawing/2014/main" id="{FBD9DFE1-8450-488A-9DD3-36FF54D18CFA}"/>
              </a:ext>
            </a:extLst>
          </p:cNvPr>
          <p:cNvSpPr txBox="1">
            <a:spLocks noChangeArrowheads="1"/>
          </p:cNvSpPr>
          <p:nvPr/>
        </p:nvSpPr>
        <p:spPr bwMode="auto">
          <a:xfrm rot="1999214">
            <a:off x="3635375" y="3716338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poptávka</a:t>
            </a:r>
          </a:p>
        </p:txBody>
      </p:sp>
      <p:sp>
        <p:nvSpPr>
          <p:cNvPr id="6217" name="Line 73">
            <a:extLst>
              <a:ext uri="{FF2B5EF4-FFF2-40B4-BE49-F238E27FC236}">
                <a16:creationId xmlns:a16="http://schemas.microsoft.com/office/drawing/2014/main" id="{661EC905-7966-4944-A271-C6991BD5B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789363"/>
            <a:ext cx="165735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FC129085-4A3A-4FC2-BE94-43DB49CA3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VLIV NA POPTÁVKU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A608DA3-00D4-410A-AAE8-9C42AE987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důchod kupujících (inferiorní statky)</a:t>
            </a:r>
          </a:p>
          <a:p>
            <a:pPr eaLnBrk="1" hangingPunct="1"/>
            <a:r>
              <a:rPr lang="cs-CZ" altLang="cs-CZ"/>
              <a:t>velikost trhu</a:t>
            </a:r>
          </a:p>
          <a:p>
            <a:pPr eaLnBrk="1" hangingPunct="1"/>
            <a:r>
              <a:rPr lang="cs-CZ" altLang="cs-CZ"/>
              <a:t>ceny substitutů a komplementů</a:t>
            </a:r>
          </a:p>
          <a:p>
            <a:pPr eaLnBrk="1" hangingPunct="1"/>
            <a:r>
              <a:rPr lang="cs-CZ" altLang="cs-CZ"/>
              <a:t>očekávání spotřebitelů</a:t>
            </a:r>
          </a:p>
          <a:p>
            <a:pPr eaLnBrk="1" hangingPunct="1"/>
            <a:r>
              <a:rPr lang="cs-CZ" altLang="cs-CZ"/>
              <a:t>specifické faktory (móda, vkus, sezóna, počasí)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Inspirativní literatura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1966414" cy="297941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722" y="1556792"/>
            <a:ext cx="2077611" cy="297762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441" y="1556792"/>
            <a:ext cx="2116075" cy="301220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23" y="1556792"/>
            <a:ext cx="2023857" cy="2977629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629001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A43AC8FB-FB91-47A3-B2D8-4551856BA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POPTÁVKA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53942D9F-00B4-4CDB-9E47-5602FA9A87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7" name="Line 4">
            <a:extLst>
              <a:ext uri="{FF2B5EF4-FFF2-40B4-BE49-F238E27FC236}">
                <a16:creationId xmlns:a16="http://schemas.microsoft.com/office/drawing/2014/main" id="{58BE3596-5141-4B8E-8929-138F7AF4D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D57375D3-E5D0-417C-93EA-1600CEF46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6610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AA3F3A01-6E03-4E31-B6DD-60C3CF0C9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sp>
        <p:nvSpPr>
          <p:cNvPr id="28680" name="Line 27">
            <a:extLst>
              <a:ext uri="{FF2B5EF4-FFF2-40B4-BE49-F238E27FC236}">
                <a16:creationId xmlns:a16="http://schemas.microsoft.com/office/drawing/2014/main" id="{C56C4458-FC41-4BEE-814F-9635AD620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924175"/>
            <a:ext cx="4032250" cy="24495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1" name="Line 32">
            <a:extLst>
              <a:ext uri="{FF2B5EF4-FFF2-40B4-BE49-F238E27FC236}">
                <a16:creationId xmlns:a16="http://schemas.microsoft.com/office/drawing/2014/main" id="{340BF5CA-90E1-407A-8DDD-DD07F97C30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4290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2" name="Text Box 44">
            <a:extLst>
              <a:ext uri="{FF2B5EF4-FFF2-40B4-BE49-F238E27FC236}">
                <a16:creationId xmlns:a16="http://schemas.microsoft.com/office/drawing/2014/main" id="{A407021A-8BC8-402D-993B-B885C4833B39}"/>
              </a:ext>
            </a:extLst>
          </p:cNvPr>
          <p:cNvSpPr txBox="1">
            <a:spLocks noChangeArrowheads="1"/>
          </p:cNvSpPr>
          <p:nvPr/>
        </p:nvSpPr>
        <p:spPr bwMode="auto">
          <a:xfrm rot="1999214">
            <a:off x="3635375" y="3716338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poptávka 1</a:t>
            </a:r>
          </a:p>
        </p:txBody>
      </p:sp>
      <p:sp>
        <p:nvSpPr>
          <p:cNvPr id="28683" name="Line 46">
            <a:extLst>
              <a:ext uri="{FF2B5EF4-FFF2-40B4-BE49-F238E27FC236}">
                <a16:creationId xmlns:a16="http://schemas.microsoft.com/office/drawing/2014/main" id="{FAAF353D-D59B-41AC-9ED2-7124C0C373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3357563"/>
            <a:ext cx="3527425" cy="71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4" name="Line 47">
            <a:extLst>
              <a:ext uri="{FF2B5EF4-FFF2-40B4-BE49-F238E27FC236}">
                <a16:creationId xmlns:a16="http://schemas.microsoft.com/office/drawing/2014/main" id="{11394553-D2B7-4475-BE24-5CEBB5C4EA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349500"/>
            <a:ext cx="4032250" cy="2449513"/>
          </a:xfrm>
          <a:prstGeom prst="line">
            <a:avLst/>
          </a:prstGeom>
          <a:noFill/>
          <a:ln w="34925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5" name="Text Box 48">
            <a:extLst>
              <a:ext uri="{FF2B5EF4-FFF2-40B4-BE49-F238E27FC236}">
                <a16:creationId xmlns:a16="http://schemas.microsoft.com/office/drawing/2014/main" id="{6C3059D9-16BF-4032-8624-128202010A71}"/>
              </a:ext>
            </a:extLst>
          </p:cNvPr>
          <p:cNvSpPr txBox="1">
            <a:spLocks noChangeArrowheads="1"/>
          </p:cNvSpPr>
          <p:nvPr/>
        </p:nvSpPr>
        <p:spPr bwMode="auto">
          <a:xfrm rot="1999214">
            <a:off x="5003800" y="31416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poptávka 2</a:t>
            </a:r>
          </a:p>
        </p:txBody>
      </p:sp>
      <p:sp>
        <p:nvSpPr>
          <p:cNvPr id="28686" name="Line 50">
            <a:extLst>
              <a:ext uri="{FF2B5EF4-FFF2-40B4-BE49-F238E27FC236}">
                <a16:creationId xmlns:a16="http://schemas.microsoft.com/office/drawing/2014/main" id="{6FDA1276-95F4-4E97-BE1B-1323E21582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5600" y="34290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7" name="Line 52">
            <a:extLst>
              <a:ext uri="{FF2B5EF4-FFF2-40B4-BE49-F238E27FC236}">
                <a16:creationId xmlns:a16="http://schemas.microsoft.com/office/drawing/2014/main" id="{39AA86C8-7CCC-443A-8EE7-367E2A542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068638"/>
            <a:ext cx="863600" cy="0"/>
          </a:xfrm>
          <a:prstGeom prst="line">
            <a:avLst/>
          </a:prstGeom>
          <a:noFill/>
          <a:ln w="952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8" name="Text Box 53">
            <a:extLst>
              <a:ext uri="{FF2B5EF4-FFF2-40B4-BE49-F238E27FC236}">
                <a16:creationId xmlns:a16="http://schemas.microsoft.com/office/drawing/2014/main" id="{73231C02-4202-4E90-8D24-0B231B82E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41663"/>
            <a:ext cx="183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 1 = cena 2</a:t>
            </a:r>
          </a:p>
        </p:txBody>
      </p:sp>
      <p:sp>
        <p:nvSpPr>
          <p:cNvPr id="28689" name="Text Box 54">
            <a:extLst>
              <a:ext uri="{FF2B5EF4-FFF2-40B4-BE49-F238E27FC236}">
                <a16:creationId xmlns:a16="http://schemas.microsoft.com/office/drawing/2014/main" id="{87ADA047-9CC6-43A3-8D48-CE73503A5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73405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 1</a:t>
            </a:r>
          </a:p>
        </p:txBody>
      </p:sp>
      <p:sp>
        <p:nvSpPr>
          <p:cNvPr id="28690" name="Text Box 55">
            <a:extLst>
              <a:ext uri="{FF2B5EF4-FFF2-40B4-BE49-F238E27FC236}">
                <a16:creationId xmlns:a16="http://schemas.microsoft.com/office/drawing/2014/main" id="{DE54AC38-FB70-4876-93D9-0FDCB515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73405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 2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17263C7F-CB66-4CB8-9FF5-38FB35E821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ELASTICITA POPTÁVKY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5EE42F6-4DD5-4FD0-8C71-B689C2965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3789363"/>
            <a:ext cx="8229600" cy="2365375"/>
          </a:xfrm>
        </p:spPr>
        <p:txBody>
          <a:bodyPr/>
          <a:lstStyle/>
          <a:p>
            <a:pPr eaLnBrk="1" hangingPunct="1"/>
            <a:r>
              <a:rPr lang="cs-CZ" altLang="cs-CZ"/>
              <a:t>elastická (E</a:t>
            </a:r>
            <a:r>
              <a:rPr lang="en-US" altLang="cs-CZ"/>
              <a:t>&gt;</a:t>
            </a:r>
            <a:r>
              <a:rPr lang="cs-CZ" altLang="cs-CZ"/>
              <a:t>1)</a:t>
            </a:r>
          </a:p>
          <a:p>
            <a:pPr eaLnBrk="1" hangingPunct="1"/>
            <a:r>
              <a:rPr lang="cs-CZ" altLang="cs-CZ"/>
              <a:t>jednotková elasticita (E=1)</a:t>
            </a:r>
          </a:p>
          <a:p>
            <a:pPr eaLnBrk="1" hangingPunct="1"/>
            <a:r>
              <a:rPr lang="cs-CZ" altLang="cs-CZ"/>
              <a:t>neelastická (E</a:t>
            </a:r>
            <a:r>
              <a:rPr lang="en-US" altLang="cs-CZ"/>
              <a:t>&lt;</a:t>
            </a:r>
            <a:r>
              <a:rPr lang="cs-CZ" altLang="cs-CZ"/>
              <a:t>1)</a:t>
            </a: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786CCDF-E771-4364-B53A-F5D68F790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1412875"/>
            <a:ext cx="6335712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/>
              <a:t>	</a:t>
            </a:r>
            <a:r>
              <a:rPr lang="cs-CZ" altLang="cs-CZ" sz="2600" i="1"/>
              <a:t>změna 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 i="1"/>
              <a:t>ED = ------------- (%)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 i="1"/>
              <a:t> 	změna P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72C1FFAC-16FF-4BEF-8178-BCB170FF1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POPTÁVKA - elasticita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22302AF-39AE-4504-9089-E3F3AA7569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49" name="Line 4">
            <a:extLst>
              <a:ext uri="{FF2B5EF4-FFF2-40B4-BE49-F238E27FC236}">
                <a16:creationId xmlns:a16="http://schemas.microsoft.com/office/drawing/2014/main" id="{4B387CB5-5F0A-4340-B64F-AF9638B9E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Text Box 5">
            <a:extLst>
              <a:ext uri="{FF2B5EF4-FFF2-40B4-BE49-F238E27FC236}">
                <a16:creationId xmlns:a16="http://schemas.microsoft.com/office/drawing/2014/main" id="{08CA67FC-C55A-4C3B-9EB7-471013974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6610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31751" name="Text Box 6">
            <a:extLst>
              <a:ext uri="{FF2B5EF4-FFF2-40B4-BE49-F238E27FC236}">
                <a16:creationId xmlns:a16="http://schemas.microsoft.com/office/drawing/2014/main" id="{932AEA77-E2DB-4967-B051-22F4C087E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sp>
        <p:nvSpPr>
          <p:cNvPr id="31752" name="Line 7">
            <a:extLst>
              <a:ext uri="{FF2B5EF4-FFF2-40B4-BE49-F238E27FC236}">
                <a16:creationId xmlns:a16="http://schemas.microsoft.com/office/drawing/2014/main" id="{96027DB6-35BE-429B-B644-8B321109F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924175"/>
            <a:ext cx="4032250" cy="24495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Text Box 11">
            <a:extLst>
              <a:ext uri="{FF2B5EF4-FFF2-40B4-BE49-F238E27FC236}">
                <a16:creationId xmlns:a16="http://schemas.microsoft.com/office/drawing/2014/main" id="{C7918DEA-932C-48EE-956C-0E02788DF285}"/>
              </a:ext>
            </a:extLst>
          </p:cNvPr>
          <p:cNvSpPr txBox="1">
            <a:spLocks noChangeArrowheads="1"/>
          </p:cNvSpPr>
          <p:nvPr/>
        </p:nvSpPr>
        <p:spPr bwMode="auto">
          <a:xfrm rot="1999214">
            <a:off x="3132138" y="35734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poptávka</a:t>
            </a:r>
          </a:p>
        </p:txBody>
      </p:sp>
      <p:sp>
        <p:nvSpPr>
          <p:cNvPr id="31754" name="Line 13">
            <a:extLst>
              <a:ext uri="{FF2B5EF4-FFF2-40B4-BE49-F238E27FC236}">
                <a16:creationId xmlns:a16="http://schemas.microsoft.com/office/drawing/2014/main" id="{AB259BF3-83C3-4F56-B7F8-891FA5D8E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2276475"/>
            <a:ext cx="576263" cy="3024188"/>
          </a:xfrm>
          <a:prstGeom prst="line">
            <a:avLst/>
          </a:prstGeom>
          <a:noFill/>
          <a:ln w="34925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Line 19">
            <a:extLst>
              <a:ext uri="{FF2B5EF4-FFF2-40B4-BE49-F238E27FC236}">
                <a16:creationId xmlns:a16="http://schemas.microsoft.com/office/drawing/2014/main" id="{799111ED-57F0-447A-B7F9-194EC2363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3500438"/>
            <a:ext cx="4751387" cy="1296987"/>
          </a:xfrm>
          <a:prstGeom prst="line">
            <a:avLst/>
          </a:prstGeom>
          <a:noFill/>
          <a:ln w="34925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>
            <a:extLst>
              <a:ext uri="{FF2B5EF4-FFF2-40B4-BE49-F238E27FC236}">
                <a16:creationId xmlns:a16="http://schemas.microsoft.com/office/drawing/2014/main" id="{835C2B27-36B0-40FC-84BF-FE5C7533E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POPTÁVKA po službách</a:t>
            </a:r>
          </a:p>
        </p:txBody>
      </p:sp>
      <p:sp>
        <p:nvSpPr>
          <p:cNvPr id="33797" name="Line 3">
            <a:extLst>
              <a:ext uri="{FF2B5EF4-FFF2-40B4-BE49-F238E27FC236}">
                <a16:creationId xmlns:a16="http://schemas.microsoft.com/office/drawing/2014/main" id="{709908F7-A57A-416E-A896-EACC31D71C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8" name="Line 4">
            <a:extLst>
              <a:ext uri="{FF2B5EF4-FFF2-40B4-BE49-F238E27FC236}">
                <a16:creationId xmlns:a16="http://schemas.microsoft.com/office/drawing/2014/main" id="{7E5D3D9D-8986-4401-857F-825FD9B026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9" name="Text Box 5">
            <a:extLst>
              <a:ext uri="{FF2B5EF4-FFF2-40B4-BE49-F238E27FC236}">
                <a16:creationId xmlns:a16="http://schemas.microsoft.com/office/drawing/2014/main" id="{AB2204CE-0F6C-4BD5-8D9D-5825A4070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5661025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33800" name="Text Box 6">
            <a:extLst>
              <a:ext uri="{FF2B5EF4-FFF2-40B4-BE49-F238E27FC236}">
                <a16:creationId xmlns:a16="http://schemas.microsoft.com/office/drawing/2014/main" id="{67FD3524-9A75-45B1-9D12-1C807F8D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sp>
        <p:nvSpPr>
          <p:cNvPr id="33801" name="Text Box 7">
            <a:extLst>
              <a:ext uri="{FF2B5EF4-FFF2-40B4-BE49-F238E27FC236}">
                <a16:creationId xmlns:a16="http://schemas.microsoft.com/office/drawing/2014/main" id="{6C0113B7-5E46-4684-9DB8-C21604670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2060575"/>
            <a:ext cx="496887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Jak vypadá poptávka po sociálních službách?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Jak vypadá poptávka po službách zdravotnických?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Jak uživatel bude reagovat na změnu ceny?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>
            <a:extLst>
              <a:ext uri="{FF2B5EF4-FFF2-40B4-BE49-F238E27FC236}">
                <a16:creationId xmlns:a16="http://schemas.microsoft.com/office/drawing/2014/main" id="{525CA4EE-B408-474F-9352-A01F0A8E6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NABÍDKA</a:t>
            </a:r>
          </a:p>
        </p:txBody>
      </p:sp>
      <p:sp>
        <p:nvSpPr>
          <p:cNvPr id="35845" name="Line 3">
            <a:extLst>
              <a:ext uri="{FF2B5EF4-FFF2-40B4-BE49-F238E27FC236}">
                <a16:creationId xmlns:a16="http://schemas.microsoft.com/office/drawing/2014/main" id="{3DF497B8-11F1-4E1F-B6E9-48475714FA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6" name="Line 4">
            <a:extLst>
              <a:ext uri="{FF2B5EF4-FFF2-40B4-BE49-F238E27FC236}">
                <a16:creationId xmlns:a16="http://schemas.microsoft.com/office/drawing/2014/main" id="{C41B1BD4-DA8C-4C60-981E-C0AE8CE34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7" name="Text Box 5">
            <a:extLst>
              <a:ext uri="{FF2B5EF4-FFF2-40B4-BE49-F238E27FC236}">
                <a16:creationId xmlns:a16="http://schemas.microsoft.com/office/drawing/2014/main" id="{6FCD707A-0BF3-4304-99D3-E814BD21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6610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35848" name="Text Box 6">
            <a:extLst>
              <a:ext uri="{FF2B5EF4-FFF2-40B4-BE49-F238E27FC236}">
                <a16:creationId xmlns:a16="http://schemas.microsoft.com/office/drawing/2014/main" id="{31DE07B3-9318-4CF6-B649-D79B000A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graphicFrame>
        <p:nvGraphicFramePr>
          <p:cNvPr id="16391" name="Group 7">
            <a:extLst>
              <a:ext uri="{FF2B5EF4-FFF2-40B4-BE49-F238E27FC236}">
                <a16:creationId xmlns:a16="http://schemas.microsoft.com/office/drawing/2014/main" id="{F18F1279-E3E1-432F-9EAA-CDDD0CABDE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16238" y="1557338"/>
          <a:ext cx="5699125" cy="103674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množství</a:t>
                      </a: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69" name="Line 27">
            <a:extLst>
              <a:ext uri="{FF2B5EF4-FFF2-40B4-BE49-F238E27FC236}">
                <a16:creationId xmlns:a16="http://schemas.microsoft.com/office/drawing/2014/main" id="{713077DB-6865-4E94-AEE2-E29863A06A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4438" y="2997200"/>
            <a:ext cx="4032250" cy="2376488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70" name="Line 28">
            <a:extLst>
              <a:ext uri="{FF2B5EF4-FFF2-40B4-BE49-F238E27FC236}">
                <a16:creationId xmlns:a16="http://schemas.microsoft.com/office/drawing/2014/main" id="{5A4CD6C9-7855-443C-AB73-890CC18E5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52292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71" name="Line 29">
            <a:extLst>
              <a:ext uri="{FF2B5EF4-FFF2-40B4-BE49-F238E27FC236}">
                <a16:creationId xmlns:a16="http://schemas.microsoft.com/office/drawing/2014/main" id="{9AC63E9F-CF1E-4BE8-BBCD-EEA95B0E4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94188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72" name="Line 30">
            <a:extLst>
              <a:ext uri="{FF2B5EF4-FFF2-40B4-BE49-F238E27FC236}">
                <a16:creationId xmlns:a16="http://schemas.microsoft.com/office/drawing/2014/main" id="{008C80C1-AEF8-4AEB-B9C3-8DD161A1D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3429000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73" name="Line 31">
            <a:extLst>
              <a:ext uri="{FF2B5EF4-FFF2-40B4-BE49-F238E27FC236}">
                <a16:creationId xmlns:a16="http://schemas.microsoft.com/office/drawing/2014/main" id="{CE6F3C7C-A1EC-4034-B928-97EFCF796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14972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74" name="Line 32">
            <a:extLst>
              <a:ext uri="{FF2B5EF4-FFF2-40B4-BE49-F238E27FC236}">
                <a16:creationId xmlns:a16="http://schemas.microsoft.com/office/drawing/2014/main" id="{59E31C05-D95F-44F4-9148-DB0AED6C16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75" name="Line 33">
            <a:extLst>
              <a:ext uri="{FF2B5EF4-FFF2-40B4-BE49-F238E27FC236}">
                <a16:creationId xmlns:a16="http://schemas.microsoft.com/office/drawing/2014/main" id="{4362113F-13A1-4370-98F4-D46847E0F9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76" name="Line 34">
            <a:extLst>
              <a:ext uri="{FF2B5EF4-FFF2-40B4-BE49-F238E27FC236}">
                <a16:creationId xmlns:a16="http://schemas.microsoft.com/office/drawing/2014/main" id="{7FD33033-6F77-46DF-A5A0-FA2C7CB78E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5963" y="34290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77" name="Line 35">
            <a:extLst>
              <a:ext uri="{FF2B5EF4-FFF2-40B4-BE49-F238E27FC236}">
                <a16:creationId xmlns:a16="http://schemas.microsoft.com/office/drawing/2014/main" id="{96073684-C41D-4790-AC69-E3E072A911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52292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78" name="Text Box 36">
            <a:extLst>
              <a:ext uri="{FF2B5EF4-FFF2-40B4-BE49-F238E27FC236}">
                <a16:creationId xmlns:a16="http://schemas.microsoft.com/office/drawing/2014/main" id="{8A3664CF-EF8A-4410-8EFF-D0EBBAA26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1416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7</a:t>
            </a:r>
          </a:p>
        </p:txBody>
      </p:sp>
      <p:sp>
        <p:nvSpPr>
          <p:cNvPr id="35879" name="Text Box 37">
            <a:extLst>
              <a:ext uri="{FF2B5EF4-FFF2-40B4-BE49-F238E27FC236}">
                <a16:creationId xmlns:a16="http://schemas.microsoft.com/office/drawing/2014/main" id="{FD626EA9-AD44-43B0-8D9D-DC2F0C76D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8608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5</a:t>
            </a:r>
          </a:p>
        </p:txBody>
      </p:sp>
      <p:sp>
        <p:nvSpPr>
          <p:cNvPr id="35880" name="Text Box 38">
            <a:extLst>
              <a:ext uri="{FF2B5EF4-FFF2-40B4-BE49-F238E27FC236}">
                <a16:creationId xmlns:a16="http://schemas.microsoft.com/office/drawing/2014/main" id="{403E6CA6-2208-4DA4-8AF8-16E2493DF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2</a:t>
            </a:r>
          </a:p>
        </p:txBody>
      </p:sp>
      <p:sp>
        <p:nvSpPr>
          <p:cNvPr id="35881" name="Text Box 39">
            <a:extLst>
              <a:ext uri="{FF2B5EF4-FFF2-40B4-BE49-F238E27FC236}">
                <a16:creationId xmlns:a16="http://schemas.microsoft.com/office/drawing/2014/main" id="{81A3B92E-646A-4401-9374-2F70197CD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0847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1</a:t>
            </a:r>
          </a:p>
        </p:txBody>
      </p:sp>
      <p:sp>
        <p:nvSpPr>
          <p:cNvPr id="35882" name="Text Box 40">
            <a:extLst>
              <a:ext uri="{FF2B5EF4-FFF2-40B4-BE49-F238E27FC236}">
                <a16:creationId xmlns:a16="http://schemas.microsoft.com/office/drawing/2014/main" id="{B4EDAFEE-98E3-4317-9FD5-EE7C33110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66102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6</a:t>
            </a:r>
          </a:p>
        </p:txBody>
      </p:sp>
      <p:sp>
        <p:nvSpPr>
          <p:cNvPr id="35883" name="Text Box 41">
            <a:extLst>
              <a:ext uri="{FF2B5EF4-FFF2-40B4-BE49-F238E27FC236}">
                <a16:creationId xmlns:a16="http://schemas.microsoft.com/office/drawing/2014/main" id="{8B701CF3-AF1C-41BE-9C1A-4516C0B8C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661025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15</a:t>
            </a:r>
          </a:p>
        </p:txBody>
      </p:sp>
      <p:sp>
        <p:nvSpPr>
          <p:cNvPr id="35884" name="Text Box 42">
            <a:extLst>
              <a:ext uri="{FF2B5EF4-FFF2-40B4-BE49-F238E27FC236}">
                <a16:creationId xmlns:a16="http://schemas.microsoft.com/office/drawing/2014/main" id="{DFADC444-7C3C-43D9-A373-AD50AE1D6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6610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21</a:t>
            </a:r>
          </a:p>
        </p:txBody>
      </p:sp>
      <p:sp>
        <p:nvSpPr>
          <p:cNvPr id="35885" name="Text Box 43">
            <a:extLst>
              <a:ext uri="{FF2B5EF4-FFF2-40B4-BE49-F238E27FC236}">
                <a16:creationId xmlns:a16="http://schemas.microsoft.com/office/drawing/2014/main" id="{E4AA41D2-5E6D-483C-BFC9-0B0E8638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5895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3</a:t>
            </a:r>
          </a:p>
        </p:txBody>
      </p:sp>
      <p:sp>
        <p:nvSpPr>
          <p:cNvPr id="35886" name="Text Box 44">
            <a:extLst>
              <a:ext uri="{FF2B5EF4-FFF2-40B4-BE49-F238E27FC236}">
                <a16:creationId xmlns:a16="http://schemas.microsoft.com/office/drawing/2014/main" id="{3C399A06-5045-414B-87F5-3CB5EB0946E8}"/>
              </a:ext>
            </a:extLst>
          </p:cNvPr>
          <p:cNvSpPr txBox="1">
            <a:spLocks noChangeArrowheads="1"/>
          </p:cNvSpPr>
          <p:nvPr/>
        </p:nvSpPr>
        <p:spPr bwMode="auto">
          <a:xfrm rot="-1751849">
            <a:off x="3995738" y="35734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nabídka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>
            <a:extLst>
              <a:ext uri="{FF2B5EF4-FFF2-40B4-BE49-F238E27FC236}">
                <a16:creationId xmlns:a16="http://schemas.microsoft.com/office/drawing/2014/main" id="{00FDC702-1B79-48AF-BE86-785898189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VLIV NA NABÍDKU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FBAC9712-EAF0-4160-B39F-035AF18DF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ceny vstupů</a:t>
            </a:r>
          </a:p>
          <a:p>
            <a:pPr eaLnBrk="1" hangingPunct="1"/>
            <a:r>
              <a:rPr lang="cs-CZ" altLang="cs-CZ"/>
              <a:t>technologie</a:t>
            </a:r>
          </a:p>
          <a:p>
            <a:pPr eaLnBrk="1" hangingPunct="1"/>
            <a:r>
              <a:rPr lang="cs-CZ" altLang="cs-CZ"/>
              <a:t>výrobní substituty (x substituty pro spotř.)</a:t>
            </a:r>
          </a:p>
          <a:p>
            <a:pPr eaLnBrk="1" hangingPunct="1"/>
            <a:r>
              <a:rPr lang="cs-CZ" altLang="cs-CZ"/>
              <a:t>struktura trhu (monopol x konkurence)</a:t>
            </a:r>
          </a:p>
          <a:p>
            <a:pPr eaLnBrk="1" hangingPunct="1"/>
            <a:r>
              <a:rPr lang="cs-CZ" altLang="cs-CZ"/>
              <a:t>daně a dotace</a:t>
            </a:r>
          </a:p>
          <a:p>
            <a:pPr eaLnBrk="1" hangingPunct="1"/>
            <a:r>
              <a:rPr lang="cs-CZ" altLang="cs-CZ"/>
              <a:t>specifické faktory (očekávání, počasí, čas)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>
            <a:extLst>
              <a:ext uri="{FF2B5EF4-FFF2-40B4-BE49-F238E27FC236}">
                <a16:creationId xmlns:a16="http://schemas.microsoft.com/office/drawing/2014/main" id="{973F6B63-A271-4654-80D8-4EAD67CE5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NABÍDKA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DF437CEA-528A-49D3-9F7F-A58F509ECE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17" name="Line 4">
            <a:extLst>
              <a:ext uri="{FF2B5EF4-FFF2-40B4-BE49-F238E27FC236}">
                <a16:creationId xmlns:a16="http://schemas.microsoft.com/office/drawing/2014/main" id="{ED181D82-F017-43EC-B870-6918657C5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18" name="Text Box 5">
            <a:extLst>
              <a:ext uri="{FF2B5EF4-FFF2-40B4-BE49-F238E27FC236}">
                <a16:creationId xmlns:a16="http://schemas.microsoft.com/office/drawing/2014/main" id="{DFB7BA03-4DD4-429F-8EDC-A2A17CF1D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6610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38919" name="Text Box 6">
            <a:extLst>
              <a:ext uri="{FF2B5EF4-FFF2-40B4-BE49-F238E27FC236}">
                <a16:creationId xmlns:a16="http://schemas.microsoft.com/office/drawing/2014/main" id="{E1CB9A0A-41DD-4265-861E-CCE4B3921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sp>
        <p:nvSpPr>
          <p:cNvPr id="38920" name="Line 27">
            <a:extLst>
              <a:ext uri="{FF2B5EF4-FFF2-40B4-BE49-F238E27FC236}">
                <a16:creationId xmlns:a16="http://schemas.microsoft.com/office/drawing/2014/main" id="{C3C27459-5111-49B1-80DF-39EAAAA481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4438" y="2997200"/>
            <a:ext cx="4032250" cy="2376488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21" name="Line 29">
            <a:extLst>
              <a:ext uri="{FF2B5EF4-FFF2-40B4-BE49-F238E27FC236}">
                <a16:creationId xmlns:a16="http://schemas.microsoft.com/office/drawing/2014/main" id="{7B66BCAA-8798-4177-92BA-7CE264005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94188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22" name="Line 30">
            <a:extLst>
              <a:ext uri="{FF2B5EF4-FFF2-40B4-BE49-F238E27FC236}">
                <a16:creationId xmlns:a16="http://schemas.microsoft.com/office/drawing/2014/main" id="{CBC43D47-5BB0-4998-918B-E740C491B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3429000"/>
            <a:ext cx="5040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23" name="Line 32">
            <a:extLst>
              <a:ext uri="{FF2B5EF4-FFF2-40B4-BE49-F238E27FC236}">
                <a16:creationId xmlns:a16="http://schemas.microsoft.com/office/drawing/2014/main" id="{DC6EC62F-43A2-4151-9E5F-0A0F6E8E85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24" name="Line 33">
            <a:extLst>
              <a:ext uri="{FF2B5EF4-FFF2-40B4-BE49-F238E27FC236}">
                <a16:creationId xmlns:a16="http://schemas.microsoft.com/office/drawing/2014/main" id="{24CA2200-2B38-4C0B-A1D5-D0ED44475D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25" name="Line 34">
            <a:extLst>
              <a:ext uri="{FF2B5EF4-FFF2-40B4-BE49-F238E27FC236}">
                <a16:creationId xmlns:a16="http://schemas.microsoft.com/office/drawing/2014/main" id="{2B64270F-149E-43A9-803E-416C3F20B4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5963" y="34290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26" name="Text Box 36">
            <a:extLst>
              <a:ext uri="{FF2B5EF4-FFF2-40B4-BE49-F238E27FC236}">
                <a16:creationId xmlns:a16="http://schemas.microsoft.com/office/drawing/2014/main" id="{26702214-D153-461E-84FC-3DBFED819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1416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7</a:t>
            </a:r>
          </a:p>
        </p:txBody>
      </p:sp>
      <p:sp>
        <p:nvSpPr>
          <p:cNvPr id="38927" name="Text Box 37">
            <a:extLst>
              <a:ext uri="{FF2B5EF4-FFF2-40B4-BE49-F238E27FC236}">
                <a16:creationId xmlns:a16="http://schemas.microsoft.com/office/drawing/2014/main" id="{163E8C09-1254-4E12-B05F-C8BBF1B13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8608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5</a:t>
            </a:r>
          </a:p>
        </p:txBody>
      </p:sp>
      <p:sp>
        <p:nvSpPr>
          <p:cNvPr id="38928" name="Text Box 38">
            <a:extLst>
              <a:ext uri="{FF2B5EF4-FFF2-40B4-BE49-F238E27FC236}">
                <a16:creationId xmlns:a16="http://schemas.microsoft.com/office/drawing/2014/main" id="{B9F63154-3436-43AB-A29F-DA1922A2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2</a:t>
            </a:r>
          </a:p>
        </p:txBody>
      </p:sp>
      <p:sp>
        <p:nvSpPr>
          <p:cNvPr id="38929" name="Text Box 39">
            <a:extLst>
              <a:ext uri="{FF2B5EF4-FFF2-40B4-BE49-F238E27FC236}">
                <a16:creationId xmlns:a16="http://schemas.microsoft.com/office/drawing/2014/main" id="{134E900A-E182-4A37-85F6-D6D4150A5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0847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1</a:t>
            </a:r>
          </a:p>
        </p:txBody>
      </p:sp>
      <p:sp>
        <p:nvSpPr>
          <p:cNvPr id="38930" name="Text Box 40">
            <a:extLst>
              <a:ext uri="{FF2B5EF4-FFF2-40B4-BE49-F238E27FC236}">
                <a16:creationId xmlns:a16="http://schemas.microsoft.com/office/drawing/2014/main" id="{90BDAE48-75C2-4CF3-8D80-B645B1CD6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66102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6</a:t>
            </a:r>
          </a:p>
        </p:txBody>
      </p:sp>
      <p:sp>
        <p:nvSpPr>
          <p:cNvPr id="38931" name="Text Box 41">
            <a:extLst>
              <a:ext uri="{FF2B5EF4-FFF2-40B4-BE49-F238E27FC236}">
                <a16:creationId xmlns:a16="http://schemas.microsoft.com/office/drawing/2014/main" id="{06C77848-7C2E-499D-8AE3-6A085722B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661025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15</a:t>
            </a:r>
          </a:p>
        </p:txBody>
      </p:sp>
      <p:sp>
        <p:nvSpPr>
          <p:cNvPr id="38932" name="Text Box 42">
            <a:extLst>
              <a:ext uri="{FF2B5EF4-FFF2-40B4-BE49-F238E27FC236}">
                <a16:creationId xmlns:a16="http://schemas.microsoft.com/office/drawing/2014/main" id="{CA0A9CB9-5268-4D7D-A7E1-57BEE90C7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6610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21</a:t>
            </a:r>
          </a:p>
        </p:txBody>
      </p:sp>
      <p:sp>
        <p:nvSpPr>
          <p:cNvPr id="38933" name="Text Box 43">
            <a:extLst>
              <a:ext uri="{FF2B5EF4-FFF2-40B4-BE49-F238E27FC236}">
                <a16:creationId xmlns:a16="http://schemas.microsoft.com/office/drawing/2014/main" id="{099D1CFE-645A-4939-A2C7-CCEB3D624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5895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3</a:t>
            </a:r>
          </a:p>
        </p:txBody>
      </p:sp>
      <p:sp>
        <p:nvSpPr>
          <p:cNvPr id="38934" name="Text Box 44">
            <a:extLst>
              <a:ext uri="{FF2B5EF4-FFF2-40B4-BE49-F238E27FC236}">
                <a16:creationId xmlns:a16="http://schemas.microsoft.com/office/drawing/2014/main" id="{98F62E8C-8921-4DDE-A440-4935B6305735}"/>
              </a:ext>
            </a:extLst>
          </p:cNvPr>
          <p:cNvSpPr txBox="1">
            <a:spLocks noChangeArrowheads="1"/>
          </p:cNvSpPr>
          <p:nvPr/>
        </p:nvSpPr>
        <p:spPr bwMode="auto">
          <a:xfrm rot="-1751849">
            <a:off x="3995738" y="35734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nabídka</a:t>
            </a:r>
          </a:p>
        </p:txBody>
      </p:sp>
      <p:sp>
        <p:nvSpPr>
          <p:cNvPr id="38935" name="Line 46">
            <a:extLst>
              <a:ext uri="{FF2B5EF4-FFF2-40B4-BE49-F238E27FC236}">
                <a16:creationId xmlns:a16="http://schemas.microsoft.com/office/drawing/2014/main" id="{8B8CAACB-4D38-4025-A83B-BC35090414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1275" y="2924175"/>
            <a:ext cx="4032250" cy="2376488"/>
          </a:xfrm>
          <a:prstGeom prst="line">
            <a:avLst/>
          </a:prstGeom>
          <a:noFill/>
          <a:ln w="34925">
            <a:solidFill>
              <a:srgbClr val="FF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6" name="Line 47">
            <a:extLst>
              <a:ext uri="{FF2B5EF4-FFF2-40B4-BE49-F238E27FC236}">
                <a16:creationId xmlns:a16="http://schemas.microsoft.com/office/drawing/2014/main" id="{D6AEAFC4-5E2F-4CE4-8B20-108B71B9FF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34290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7" name="Line 48">
            <a:extLst>
              <a:ext uri="{FF2B5EF4-FFF2-40B4-BE49-F238E27FC236}">
                <a16:creationId xmlns:a16="http://schemas.microsoft.com/office/drawing/2014/main" id="{20BCB8C8-F1A0-4FCC-A1D7-82510D2288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4149725"/>
            <a:ext cx="863600" cy="0"/>
          </a:xfrm>
          <a:prstGeom prst="line">
            <a:avLst/>
          </a:prstGeom>
          <a:noFill/>
          <a:ln w="952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1B756824-92CC-4F1B-9821-C4CDE3BA0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ELASTICITA NABÍDKY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36C6F0D-FC61-4590-B669-9A8A87F893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3789363"/>
            <a:ext cx="8229600" cy="2365375"/>
          </a:xfrm>
        </p:spPr>
        <p:txBody>
          <a:bodyPr/>
          <a:lstStyle/>
          <a:p>
            <a:pPr eaLnBrk="1" hangingPunct="1"/>
            <a:r>
              <a:rPr lang="cs-CZ" altLang="cs-CZ"/>
              <a:t>elastická (E</a:t>
            </a:r>
            <a:r>
              <a:rPr lang="en-US" altLang="cs-CZ"/>
              <a:t>&gt;</a:t>
            </a:r>
            <a:r>
              <a:rPr lang="cs-CZ" altLang="cs-CZ"/>
              <a:t>1)</a:t>
            </a:r>
          </a:p>
          <a:p>
            <a:pPr eaLnBrk="1" hangingPunct="1"/>
            <a:r>
              <a:rPr lang="cs-CZ" altLang="cs-CZ"/>
              <a:t>jednotková elasticita (E=1)</a:t>
            </a:r>
          </a:p>
          <a:p>
            <a:pPr eaLnBrk="1" hangingPunct="1"/>
            <a:r>
              <a:rPr lang="cs-CZ" altLang="cs-CZ"/>
              <a:t>neelastická (E</a:t>
            </a:r>
            <a:r>
              <a:rPr lang="en-US" altLang="cs-CZ"/>
              <a:t>&lt;</a:t>
            </a:r>
            <a:r>
              <a:rPr lang="cs-CZ" altLang="cs-CZ"/>
              <a:t>1)</a:t>
            </a:r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B936D942-4AFC-4AFE-8030-45ACB0442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1412875"/>
            <a:ext cx="6335712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/>
              <a:t>	</a:t>
            </a:r>
            <a:r>
              <a:rPr lang="cs-CZ" altLang="cs-CZ" sz="2600" i="1"/>
              <a:t>změna 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 i="1"/>
              <a:t>ES = ------------- (%)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 i="1"/>
              <a:t> 	změna P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>
            <a:extLst>
              <a:ext uri="{FF2B5EF4-FFF2-40B4-BE49-F238E27FC236}">
                <a16:creationId xmlns:a16="http://schemas.microsoft.com/office/drawing/2014/main" id="{2BD43FA0-F88B-45C8-8D22-059F1F359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NABÍDKA - elasticita</a:t>
            </a:r>
          </a:p>
        </p:txBody>
      </p:sp>
      <p:sp>
        <p:nvSpPr>
          <p:cNvPr id="41988" name="Line 3">
            <a:extLst>
              <a:ext uri="{FF2B5EF4-FFF2-40B4-BE49-F238E27FC236}">
                <a16:creationId xmlns:a16="http://schemas.microsoft.com/office/drawing/2014/main" id="{AD8F4E0A-AF21-4FC6-851C-E17F774F74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89" name="Line 4">
            <a:extLst>
              <a:ext uri="{FF2B5EF4-FFF2-40B4-BE49-F238E27FC236}">
                <a16:creationId xmlns:a16="http://schemas.microsoft.com/office/drawing/2014/main" id="{274F98BA-45C5-46B5-A5D8-52CA47E3E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0" name="Text Box 5">
            <a:extLst>
              <a:ext uri="{FF2B5EF4-FFF2-40B4-BE49-F238E27FC236}">
                <a16:creationId xmlns:a16="http://schemas.microsoft.com/office/drawing/2014/main" id="{F68E9B83-97A9-44AA-8AEE-398FBADF0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6610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41991" name="Text Box 6">
            <a:extLst>
              <a:ext uri="{FF2B5EF4-FFF2-40B4-BE49-F238E27FC236}">
                <a16:creationId xmlns:a16="http://schemas.microsoft.com/office/drawing/2014/main" id="{93DE4CDC-5BD4-4EDD-9D76-B2D8D1ED4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sp>
        <p:nvSpPr>
          <p:cNvPr id="41992" name="Line 7">
            <a:extLst>
              <a:ext uri="{FF2B5EF4-FFF2-40B4-BE49-F238E27FC236}">
                <a16:creationId xmlns:a16="http://schemas.microsoft.com/office/drawing/2014/main" id="{8EABBF44-BBD6-42AE-A034-3E5D526311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4438" y="2997200"/>
            <a:ext cx="4032250" cy="2376488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3" name="Text Box 13">
            <a:extLst>
              <a:ext uri="{FF2B5EF4-FFF2-40B4-BE49-F238E27FC236}">
                <a16:creationId xmlns:a16="http://schemas.microsoft.com/office/drawing/2014/main" id="{07AF0A9F-15DE-498E-90CE-B490262C2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1416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7</a:t>
            </a:r>
          </a:p>
        </p:txBody>
      </p:sp>
      <p:sp>
        <p:nvSpPr>
          <p:cNvPr id="41994" name="Text Box 14">
            <a:extLst>
              <a:ext uri="{FF2B5EF4-FFF2-40B4-BE49-F238E27FC236}">
                <a16:creationId xmlns:a16="http://schemas.microsoft.com/office/drawing/2014/main" id="{E19AED55-77F2-4329-B368-50FCEC406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8608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5</a:t>
            </a:r>
          </a:p>
        </p:txBody>
      </p:sp>
      <p:sp>
        <p:nvSpPr>
          <p:cNvPr id="41995" name="Text Box 15">
            <a:extLst>
              <a:ext uri="{FF2B5EF4-FFF2-40B4-BE49-F238E27FC236}">
                <a16:creationId xmlns:a16="http://schemas.microsoft.com/office/drawing/2014/main" id="{B3089714-1F51-46DA-9D81-6EB40C07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2</a:t>
            </a:r>
          </a:p>
        </p:txBody>
      </p:sp>
      <p:sp>
        <p:nvSpPr>
          <p:cNvPr id="41996" name="Text Box 16">
            <a:extLst>
              <a:ext uri="{FF2B5EF4-FFF2-40B4-BE49-F238E27FC236}">
                <a16:creationId xmlns:a16="http://schemas.microsoft.com/office/drawing/2014/main" id="{EB6AD2ED-F264-46A2-83EA-7BC7DF895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0847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1</a:t>
            </a:r>
          </a:p>
        </p:txBody>
      </p:sp>
      <p:sp>
        <p:nvSpPr>
          <p:cNvPr id="41997" name="Text Box 17">
            <a:extLst>
              <a:ext uri="{FF2B5EF4-FFF2-40B4-BE49-F238E27FC236}">
                <a16:creationId xmlns:a16="http://schemas.microsoft.com/office/drawing/2014/main" id="{0085ECC0-A7A9-431C-A435-CD349BDC6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66102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6</a:t>
            </a:r>
          </a:p>
        </p:txBody>
      </p:sp>
      <p:sp>
        <p:nvSpPr>
          <p:cNvPr id="41998" name="Text Box 18">
            <a:extLst>
              <a:ext uri="{FF2B5EF4-FFF2-40B4-BE49-F238E27FC236}">
                <a16:creationId xmlns:a16="http://schemas.microsoft.com/office/drawing/2014/main" id="{41F64AF9-BA6F-406D-96C0-42CC2129D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661025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15</a:t>
            </a:r>
          </a:p>
        </p:txBody>
      </p:sp>
      <p:sp>
        <p:nvSpPr>
          <p:cNvPr id="41999" name="Text Box 19">
            <a:extLst>
              <a:ext uri="{FF2B5EF4-FFF2-40B4-BE49-F238E27FC236}">
                <a16:creationId xmlns:a16="http://schemas.microsoft.com/office/drawing/2014/main" id="{909B3222-3FFB-4804-BAFC-89D30B349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6610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21</a:t>
            </a:r>
          </a:p>
        </p:txBody>
      </p:sp>
      <p:sp>
        <p:nvSpPr>
          <p:cNvPr id="42000" name="Text Box 20">
            <a:extLst>
              <a:ext uri="{FF2B5EF4-FFF2-40B4-BE49-F238E27FC236}">
                <a16:creationId xmlns:a16="http://schemas.microsoft.com/office/drawing/2014/main" id="{C4C67FB3-9016-443B-886F-689610753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5895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3</a:t>
            </a:r>
          </a:p>
        </p:txBody>
      </p:sp>
      <p:sp>
        <p:nvSpPr>
          <p:cNvPr id="42001" name="Text Box 21">
            <a:extLst>
              <a:ext uri="{FF2B5EF4-FFF2-40B4-BE49-F238E27FC236}">
                <a16:creationId xmlns:a16="http://schemas.microsoft.com/office/drawing/2014/main" id="{33739795-76CF-42F6-983B-F282E96B8420}"/>
              </a:ext>
            </a:extLst>
          </p:cNvPr>
          <p:cNvSpPr txBox="1">
            <a:spLocks noChangeArrowheads="1"/>
          </p:cNvSpPr>
          <p:nvPr/>
        </p:nvSpPr>
        <p:spPr bwMode="auto">
          <a:xfrm rot="-1751849">
            <a:off x="3995738" y="35734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nabídka</a:t>
            </a:r>
          </a:p>
        </p:txBody>
      </p:sp>
      <p:sp>
        <p:nvSpPr>
          <p:cNvPr id="42002" name="Line 22">
            <a:extLst>
              <a:ext uri="{FF2B5EF4-FFF2-40B4-BE49-F238E27FC236}">
                <a16:creationId xmlns:a16="http://schemas.microsoft.com/office/drawing/2014/main" id="{5BEBB7B4-79DB-410F-8B7E-88E050F353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4663" y="1989138"/>
            <a:ext cx="431800" cy="3311525"/>
          </a:xfrm>
          <a:prstGeom prst="line">
            <a:avLst/>
          </a:prstGeom>
          <a:noFill/>
          <a:ln w="34925">
            <a:solidFill>
              <a:srgbClr val="FF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3" name="Line 25">
            <a:extLst>
              <a:ext uri="{FF2B5EF4-FFF2-40B4-BE49-F238E27FC236}">
                <a16:creationId xmlns:a16="http://schemas.microsoft.com/office/drawing/2014/main" id="{CAC7BA5B-786E-4957-BE80-E728A1C3BF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3789363"/>
            <a:ext cx="4464050" cy="792162"/>
          </a:xfrm>
          <a:prstGeom prst="line">
            <a:avLst/>
          </a:prstGeom>
          <a:noFill/>
          <a:ln w="34925">
            <a:solidFill>
              <a:srgbClr val="FF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>
            <a:extLst>
              <a:ext uri="{FF2B5EF4-FFF2-40B4-BE49-F238E27FC236}">
                <a16:creationId xmlns:a16="http://schemas.microsoft.com/office/drawing/2014/main" id="{0DFADB43-B01A-4031-A9DC-1C90665FD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NABÍDKA služeb</a:t>
            </a:r>
          </a:p>
        </p:txBody>
      </p:sp>
      <p:sp>
        <p:nvSpPr>
          <p:cNvPr id="44036" name="Line 3">
            <a:extLst>
              <a:ext uri="{FF2B5EF4-FFF2-40B4-BE49-F238E27FC236}">
                <a16:creationId xmlns:a16="http://schemas.microsoft.com/office/drawing/2014/main" id="{889355BF-69F8-4850-8467-D94ACE2D27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7" name="Line 4">
            <a:extLst>
              <a:ext uri="{FF2B5EF4-FFF2-40B4-BE49-F238E27FC236}">
                <a16:creationId xmlns:a16="http://schemas.microsoft.com/office/drawing/2014/main" id="{4F3CC0D5-8213-49BB-833D-9C336795E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8" name="Text Box 5">
            <a:extLst>
              <a:ext uri="{FF2B5EF4-FFF2-40B4-BE49-F238E27FC236}">
                <a16:creationId xmlns:a16="http://schemas.microsoft.com/office/drawing/2014/main" id="{B4F110A2-E5BA-48FF-AB68-C58AA8B87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5661025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44039" name="Text Box 6">
            <a:extLst>
              <a:ext uri="{FF2B5EF4-FFF2-40B4-BE49-F238E27FC236}">
                <a16:creationId xmlns:a16="http://schemas.microsoft.com/office/drawing/2014/main" id="{C69028CA-9C13-42B0-9B12-E71BFA980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sp>
        <p:nvSpPr>
          <p:cNvPr id="44040" name="Text Box 7">
            <a:extLst>
              <a:ext uri="{FF2B5EF4-FFF2-40B4-BE49-F238E27FC236}">
                <a16:creationId xmlns:a16="http://schemas.microsoft.com/office/drawing/2014/main" id="{BAA312A9-E918-4C4A-9E56-A170DBA3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205038"/>
            <a:ext cx="561657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Proč poskytujeme služby právě za takovou cenu?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O kolik procent zvýšíme cenu, abychom byli ochotni poskytovat o 10% více služeb?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E76C6A94-2289-4470-AB20-DD9C92D4E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EKONOMIE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C82C968-3FA6-4CC5-911D-B0F583DA8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oikonomia (řec.);</a:t>
            </a:r>
          </a:p>
          <a:p>
            <a:pPr eaLnBrk="1" hangingPunct="1"/>
            <a:r>
              <a:rPr lang="cs-CZ" altLang="cs-CZ"/>
              <a:t>oikos = dům, nebo také domácnost či rodina</a:t>
            </a:r>
          </a:p>
          <a:p>
            <a:pPr eaLnBrk="1" hangingPunct="1"/>
            <a:r>
              <a:rPr lang="cs-CZ" altLang="cs-CZ"/>
              <a:t>nomos = zákon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6A49A11E-AC75-47DD-8810-E1086B43C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TRH</a:t>
            </a:r>
          </a:p>
        </p:txBody>
      </p:sp>
      <p:sp>
        <p:nvSpPr>
          <p:cNvPr id="46084" name="Line 3">
            <a:extLst>
              <a:ext uri="{FF2B5EF4-FFF2-40B4-BE49-F238E27FC236}">
                <a16:creationId xmlns:a16="http://schemas.microsoft.com/office/drawing/2014/main" id="{72003500-1CFE-4CD8-9E93-18E6D385A5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5" name="Line 4">
            <a:extLst>
              <a:ext uri="{FF2B5EF4-FFF2-40B4-BE49-F238E27FC236}">
                <a16:creationId xmlns:a16="http://schemas.microsoft.com/office/drawing/2014/main" id="{7E663027-8586-441E-AFBA-53E1ED8BF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6" name="Text Box 5">
            <a:extLst>
              <a:ext uri="{FF2B5EF4-FFF2-40B4-BE49-F238E27FC236}">
                <a16:creationId xmlns:a16="http://schemas.microsoft.com/office/drawing/2014/main" id="{814A1C36-88FB-4316-9A76-2DA9A7D1B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6610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46087" name="Text Box 6">
            <a:extLst>
              <a:ext uri="{FF2B5EF4-FFF2-40B4-BE49-F238E27FC236}">
                <a16:creationId xmlns:a16="http://schemas.microsoft.com/office/drawing/2014/main" id="{F7B37E73-4D98-42A1-A444-9008A9EF3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sp>
        <p:nvSpPr>
          <p:cNvPr id="46088" name="Line 7">
            <a:extLst>
              <a:ext uri="{FF2B5EF4-FFF2-40B4-BE49-F238E27FC236}">
                <a16:creationId xmlns:a16="http://schemas.microsoft.com/office/drawing/2014/main" id="{C7A46A5B-B08A-4293-AAF8-A3CFA27088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7864" y="2143251"/>
            <a:ext cx="2159173" cy="3228849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B114FB70-5FEC-4E71-94F1-9BDA41588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3429000"/>
            <a:ext cx="266439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0" name="Line 11">
            <a:extLst>
              <a:ext uri="{FF2B5EF4-FFF2-40B4-BE49-F238E27FC236}">
                <a16:creationId xmlns:a16="http://schemas.microsoft.com/office/drawing/2014/main" id="{0264CF27-968D-46F3-B014-0EDDC733E9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4290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1" name="Text Box 21">
            <a:extLst>
              <a:ext uri="{FF2B5EF4-FFF2-40B4-BE49-F238E27FC236}">
                <a16:creationId xmlns:a16="http://schemas.microsoft.com/office/drawing/2014/main" id="{4673758C-FAC6-47E1-ACA0-416CD8496B83}"/>
              </a:ext>
            </a:extLst>
          </p:cNvPr>
          <p:cNvSpPr txBox="1">
            <a:spLocks noChangeArrowheads="1"/>
          </p:cNvSpPr>
          <p:nvPr/>
        </p:nvSpPr>
        <p:spPr bwMode="auto">
          <a:xfrm rot="-1751849">
            <a:off x="5292725" y="27813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nabídka</a:t>
            </a:r>
          </a:p>
        </p:txBody>
      </p:sp>
      <p:sp>
        <p:nvSpPr>
          <p:cNvPr id="46092" name="Line 25">
            <a:extLst>
              <a:ext uri="{FF2B5EF4-FFF2-40B4-BE49-F238E27FC236}">
                <a16:creationId xmlns:a16="http://schemas.microsoft.com/office/drawing/2014/main" id="{A5973EB9-3DBC-438D-82E1-C89BBDE2E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924175"/>
            <a:ext cx="4032250" cy="24495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3" name="Text Box 26">
            <a:extLst>
              <a:ext uri="{FF2B5EF4-FFF2-40B4-BE49-F238E27FC236}">
                <a16:creationId xmlns:a16="http://schemas.microsoft.com/office/drawing/2014/main" id="{38AB075D-E1AB-406C-BE52-648F9BE16586}"/>
              </a:ext>
            </a:extLst>
          </p:cNvPr>
          <p:cNvSpPr txBox="1">
            <a:spLocks noChangeArrowheads="1"/>
          </p:cNvSpPr>
          <p:nvPr/>
        </p:nvSpPr>
        <p:spPr bwMode="auto">
          <a:xfrm rot="1999214">
            <a:off x="2627313" y="31416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poptávka</a:t>
            </a:r>
          </a:p>
        </p:txBody>
      </p:sp>
      <p:sp>
        <p:nvSpPr>
          <p:cNvPr id="46094" name="Line 29">
            <a:extLst>
              <a:ext uri="{FF2B5EF4-FFF2-40B4-BE49-F238E27FC236}">
                <a16:creationId xmlns:a16="http://schemas.microsoft.com/office/drawing/2014/main" id="{23AE4EB6-FE70-4812-9440-688FAD1E15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4008" y="34290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6A49A11E-AC75-47DD-8810-E1086B43C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TRH</a:t>
            </a:r>
          </a:p>
        </p:txBody>
      </p:sp>
      <p:sp>
        <p:nvSpPr>
          <p:cNvPr id="46084" name="Line 3">
            <a:extLst>
              <a:ext uri="{FF2B5EF4-FFF2-40B4-BE49-F238E27FC236}">
                <a16:creationId xmlns:a16="http://schemas.microsoft.com/office/drawing/2014/main" id="{72003500-1CFE-4CD8-9E93-18E6D385A5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5" name="Line 4">
            <a:extLst>
              <a:ext uri="{FF2B5EF4-FFF2-40B4-BE49-F238E27FC236}">
                <a16:creationId xmlns:a16="http://schemas.microsoft.com/office/drawing/2014/main" id="{7E663027-8586-441E-AFBA-53E1ED8BF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6" name="Text Box 5">
            <a:extLst>
              <a:ext uri="{FF2B5EF4-FFF2-40B4-BE49-F238E27FC236}">
                <a16:creationId xmlns:a16="http://schemas.microsoft.com/office/drawing/2014/main" id="{814A1C36-88FB-4316-9A76-2DA9A7D1B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6610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46087" name="Text Box 6">
            <a:extLst>
              <a:ext uri="{FF2B5EF4-FFF2-40B4-BE49-F238E27FC236}">
                <a16:creationId xmlns:a16="http://schemas.microsoft.com/office/drawing/2014/main" id="{F7B37E73-4D98-42A1-A444-9008A9EF3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sp>
        <p:nvSpPr>
          <p:cNvPr id="46088" name="Line 7">
            <a:extLst>
              <a:ext uri="{FF2B5EF4-FFF2-40B4-BE49-F238E27FC236}">
                <a16:creationId xmlns:a16="http://schemas.microsoft.com/office/drawing/2014/main" id="{C7A46A5B-B08A-4293-AAF8-A3CFA27088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7864" y="2143251"/>
            <a:ext cx="2159173" cy="3228849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B114FB70-5FEC-4E71-94F1-9BDA41588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221088"/>
            <a:ext cx="266439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1" name="Text Box 21">
            <a:extLst>
              <a:ext uri="{FF2B5EF4-FFF2-40B4-BE49-F238E27FC236}">
                <a16:creationId xmlns:a16="http://schemas.microsoft.com/office/drawing/2014/main" id="{4673758C-FAC6-47E1-ACA0-416CD8496B83}"/>
              </a:ext>
            </a:extLst>
          </p:cNvPr>
          <p:cNvSpPr txBox="1">
            <a:spLocks noChangeArrowheads="1"/>
          </p:cNvSpPr>
          <p:nvPr/>
        </p:nvSpPr>
        <p:spPr bwMode="auto">
          <a:xfrm rot="-1751849">
            <a:off x="5292725" y="27813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nabídka</a:t>
            </a:r>
          </a:p>
        </p:txBody>
      </p:sp>
      <p:sp>
        <p:nvSpPr>
          <p:cNvPr id="46092" name="Line 25">
            <a:extLst>
              <a:ext uri="{FF2B5EF4-FFF2-40B4-BE49-F238E27FC236}">
                <a16:creationId xmlns:a16="http://schemas.microsoft.com/office/drawing/2014/main" id="{A5973EB9-3DBC-438D-82E1-C89BBDE2E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924175"/>
            <a:ext cx="4032250" cy="24495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3" name="Text Box 26">
            <a:extLst>
              <a:ext uri="{FF2B5EF4-FFF2-40B4-BE49-F238E27FC236}">
                <a16:creationId xmlns:a16="http://schemas.microsoft.com/office/drawing/2014/main" id="{38AB075D-E1AB-406C-BE52-648F9BE16586}"/>
              </a:ext>
            </a:extLst>
          </p:cNvPr>
          <p:cNvSpPr txBox="1">
            <a:spLocks noChangeArrowheads="1"/>
          </p:cNvSpPr>
          <p:nvPr/>
        </p:nvSpPr>
        <p:spPr bwMode="auto">
          <a:xfrm rot="1999214">
            <a:off x="2627313" y="31416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poptávka</a:t>
            </a:r>
          </a:p>
        </p:txBody>
      </p:sp>
      <p:sp>
        <p:nvSpPr>
          <p:cNvPr id="46094" name="Line 29">
            <a:extLst>
              <a:ext uri="{FF2B5EF4-FFF2-40B4-BE49-F238E27FC236}">
                <a16:creationId xmlns:a16="http://schemas.microsoft.com/office/drawing/2014/main" id="{23AE4EB6-FE70-4812-9440-688FAD1E15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4008" y="4221086"/>
            <a:ext cx="0" cy="129547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23AE4EB6-FE70-4812-9440-688FAD1E15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39184" y="4221087"/>
            <a:ext cx="768" cy="1295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033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6A49A11E-AC75-47DD-8810-E1086B43C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TRH</a:t>
            </a:r>
          </a:p>
        </p:txBody>
      </p:sp>
      <p:sp>
        <p:nvSpPr>
          <p:cNvPr id="46084" name="Line 3">
            <a:extLst>
              <a:ext uri="{FF2B5EF4-FFF2-40B4-BE49-F238E27FC236}">
                <a16:creationId xmlns:a16="http://schemas.microsoft.com/office/drawing/2014/main" id="{72003500-1CFE-4CD8-9E93-18E6D385A5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6287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5" name="Line 4">
            <a:extLst>
              <a:ext uri="{FF2B5EF4-FFF2-40B4-BE49-F238E27FC236}">
                <a16:creationId xmlns:a16="http://schemas.microsoft.com/office/drawing/2014/main" id="{7E663027-8586-441E-AFBA-53E1ED8BF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5165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6" name="Text Box 5">
            <a:extLst>
              <a:ext uri="{FF2B5EF4-FFF2-40B4-BE49-F238E27FC236}">
                <a16:creationId xmlns:a16="http://schemas.microsoft.com/office/drawing/2014/main" id="{814A1C36-88FB-4316-9A76-2DA9A7D1B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6610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Množství</a:t>
            </a:r>
          </a:p>
        </p:txBody>
      </p:sp>
      <p:sp>
        <p:nvSpPr>
          <p:cNvPr id="46087" name="Text Box 6">
            <a:extLst>
              <a:ext uri="{FF2B5EF4-FFF2-40B4-BE49-F238E27FC236}">
                <a16:creationId xmlns:a16="http://schemas.microsoft.com/office/drawing/2014/main" id="{F7B37E73-4D98-42A1-A444-9008A9EF3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19161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Cena</a:t>
            </a:r>
          </a:p>
        </p:txBody>
      </p:sp>
      <p:sp>
        <p:nvSpPr>
          <p:cNvPr id="46088" name="Line 7">
            <a:extLst>
              <a:ext uri="{FF2B5EF4-FFF2-40B4-BE49-F238E27FC236}">
                <a16:creationId xmlns:a16="http://schemas.microsoft.com/office/drawing/2014/main" id="{C7A46A5B-B08A-4293-AAF8-A3CFA27088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7864" y="2143251"/>
            <a:ext cx="2159173" cy="3228849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B114FB70-5FEC-4E71-94F1-9BDA41588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005064"/>
            <a:ext cx="230435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1" name="Text Box 21">
            <a:extLst>
              <a:ext uri="{FF2B5EF4-FFF2-40B4-BE49-F238E27FC236}">
                <a16:creationId xmlns:a16="http://schemas.microsoft.com/office/drawing/2014/main" id="{4673758C-FAC6-47E1-ACA0-416CD8496B83}"/>
              </a:ext>
            </a:extLst>
          </p:cNvPr>
          <p:cNvSpPr txBox="1">
            <a:spLocks noChangeArrowheads="1"/>
          </p:cNvSpPr>
          <p:nvPr/>
        </p:nvSpPr>
        <p:spPr bwMode="auto">
          <a:xfrm rot="-1751849">
            <a:off x="5292725" y="27813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nabídka</a:t>
            </a:r>
          </a:p>
        </p:txBody>
      </p:sp>
      <p:sp>
        <p:nvSpPr>
          <p:cNvPr id="46092" name="Line 25">
            <a:extLst>
              <a:ext uri="{FF2B5EF4-FFF2-40B4-BE49-F238E27FC236}">
                <a16:creationId xmlns:a16="http://schemas.microsoft.com/office/drawing/2014/main" id="{A5973EB9-3DBC-438D-82E1-C89BBDE2E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924175"/>
            <a:ext cx="4032250" cy="24495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3" name="Text Box 26">
            <a:extLst>
              <a:ext uri="{FF2B5EF4-FFF2-40B4-BE49-F238E27FC236}">
                <a16:creationId xmlns:a16="http://schemas.microsoft.com/office/drawing/2014/main" id="{38AB075D-E1AB-406C-BE52-648F9BE16586}"/>
              </a:ext>
            </a:extLst>
          </p:cNvPr>
          <p:cNvSpPr txBox="1">
            <a:spLocks noChangeArrowheads="1"/>
          </p:cNvSpPr>
          <p:nvPr/>
        </p:nvSpPr>
        <p:spPr bwMode="auto">
          <a:xfrm rot="1999214">
            <a:off x="2627313" y="31416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poptávka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23AE4EB6-FE70-4812-9440-688FAD1E15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3968" y="4005063"/>
            <a:ext cx="768" cy="151149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4071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>
            <a:extLst>
              <a:ext uri="{FF2B5EF4-FFF2-40B4-BE49-F238E27FC236}">
                <a16:creationId xmlns:a16="http://schemas.microsoft.com/office/drawing/2014/main" id="{3BFC698F-DE54-4721-94CB-14DB5CB41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TVORBA CENY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28D198B2-ED3E-4D41-9F98-642929E5B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Konkurenční</a:t>
            </a:r>
          </a:p>
          <a:p>
            <a:pPr eaLnBrk="1" hangingPunct="1"/>
            <a:r>
              <a:rPr lang="cs-CZ" altLang="cs-CZ"/>
              <a:t>Nákladová (pomocí marže)</a:t>
            </a:r>
          </a:p>
          <a:p>
            <a:pPr eaLnBrk="1" hangingPunct="1"/>
            <a:r>
              <a:rPr lang="cs-CZ" altLang="cs-CZ"/>
              <a:t>Administrativní</a:t>
            </a:r>
          </a:p>
          <a:p>
            <a:pPr eaLnBrk="1" hangingPunct="1"/>
            <a:r>
              <a:rPr lang="cs-CZ" altLang="cs-CZ"/>
              <a:t>Diskriminační</a:t>
            </a:r>
          </a:p>
          <a:p>
            <a:pPr eaLnBrk="1" hangingPunct="1"/>
            <a:r>
              <a:rPr lang="cs-CZ" altLang="cs-CZ"/>
              <a:t>Dumpingová</a:t>
            </a:r>
          </a:p>
          <a:p>
            <a:pPr eaLnBrk="1" hangingPunct="1"/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ceny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– dává zprávu o „vzácnosti“ daného statku</a:t>
            </a:r>
          </a:p>
          <a:p>
            <a:r>
              <a:rPr lang="cs-CZ" dirty="0"/>
              <a:t>Alokační – je vodítkem při rozhodování o spotřebě různých statků (substitutů)</a:t>
            </a:r>
          </a:p>
          <a:p>
            <a:r>
              <a:rPr lang="cs-CZ" dirty="0"/>
              <a:t>Motivační – je důvodem ke změně chování spotřebitele/výrobce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84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PAUZA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</a:p>
        </p:txBody>
      </p:sp>
    </p:spTree>
    <p:extLst>
      <p:ext uri="{BB962C8B-B14F-4D97-AF65-F5344CB8AC3E}">
        <p14:creationId xmlns:p14="http://schemas.microsoft.com/office/powerpoint/2010/main" val="3235834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>
            <a:extLst>
              <a:ext uri="{FF2B5EF4-FFF2-40B4-BE49-F238E27FC236}">
                <a16:creationId xmlns:a16="http://schemas.microsoft.com/office/drawing/2014/main" id="{501E8423-C68C-4BF2-8C80-830371E22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MAKROEKONOMIE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BFC7942-E6F7-40E7-9F57-30AD45A78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produkt (Q)</a:t>
            </a:r>
          </a:p>
          <a:p>
            <a:pPr eaLnBrk="1" hangingPunct="1"/>
            <a:r>
              <a:rPr lang="cs-CZ" altLang="cs-CZ"/>
              <a:t>zaměstnanost </a:t>
            </a:r>
            <a:r>
              <a:rPr lang="cs-CZ" altLang="cs-CZ" sz="2000"/>
              <a:t>(přirozená míra nezaměstnanosti)</a:t>
            </a:r>
          </a:p>
          <a:p>
            <a:pPr eaLnBrk="1" hangingPunct="1"/>
            <a:r>
              <a:rPr lang="cs-CZ" altLang="cs-CZ"/>
              <a:t>cenová stabilita </a:t>
            </a:r>
            <a:r>
              <a:rPr lang="cs-CZ" altLang="cs-CZ" sz="2000"/>
              <a:t>(inflace, mzdově cenová spirála)</a:t>
            </a:r>
          </a:p>
          <a:p>
            <a:pPr eaLnBrk="1" hangingPunct="1"/>
            <a:r>
              <a:rPr lang="cs-CZ" altLang="cs-CZ"/>
              <a:t>vnější rovnováha</a:t>
            </a:r>
          </a:p>
          <a:p>
            <a:pPr eaLnBrk="1" hangingPunct="1"/>
            <a:r>
              <a:rPr lang="cs-CZ" altLang="cs-CZ"/>
              <a:t>měření kvality života </a:t>
            </a:r>
            <a:r>
              <a:rPr lang="cs-CZ" altLang="cs-CZ" sz="2400"/>
              <a:t>(HDP, volný čas,stínová ekonomika,produkce domácností,růst kvality zboží, znečištění prostředí)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MAKRO - KONTEXT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222" y="1417637"/>
            <a:ext cx="6797121" cy="471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21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MAKRO - KONTEXT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07222"/>
            <a:ext cx="7112252" cy="516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811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DEMOGRAFIE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404" y="1600200"/>
            <a:ext cx="7215191" cy="4525963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5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11B450C2-C0C8-4B20-B597-02967F652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DEFINICE EKONOMIE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661DA7D-1D59-47EF-B652-467FB0318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Ekonomická teorie je věda, která zkoumá, jak lidé rozdělují vzácné zdroje (jež mají alternativní použití) k výrobě statků a služeb a jak se tyto statky a služby rozdělují a směňují.</a:t>
            </a:r>
          </a:p>
          <a:p>
            <a:pPr eaLnBrk="1" hangingPunct="1"/>
            <a:r>
              <a:rPr lang="cs-CZ" altLang="cs-CZ"/>
              <a:t>Matematika x Psycho</a:t>
            </a:r>
            <a:r>
              <a:rPr lang="en-US" altLang="cs-CZ"/>
              <a:t>&amp;Sociologie</a:t>
            </a:r>
            <a:endParaRPr lang="cs-CZ" altLang="cs-CZ"/>
          </a:p>
          <a:p>
            <a:pPr eaLnBrk="1" hangingPunct="1"/>
            <a:r>
              <a:rPr lang="cs-CZ" altLang="cs-CZ"/>
              <a:t>Makroekonomie x mikroekonomie</a:t>
            </a:r>
          </a:p>
          <a:p>
            <a:pPr eaLnBrk="1" hangingPunct="1"/>
            <a:endParaRPr lang="cs-CZ" altLang="cs-CZ" b="1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76672"/>
            <a:ext cx="8126646" cy="5681549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2023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Inspirativní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Spotřebitelské ceny meziměsíčně vzrostly o 6,0 %. Tento vývoj byl ovlivněn zejména vyššími cenami v oddíle bydlení. Meziročně vzrostly spotřebitelské ceny v lednu o 17,5 %, což bylo o 1,7 procentního bodu více než v prosinci</a:t>
            </a:r>
            <a:r>
              <a:rPr lang="cs-CZ" dirty="0" smtClean="0"/>
              <a:t>.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www.czso.cz/csu/czso/cri/indexy-spotrebitelskych-cen-inflace-leden-2023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EKONOMIE A EKON. SUBJ.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6239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>
            <a:extLst>
              <a:ext uri="{FF2B5EF4-FFF2-40B4-BE49-F238E27FC236}">
                <a16:creationId xmlns:a16="http://schemas.microsoft.com/office/drawing/2014/main" id="{0BAC60CB-7612-445D-B032-9BF03B67B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MIKROEKONOMIE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3AF0A6D1-3628-4542-8FB8-E08090882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jednotlivé trhy</a:t>
            </a:r>
          </a:p>
          <a:p>
            <a:pPr eaLnBrk="1" hangingPunct="1"/>
            <a:r>
              <a:rPr lang="cs-CZ" altLang="cs-CZ"/>
              <a:t>podniková organizace</a:t>
            </a:r>
          </a:p>
          <a:p>
            <a:pPr eaLnBrk="1" hangingPunct="1"/>
            <a:r>
              <a:rPr lang="cs-CZ" altLang="cs-CZ"/>
              <a:t>analýza nákladů</a:t>
            </a:r>
          </a:p>
          <a:p>
            <a:pPr eaLnBrk="1" hangingPunct="1"/>
            <a:r>
              <a:rPr lang="cs-CZ" altLang="cs-CZ"/>
              <a:t>dokonalá x nedokonalá konkurence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subjekty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Jednotlivci (vs. Společnost)</a:t>
            </a:r>
          </a:p>
          <a:p>
            <a:r>
              <a:rPr lang="cs-CZ" dirty="0"/>
              <a:t>Subjekty občanské společnosti</a:t>
            </a:r>
          </a:p>
          <a:p>
            <a:r>
              <a:rPr lang="cs-CZ" dirty="0"/>
              <a:t>Jednotlivci jako zaměstnanci</a:t>
            </a:r>
          </a:p>
          <a:p>
            <a:r>
              <a:rPr lang="cs-CZ" dirty="0"/>
              <a:t>Firmy (i poskytovatelé služeb) </a:t>
            </a:r>
          </a:p>
          <a:p>
            <a:r>
              <a:rPr lang="cs-CZ" dirty="0"/>
              <a:t>Instituce veřejné správy (úřady, ČSSZ)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„Společnost“</a:t>
            </a:r>
          </a:p>
          <a:p>
            <a:r>
              <a:rPr lang="cs-CZ" dirty="0"/>
              <a:t>Odbory</a:t>
            </a:r>
          </a:p>
          <a:p>
            <a:r>
              <a:rPr lang="cs-CZ" dirty="0"/>
              <a:t>Svazy zaměstnavatelů</a:t>
            </a:r>
          </a:p>
          <a:p>
            <a:r>
              <a:rPr lang="cs-CZ" dirty="0"/>
              <a:t>Zdravotní pojišťovny</a:t>
            </a:r>
          </a:p>
          <a:p>
            <a:r>
              <a:rPr lang="cs-CZ" dirty="0"/>
              <a:t>Samospráva (obce)</a:t>
            </a:r>
          </a:p>
          <a:p>
            <a:r>
              <a:rPr lang="cs-CZ" dirty="0"/>
              <a:t>Samospráva (kraje)</a:t>
            </a:r>
          </a:p>
          <a:p>
            <a:r>
              <a:rPr lang="cs-CZ" dirty="0"/>
              <a:t>Ústřední správa</a:t>
            </a:r>
          </a:p>
          <a:p>
            <a:r>
              <a:rPr lang="cs-CZ" dirty="0"/>
              <a:t>Vláda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3212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Trh zdravotních služeb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1907704" y="1268760"/>
            <a:ext cx="5748902" cy="4592317"/>
            <a:chOff x="270898" y="1500979"/>
            <a:chExt cx="5545474" cy="4446791"/>
          </a:xfrm>
        </p:grpSpPr>
        <p:sp>
          <p:nvSpPr>
            <p:cNvPr id="7" name="Rovnoramenný trojúhelník 6"/>
            <p:cNvSpPr/>
            <p:nvPr/>
          </p:nvSpPr>
          <p:spPr>
            <a:xfrm>
              <a:off x="1331640" y="2204864"/>
              <a:ext cx="3024336" cy="2376264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ZDRAVOTNÍ SLUŽBY</a:t>
              </a: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270898" y="4514874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Firma</a:t>
              </a:r>
            </a:p>
            <a:p>
              <a:r>
                <a:rPr lang="cs-CZ" dirty="0"/>
                <a:t>(poskytovatel)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205767" y="1500979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Jednotlivec</a:t>
              </a:r>
            </a:p>
            <a:p>
              <a:r>
                <a:rPr lang="cs-CZ" dirty="0"/>
                <a:t>(uživatel)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088180" y="4581128"/>
              <a:ext cx="1728192" cy="625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ZDRAVOTNÍ POJIŠŤOVNY</a:t>
              </a:r>
            </a:p>
          </p:txBody>
        </p:sp>
        <p:sp>
          <p:nvSpPr>
            <p:cNvPr id="11" name="Šipka doprava 10"/>
            <p:cNvSpPr/>
            <p:nvPr/>
          </p:nvSpPr>
          <p:spPr>
            <a:xfrm rot="18326872">
              <a:off x="678920" y="2530594"/>
              <a:ext cx="1433962" cy="11815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služba</a:t>
              </a:r>
            </a:p>
          </p:txBody>
        </p:sp>
        <p:sp>
          <p:nvSpPr>
            <p:cNvPr id="12" name="Šipka doprava 11"/>
            <p:cNvSpPr/>
            <p:nvPr/>
          </p:nvSpPr>
          <p:spPr>
            <a:xfrm rot="3347976">
              <a:off x="3385587" y="2641681"/>
              <a:ext cx="1703796" cy="119583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POJISTNÉ (daně)</a:t>
              </a:r>
            </a:p>
          </p:txBody>
        </p:sp>
        <p:sp>
          <p:nvSpPr>
            <p:cNvPr id="13" name="Šipka doprava 12"/>
            <p:cNvSpPr/>
            <p:nvPr/>
          </p:nvSpPr>
          <p:spPr>
            <a:xfrm flipH="1">
              <a:off x="1480306" y="4838039"/>
              <a:ext cx="2664296" cy="11097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platba = cena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80835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Trh sociálních služeb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1907704" y="1268760"/>
            <a:ext cx="5748902" cy="4592317"/>
            <a:chOff x="270898" y="1500979"/>
            <a:chExt cx="5545474" cy="4446791"/>
          </a:xfrm>
        </p:grpSpPr>
        <p:sp>
          <p:nvSpPr>
            <p:cNvPr id="7" name="Rovnoramenný trojúhelník 6"/>
            <p:cNvSpPr/>
            <p:nvPr/>
          </p:nvSpPr>
          <p:spPr>
            <a:xfrm>
              <a:off x="1331640" y="2204864"/>
              <a:ext cx="3024336" cy="2376264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Prevence a poradenství</a:t>
              </a: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270898" y="4514874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Firma</a:t>
              </a:r>
            </a:p>
            <a:p>
              <a:r>
                <a:rPr lang="cs-CZ" dirty="0"/>
                <a:t>(poskytovatel)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205767" y="1500979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Jednotlivec</a:t>
              </a:r>
            </a:p>
            <a:p>
              <a:r>
                <a:rPr lang="cs-CZ" dirty="0"/>
                <a:t>(uživatel)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088180" y="458112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Subjekty veřejné správy</a:t>
              </a:r>
            </a:p>
          </p:txBody>
        </p:sp>
        <p:sp>
          <p:nvSpPr>
            <p:cNvPr id="11" name="Šipka doprava 10"/>
            <p:cNvSpPr/>
            <p:nvPr/>
          </p:nvSpPr>
          <p:spPr>
            <a:xfrm rot="18326872">
              <a:off x="962307" y="3080983"/>
              <a:ext cx="1433962" cy="4858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služba</a:t>
              </a:r>
            </a:p>
          </p:txBody>
        </p:sp>
        <p:sp>
          <p:nvSpPr>
            <p:cNvPr id="12" name="Šipka doprava 11"/>
            <p:cNvSpPr/>
            <p:nvPr/>
          </p:nvSpPr>
          <p:spPr>
            <a:xfrm rot="3347976">
              <a:off x="3231726" y="3015363"/>
              <a:ext cx="1433962" cy="4858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daně</a:t>
              </a:r>
            </a:p>
          </p:txBody>
        </p:sp>
        <p:sp>
          <p:nvSpPr>
            <p:cNvPr id="13" name="Šipka doprava 12"/>
            <p:cNvSpPr/>
            <p:nvPr/>
          </p:nvSpPr>
          <p:spPr>
            <a:xfrm flipH="1">
              <a:off x="1480306" y="4838039"/>
              <a:ext cx="2664296" cy="11097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Dotace (vyrovnávací platba = cena)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5755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Trh sociálních služeb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EKONOMIE A EKON. SUBJ.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2780928"/>
            <a:ext cx="24482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/>
                </a:solidFill>
              </a:rPr>
              <a:t>Jednotlivec </a:t>
            </a:r>
          </a:p>
          <a:p>
            <a:pPr algn="ctr"/>
            <a:r>
              <a:rPr lang="cs-CZ" sz="2600" dirty="0">
                <a:solidFill>
                  <a:schemeClr val="tx1"/>
                </a:solidFill>
              </a:rPr>
              <a:t>(uživatel)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019800" y="2780928"/>
            <a:ext cx="24482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/>
                </a:solidFill>
              </a:rPr>
              <a:t>Firma</a:t>
            </a:r>
          </a:p>
          <a:p>
            <a:pPr algn="ctr"/>
            <a:r>
              <a:rPr lang="cs-CZ" sz="2600" dirty="0">
                <a:solidFill>
                  <a:schemeClr val="tx1"/>
                </a:solidFill>
              </a:rPr>
              <a:t>(poskytovatel)</a:t>
            </a:r>
          </a:p>
        </p:txBody>
      </p:sp>
      <p:sp>
        <p:nvSpPr>
          <p:cNvPr id="14" name="Šipka doprava 13"/>
          <p:cNvSpPr/>
          <p:nvPr/>
        </p:nvSpPr>
        <p:spPr>
          <a:xfrm>
            <a:off x="3142236" y="3771838"/>
            <a:ext cx="2795160" cy="754483"/>
          </a:xfrm>
          <a:prstGeom prst="rightArrow">
            <a:avLst/>
          </a:prstGeom>
          <a:solidFill>
            <a:srgbClr val="FA2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Úhrada (cena)</a:t>
            </a:r>
          </a:p>
        </p:txBody>
      </p:sp>
      <p:sp>
        <p:nvSpPr>
          <p:cNvPr id="17" name="Šipka doprava 16"/>
          <p:cNvSpPr/>
          <p:nvPr/>
        </p:nvSpPr>
        <p:spPr>
          <a:xfrm flipH="1">
            <a:off x="3059832" y="2419674"/>
            <a:ext cx="2877564" cy="165618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Služba </a:t>
            </a:r>
          </a:p>
        </p:txBody>
      </p:sp>
      <p:sp>
        <p:nvSpPr>
          <p:cNvPr id="19" name="Ovál 18"/>
          <p:cNvSpPr/>
          <p:nvPr/>
        </p:nvSpPr>
        <p:spPr>
          <a:xfrm>
            <a:off x="3059832" y="1091172"/>
            <a:ext cx="2557350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INSTITUCE VEŘEJNÉ SPRÁVY</a:t>
            </a:r>
          </a:p>
        </p:txBody>
      </p:sp>
      <p:sp>
        <p:nvSpPr>
          <p:cNvPr id="21" name="Šipka doprava 20"/>
          <p:cNvSpPr/>
          <p:nvPr/>
        </p:nvSpPr>
        <p:spPr>
          <a:xfrm rot="19461700">
            <a:off x="2057538" y="2189498"/>
            <a:ext cx="1480890" cy="503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daně</a:t>
            </a:r>
          </a:p>
        </p:txBody>
      </p:sp>
      <p:sp>
        <p:nvSpPr>
          <p:cNvPr id="23" name="Ovál 22"/>
          <p:cNvSpPr/>
          <p:nvPr/>
        </p:nvSpPr>
        <p:spPr>
          <a:xfrm>
            <a:off x="3146555" y="4725143"/>
            <a:ext cx="2557350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ZDRAVOTNÍ POJIŠŤOVNY</a:t>
            </a:r>
          </a:p>
        </p:txBody>
      </p:sp>
      <p:sp>
        <p:nvSpPr>
          <p:cNvPr id="22" name="Šipka doprava 21"/>
          <p:cNvSpPr/>
          <p:nvPr/>
        </p:nvSpPr>
        <p:spPr>
          <a:xfrm rot="1468235">
            <a:off x="5397906" y="1483114"/>
            <a:ext cx="2332024" cy="1569384"/>
          </a:xfrm>
          <a:prstGeom prst="rightArrow">
            <a:avLst/>
          </a:prstGeom>
          <a:solidFill>
            <a:srgbClr val="FA2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Dotace (vyrovnávací platba = cena)</a:t>
            </a:r>
          </a:p>
        </p:txBody>
      </p:sp>
      <p:sp>
        <p:nvSpPr>
          <p:cNvPr id="24" name="Šipka doprava 23"/>
          <p:cNvSpPr/>
          <p:nvPr/>
        </p:nvSpPr>
        <p:spPr>
          <a:xfrm rot="2202412">
            <a:off x="1581782" y="4139002"/>
            <a:ext cx="1798266" cy="1125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POJISTNÉ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(daně)</a:t>
            </a:r>
          </a:p>
        </p:txBody>
      </p:sp>
      <p:sp>
        <p:nvSpPr>
          <p:cNvPr id="25" name="Šipka doprava 24"/>
          <p:cNvSpPr/>
          <p:nvPr/>
        </p:nvSpPr>
        <p:spPr>
          <a:xfrm rot="19851011">
            <a:off x="5261202" y="4339960"/>
            <a:ext cx="2606298" cy="846547"/>
          </a:xfrm>
          <a:prstGeom prst="rightArrow">
            <a:avLst/>
          </a:prstGeom>
          <a:solidFill>
            <a:srgbClr val="FA2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Platba (cena)</a:t>
            </a:r>
          </a:p>
        </p:txBody>
      </p:sp>
      <p:sp>
        <p:nvSpPr>
          <p:cNvPr id="3" name="Zahnutá šipka doprava 2"/>
          <p:cNvSpPr/>
          <p:nvPr/>
        </p:nvSpPr>
        <p:spPr>
          <a:xfrm>
            <a:off x="251520" y="1179550"/>
            <a:ext cx="2913248" cy="5184576"/>
          </a:xfrm>
          <a:prstGeom prst="curvedRightArrow">
            <a:avLst>
              <a:gd name="adj1" fmla="val 25000"/>
              <a:gd name="adj2" fmla="val 4081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 rot="1368123">
            <a:off x="913631" y="5189205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PLATBY ZA ST. POJIŠTĚNCE</a:t>
            </a:r>
          </a:p>
        </p:txBody>
      </p:sp>
    </p:spTree>
    <p:extLst>
      <p:ext uri="{BB962C8B-B14F-4D97-AF65-F5344CB8AC3E}">
        <p14:creationId xmlns:p14="http://schemas.microsoft.com/office/powerpoint/2010/main" val="284647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66475295-07FB-4F00-8A77-AA46AE610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KONTEXT EKONOMIE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FD3B278-191F-479C-A085-973A7D293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podmnožina filosofie (mravní </a:t>
            </a:r>
            <a:r>
              <a:rPr lang="cs-CZ" altLang="cs-CZ" dirty="0" smtClean="0"/>
              <a:t>filosofie)</a:t>
            </a:r>
            <a:endParaRPr lang="cs-CZ" altLang="cs-CZ" dirty="0"/>
          </a:p>
          <a:p>
            <a:pPr eaLnBrk="1" hangingPunct="1"/>
            <a:r>
              <a:rPr lang="cs-CZ" altLang="cs-CZ" dirty="0"/>
              <a:t>matematicko-</a:t>
            </a:r>
            <a:r>
              <a:rPr lang="cs-CZ" altLang="cs-CZ" dirty="0" err="1"/>
              <a:t>alokativní</a:t>
            </a:r>
            <a:r>
              <a:rPr lang="cs-CZ" altLang="cs-CZ" dirty="0"/>
              <a:t> </a:t>
            </a:r>
            <a:r>
              <a:rPr lang="cs-CZ" altLang="cs-CZ" dirty="0" smtClean="0"/>
              <a:t>věda</a:t>
            </a:r>
          </a:p>
          <a:p>
            <a:pPr eaLnBrk="1" hangingPunct="1"/>
            <a:r>
              <a:rPr lang="cs-CZ" altLang="cs-CZ" dirty="0" smtClean="0"/>
              <a:t>Normativní vs. deskriptivní</a:t>
            </a:r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ED68066F-EFC6-4EF0-AB4F-094B508DE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Modely v ekonomii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96BE8B5-8ACF-43BA-AF9C-A60E84EF2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zjednodušení</a:t>
            </a:r>
          </a:p>
          <a:p>
            <a:pPr eaLnBrk="1" hangingPunct="1"/>
            <a:r>
              <a:rPr lang="cs-CZ" altLang="cs-CZ"/>
              <a:t>racionální chování subjektů</a:t>
            </a:r>
          </a:p>
          <a:p>
            <a:pPr eaLnBrk="1" hangingPunct="1"/>
            <a:r>
              <a:rPr lang="cs-CZ" altLang="cs-CZ"/>
              <a:t>maximalizace užitku</a:t>
            </a:r>
          </a:p>
          <a:p>
            <a:pPr eaLnBrk="1" hangingPunct="1"/>
            <a:r>
              <a:rPr lang="cs-CZ" altLang="cs-CZ"/>
              <a:t>dostatek dostupných informací</a:t>
            </a:r>
          </a:p>
          <a:p>
            <a:pPr eaLnBrk="1" hangingPunct="1"/>
            <a:r>
              <a:rPr lang="cs-CZ" altLang="cs-CZ"/>
              <a:t>„ceteris paribus“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51E367E-A10E-4F98-B651-8A74FF56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Racionalita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9C4B3FF8-63B5-46B6-9374-C98AF196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Racionalita volby cílů vs. volby prostředků k dosažení cílů</a:t>
            </a:r>
          </a:p>
          <a:p>
            <a:r>
              <a:rPr lang="cs-CZ" altLang="cs-CZ"/>
              <a:t>homo oeconomicus vs homo socialis</a:t>
            </a:r>
          </a:p>
          <a:p>
            <a:r>
              <a:rPr lang="cs-CZ" altLang="cs-CZ"/>
              <a:t>Člověk ekonomický se řídí jediným cílem – maximalizuje svůj užitek (uspokojení) a minimalizuje náklady.</a:t>
            </a:r>
          </a:p>
          <a:p>
            <a:r>
              <a:rPr lang="cs-CZ" altLang="cs-CZ"/>
              <a:t>Lidé se chovají v souladu s ekonomickými zákony, i když tyto zákony neznají a nikdy je nestudovali.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1A39ECAB-B6AE-46C7-AE11-AD634AB88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MĚŘENÍ UŽITKU</a:t>
            </a:r>
          </a:p>
        </p:txBody>
      </p:sp>
      <p:grpSp>
        <p:nvGrpSpPr>
          <p:cNvPr id="15364" name="Group 4">
            <a:extLst>
              <a:ext uri="{FF2B5EF4-FFF2-40B4-BE49-F238E27FC236}">
                <a16:creationId xmlns:a16="http://schemas.microsoft.com/office/drawing/2014/main" id="{00CAC70D-48A6-4DC5-9255-B06E43958A13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1628775"/>
            <a:ext cx="5492750" cy="4437063"/>
            <a:chOff x="2421" y="10804"/>
            <a:chExt cx="3834" cy="3870"/>
          </a:xfrm>
        </p:grpSpPr>
        <p:sp>
          <p:nvSpPr>
            <p:cNvPr id="15365" name="Text Box 5">
              <a:extLst>
                <a:ext uri="{FF2B5EF4-FFF2-40B4-BE49-F238E27FC236}">
                  <a16:creationId xmlns:a16="http://schemas.microsoft.com/office/drawing/2014/main" id="{36DF6942-E2CA-44E7-8BB9-58AE4C7238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9" y="14098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k-SK" altLang="cs-CZ" sz="1000">
                  <a:latin typeface="Times New Roman" panose="02020603050405020304" pitchFamily="18" charset="0"/>
                </a:rPr>
                <a:t>0</a:t>
              </a:r>
              <a:endParaRPr lang="cs-CZ" altLang="cs-CZ" sz="1800"/>
            </a:p>
          </p:txBody>
        </p:sp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83F9D3AF-FC38-4117-964F-C1E9E5F849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1" y="1404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k-SK" altLang="cs-CZ" sz="2600"/>
                <a:t>Q</a:t>
              </a:r>
              <a:endParaRPr lang="cs-CZ" altLang="cs-CZ" sz="2600"/>
            </a:p>
          </p:txBody>
        </p:sp>
        <p:sp>
          <p:nvSpPr>
            <p:cNvPr id="15367" name="Line 7">
              <a:extLst>
                <a:ext uri="{FF2B5EF4-FFF2-40B4-BE49-F238E27FC236}">
                  <a16:creationId xmlns:a16="http://schemas.microsoft.com/office/drawing/2014/main" id="{150DEC1B-80CB-4FC1-B10F-3BEE594155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7" y="10804"/>
              <a:ext cx="0" cy="3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68" name="Line 8">
              <a:extLst>
                <a:ext uri="{FF2B5EF4-FFF2-40B4-BE49-F238E27FC236}">
                  <a16:creationId xmlns:a16="http://schemas.microsoft.com/office/drawing/2014/main" id="{CABE75E0-0A8D-4C5E-A84F-B4E64CF135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7" y="14082"/>
              <a:ext cx="3258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69" name="Freeform 9">
              <a:extLst>
                <a:ext uri="{FF2B5EF4-FFF2-40B4-BE49-F238E27FC236}">
                  <a16:creationId xmlns:a16="http://schemas.microsoft.com/office/drawing/2014/main" id="{C6696037-E6EE-4FD6-91C8-69D94DEF6A0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009" y="11625"/>
              <a:ext cx="2880" cy="2448"/>
            </a:xfrm>
            <a:custGeom>
              <a:avLst/>
              <a:gdLst>
                <a:gd name="T0" fmla="*/ 0 w 2880"/>
                <a:gd name="T1" fmla="*/ 0 h 2736"/>
                <a:gd name="T2" fmla="*/ 720 w 2880"/>
                <a:gd name="T3" fmla="*/ 1292 h 2736"/>
                <a:gd name="T4" fmla="*/ 2880 w 2880"/>
                <a:gd name="T5" fmla="*/ 1753 h 2736"/>
                <a:gd name="T6" fmla="*/ 0 60000 65536"/>
                <a:gd name="T7" fmla="*/ 0 60000 65536"/>
                <a:gd name="T8" fmla="*/ 0 60000 65536"/>
                <a:gd name="T9" fmla="*/ 0 w 2880"/>
                <a:gd name="T10" fmla="*/ 0 h 2736"/>
                <a:gd name="T11" fmla="*/ 2880 w 2880"/>
                <a:gd name="T12" fmla="*/ 2736 h 2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0" h="2736">
                  <a:moveTo>
                    <a:pt x="0" y="0"/>
                  </a:moveTo>
                  <a:cubicBezTo>
                    <a:pt x="120" y="780"/>
                    <a:pt x="240" y="1560"/>
                    <a:pt x="720" y="2016"/>
                  </a:cubicBezTo>
                  <a:cubicBezTo>
                    <a:pt x="1200" y="2472"/>
                    <a:pt x="2256" y="2664"/>
                    <a:pt x="2880" y="273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0" name="Text Box 10">
              <a:extLst>
                <a:ext uri="{FF2B5EF4-FFF2-40B4-BE49-F238E27FC236}">
                  <a16:creationId xmlns:a16="http://schemas.microsoft.com/office/drawing/2014/main" id="{E5134277-CCA9-4622-A9FF-2AA914AF1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1" y="10948"/>
              <a:ext cx="579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k-SK" altLang="cs-CZ" sz="2600"/>
                <a:t>U</a:t>
              </a:r>
              <a:endParaRPr lang="cs-CZ" altLang="cs-CZ" sz="2600"/>
            </a:p>
          </p:txBody>
        </p:sp>
        <p:sp>
          <p:nvSpPr>
            <p:cNvPr id="15371" name="Text Box 11">
              <a:extLst>
                <a:ext uri="{FF2B5EF4-FFF2-40B4-BE49-F238E27FC236}">
                  <a16:creationId xmlns:a16="http://schemas.microsoft.com/office/drawing/2014/main" id="{0E2638B5-FACE-4B7F-A26D-66A8D94DBA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1" y="11164"/>
              <a:ext cx="8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k-SK" altLang="cs-CZ" sz="2600"/>
                <a:t>CU</a:t>
              </a:r>
              <a:endParaRPr lang="cs-CZ" altLang="cs-CZ" sz="2600"/>
            </a:p>
          </p:txBody>
        </p:sp>
      </p:grp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96B4D3C7-28C4-4D41-A59D-A33BD3F3C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DŮLEŽITÉ POJMY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98406B2-959D-49F6-A138-2832C9023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PARADOX HODNOTY</a:t>
            </a:r>
          </a:p>
          <a:p>
            <a:pPr eaLnBrk="1" hangingPunct="1"/>
            <a:r>
              <a:rPr lang="cs-CZ" altLang="cs-CZ" dirty="0"/>
              <a:t>PŘEBYTEK SPOTŘEBITELE</a:t>
            </a:r>
          </a:p>
          <a:p>
            <a:pPr eaLnBrk="1" hangingPunct="1"/>
            <a:r>
              <a:rPr lang="cs-CZ" altLang="cs-CZ" dirty="0"/>
              <a:t>ROZPOČTOVÉ OMEZENÍ SPOTŘEBITELE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EKONOMIE A EKON. SUBJ.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310517BA86E54AAFCEFAE13E68C5A1" ma:contentTypeVersion="12" ma:contentTypeDescription="Vytvoří nový dokument" ma:contentTypeScope="" ma:versionID="eae1be03cb0e1a8b179e155dbfc5a41b">
  <xsd:schema xmlns:xsd="http://www.w3.org/2001/XMLSchema" xmlns:xs="http://www.w3.org/2001/XMLSchema" xmlns:p="http://schemas.microsoft.com/office/2006/metadata/properties" xmlns:ns3="86070141-36e0-4b89-aa46-632b57d7f413" xmlns:ns4="30713061-c717-463f-9340-803d56690eae" targetNamespace="http://schemas.microsoft.com/office/2006/metadata/properties" ma:root="true" ma:fieldsID="46f31b10d2aa563523b9a8796f22f42c" ns3:_="" ns4:_="">
    <xsd:import namespace="86070141-36e0-4b89-aa46-632b57d7f413"/>
    <xsd:import namespace="30713061-c717-463f-9340-803d56690e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70141-36e0-4b89-aa46-632b57d7f4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13061-c717-463f-9340-803d56690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D63967-1A74-409C-A64A-58F41B36B4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70141-36e0-4b89-aa46-632b57d7f413"/>
    <ds:schemaRef ds:uri="30713061-c717-463f-9340-803d56690e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5A5B41-CC55-4C70-86E2-02B5DBD89F7F}">
  <ds:schemaRefs>
    <ds:schemaRef ds:uri="86070141-36e0-4b89-aa46-632b57d7f413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0713061-c717-463f-9340-803d56690ea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6DA161D-7F8B-4A17-B0F0-D7D23BADC5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1699</Words>
  <Application>Microsoft Office PowerPoint</Application>
  <PresentationFormat>Předvádění na obrazovce (4:3)</PresentationFormat>
  <Paragraphs>380</Paragraphs>
  <Slides>46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Times New Roman</vt:lpstr>
      <vt:lpstr>Wingdings</vt:lpstr>
      <vt:lpstr>Wingdings 3</vt:lpstr>
      <vt:lpstr>Výchozí návrh</vt:lpstr>
      <vt:lpstr>Ekonomie a ekonomické subjekty v systému sociálních a zdravotních služeb</vt:lpstr>
      <vt:lpstr>Inspirativní literatura</vt:lpstr>
      <vt:lpstr>EKONOMIE</vt:lpstr>
      <vt:lpstr>DEFINICE EKONOMIE</vt:lpstr>
      <vt:lpstr>KONTEXT EKONOMIE</vt:lpstr>
      <vt:lpstr>Modely v ekonomii</vt:lpstr>
      <vt:lpstr>Racionalita</vt:lpstr>
      <vt:lpstr>MĚŘENÍ UŽITKU</vt:lpstr>
      <vt:lpstr>DŮLEŽITÉ POJMY</vt:lpstr>
      <vt:lpstr>ROZPOČTOVÉ OMEZENÍ SPOTŘEBITELE</vt:lpstr>
      <vt:lpstr>ZDROJE V EKONOMII</vt:lpstr>
      <vt:lpstr>STATKY z hlediska vlastnictví</vt:lpstr>
      <vt:lpstr>Klíčové pojmy</vt:lpstr>
      <vt:lpstr>Ekon. pojmy v soc. a zdr. službách</vt:lpstr>
      <vt:lpstr>Funkce ceny</vt:lpstr>
      <vt:lpstr>PAUZA</vt:lpstr>
      <vt:lpstr>POPTÁVKA</vt:lpstr>
      <vt:lpstr>POPTÁVKA 1</vt:lpstr>
      <vt:lpstr>VLIV NA POPTÁVKU</vt:lpstr>
      <vt:lpstr>POPTÁVKA 2</vt:lpstr>
      <vt:lpstr>ELASTICITA POPTÁVKY</vt:lpstr>
      <vt:lpstr>POPTÁVKA - elasticita</vt:lpstr>
      <vt:lpstr>POPTÁVKA po službách</vt:lpstr>
      <vt:lpstr>NABÍDKA</vt:lpstr>
      <vt:lpstr>VLIV NA NABÍDKU</vt:lpstr>
      <vt:lpstr>NABÍDKA</vt:lpstr>
      <vt:lpstr>ELASTICITA NABÍDKY</vt:lpstr>
      <vt:lpstr>NABÍDKA - elasticita</vt:lpstr>
      <vt:lpstr>NABÍDKA služeb</vt:lpstr>
      <vt:lpstr>TRH</vt:lpstr>
      <vt:lpstr>TRH</vt:lpstr>
      <vt:lpstr>TRH</vt:lpstr>
      <vt:lpstr>TVORBA CENY</vt:lpstr>
      <vt:lpstr>Funkce ceny</vt:lpstr>
      <vt:lpstr>PAUZA</vt:lpstr>
      <vt:lpstr>MAKROEKONOMIE</vt:lpstr>
      <vt:lpstr>MAKRO - KONTEXT</vt:lpstr>
      <vt:lpstr>MAKRO - KONTEXT</vt:lpstr>
      <vt:lpstr>DEMOGRAFIE</vt:lpstr>
      <vt:lpstr>Prezentace aplikace PowerPoint</vt:lpstr>
      <vt:lpstr>Inspirativní text</vt:lpstr>
      <vt:lpstr>MIKROEKONOMIE</vt:lpstr>
      <vt:lpstr>Ekonomické subjekty</vt:lpstr>
      <vt:lpstr>Trh zdravotních služeb</vt:lpstr>
      <vt:lpstr>Trh sociálních služeb</vt:lpstr>
      <vt:lpstr>Trh sociálních služeb</vt:lpstr>
    </vt:vector>
  </TitlesOfParts>
  <Company>Domov Sue Ryder, o.p.s.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ekonomie</dc:title>
  <dc:creator>Matěj Lejsal</dc:creator>
  <cp:lastModifiedBy>Matěj Lejsal</cp:lastModifiedBy>
  <cp:revision>54</cp:revision>
  <dcterms:created xsi:type="dcterms:W3CDTF">2010-02-12T11:06:16Z</dcterms:created>
  <dcterms:modified xsi:type="dcterms:W3CDTF">2023-02-13T08:50:14Z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0x01010077310517BA86E54AAFCEFAE13E68C5A1</vt:lpwstr>
  </property>
</Properties>
</file>