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>
        <p:scale>
          <a:sx n="50" d="100"/>
          <a:sy n="50" d="100"/>
        </p:scale>
        <p:origin x="-6" y="-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A4CB-0DCF-439B-B5CE-012EA25D622E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BA0-6984-47D2-BEC4-103981B89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12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A4CB-0DCF-439B-B5CE-012EA25D622E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BA0-6984-47D2-BEC4-103981B89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35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A4CB-0DCF-439B-B5CE-012EA25D622E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BA0-6984-47D2-BEC4-103981B89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55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A4CB-0DCF-439B-B5CE-012EA25D622E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BA0-6984-47D2-BEC4-103981B89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8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A4CB-0DCF-439B-B5CE-012EA25D622E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BA0-6984-47D2-BEC4-103981B89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76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A4CB-0DCF-439B-B5CE-012EA25D622E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BA0-6984-47D2-BEC4-103981B89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28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A4CB-0DCF-439B-B5CE-012EA25D622E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BA0-6984-47D2-BEC4-103981B89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86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A4CB-0DCF-439B-B5CE-012EA25D622E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BA0-6984-47D2-BEC4-103981B89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55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A4CB-0DCF-439B-B5CE-012EA25D622E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BA0-6984-47D2-BEC4-103981B89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58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A4CB-0DCF-439B-B5CE-012EA25D622E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BA0-6984-47D2-BEC4-103981B89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2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AA4CB-0DCF-439B-B5CE-012EA25D622E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63BA0-6984-47D2-BEC4-103981B89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4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AA4CB-0DCF-439B-B5CE-012EA25D622E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63BA0-6984-47D2-BEC4-103981B89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1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E2F16F2E-242D-460E-AB6B-854E2ECAE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75336"/>
              </p:ext>
            </p:extLst>
          </p:nvPr>
        </p:nvGraphicFramePr>
        <p:xfrm>
          <a:off x="278295" y="2656681"/>
          <a:ext cx="29658365" cy="16281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7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4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7024"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Rozvržení</a:t>
                      </a:r>
                      <a:r>
                        <a:rPr lang="cs-CZ" sz="2400" b="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po jednotkách výuky: </a:t>
                      </a:r>
                      <a:r>
                        <a:rPr lang="cs-CZ" sz="24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po týdnech, po tématech atd.</a:t>
                      </a:r>
                      <a:endParaRPr lang="en-GB" sz="24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122739" marR="122739" marT="61370" marB="61370"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b="0" i="1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</a:p>
                    <a:p>
                      <a:r>
                        <a:rPr lang="cs-CZ" sz="2500" b="0" i="1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endParaRPr lang="en-GB" sz="25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122739" marR="122739" marT="61370" marB="61370"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4983">
                <a:tc>
                  <a:txBody>
                    <a:bodyPr/>
                    <a:lstStyle/>
                    <a:p>
                      <a:r>
                        <a:rPr lang="cs-CZ" sz="2400" b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Rozvržení</a:t>
                      </a:r>
                      <a:r>
                        <a:rPr lang="cs-CZ" sz="2400" b="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po jednotkách výuky: </a:t>
                      </a:r>
                      <a:r>
                        <a:rPr lang="cs-CZ" sz="24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po týdnech, po tématech atd.</a:t>
                      </a:r>
                      <a:endParaRPr lang="en-GB" sz="2400" b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n-GB" sz="2500" dirty="0"/>
                    </a:p>
                  </a:txBody>
                  <a:tcPr marL="122739" marR="122739" marT="61370" marB="613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500" dirty="0"/>
                    </a:p>
                  </a:txBody>
                  <a:tcPr marL="122739" marR="122739" marT="61370" marB="6137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4983">
                <a:tc>
                  <a:txBody>
                    <a:bodyPr/>
                    <a:lstStyle/>
                    <a:p>
                      <a:pPr marL="0" algn="l" defTabSz="2851191" rtl="0" eaLnBrk="1" latinLnBrk="0" hangingPunct="1"/>
                      <a:r>
                        <a:rPr lang="cs-CZ" sz="2400" b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Rozvržení po jednotkách výuky: po týdnech, po tématech atd.</a:t>
                      </a:r>
                      <a:endParaRPr lang="en-GB" sz="2400" b="0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dirty="0"/>
                    </a:p>
                  </a:txBody>
                  <a:tcPr marL="122739" marR="122739" marT="61370" marB="61370"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500" dirty="0"/>
                    </a:p>
                  </a:txBody>
                  <a:tcPr marL="122739" marR="122739" marT="61370" marB="61370"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4983">
                <a:tc>
                  <a:txBody>
                    <a:bodyPr/>
                    <a:lstStyle/>
                    <a:p>
                      <a:pPr marL="0" algn="l" defTabSz="2851191" rtl="0" eaLnBrk="1" latinLnBrk="0" hangingPunct="1"/>
                      <a:r>
                        <a:rPr lang="cs-CZ" sz="2400" b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Rozvržení po jednotkách výuky: po týdnech, po tématech atd.</a:t>
                      </a:r>
                      <a:endParaRPr lang="en-GB" sz="2400" b="0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2739" marR="122739" marT="61370" marB="61370"/>
                </a:tc>
                <a:tc>
                  <a:txBody>
                    <a:bodyPr/>
                    <a:lstStyle/>
                    <a:p>
                      <a:endParaRPr lang="en-GB" sz="2500" dirty="0"/>
                    </a:p>
                  </a:txBody>
                  <a:tcPr marL="122739" marR="122739" marT="61370" marB="6137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itle 1">
            <a:extLst>
              <a:ext uri="{FF2B5EF4-FFF2-40B4-BE49-F238E27FC236}">
                <a16:creationId xmlns:a16="http://schemas.microsoft.com/office/drawing/2014/main" id="{93C15798-3CA3-4082-B8AC-0401EA97B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295" y="226648"/>
            <a:ext cx="29658365" cy="1029329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5906" dirty="0">
                <a:solidFill>
                  <a:schemeClr val="bg1"/>
                </a:solidFill>
              </a:rPr>
              <a:t> </a:t>
            </a:r>
            <a:r>
              <a:rPr lang="en-GB" sz="5906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ABC LD (Arena Blended Connected Learning Design</a:t>
            </a:r>
            <a:r>
              <a:rPr lang="en-GB" sz="5906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  <a:r>
              <a:rPr lang="cs-CZ" sz="5906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– plán pro rozvržení aktivit</a:t>
            </a:r>
            <a:endParaRPr lang="en-GB" sz="5906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3746470B-20D1-493B-B71F-68EDF5F55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090" y="1269003"/>
            <a:ext cx="3101910" cy="490560"/>
          </a:xfrm>
        </p:spPr>
        <p:txBody>
          <a:bodyPr>
            <a:noAutofit/>
          </a:bodyPr>
          <a:lstStyle/>
          <a:p>
            <a:pPr algn="l"/>
            <a:r>
              <a:rPr lang="en-GB" sz="2400" dirty="0" err="1" smtClean="0"/>
              <a:t>Modul</a:t>
            </a:r>
            <a:r>
              <a:rPr lang="en-GB" sz="2400" dirty="0" smtClean="0"/>
              <a:t>/</a:t>
            </a:r>
            <a:r>
              <a:rPr lang="cs-CZ" sz="2400" dirty="0" smtClean="0"/>
              <a:t>kurz/předmět</a:t>
            </a:r>
            <a:endParaRPr lang="en-GB" sz="2400" dirty="0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0325430-1BCD-4F9A-8607-46D1D2A9518F}"/>
              </a:ext>
            </a:extLst>
          </p:cNvPr>
          <p:cNvSpPr txBox="1">
            <a:spLocks/>
          </p:cNvSpPr>
          <p:nvPr/>
        </p:nvSpPr>
        <p:spPr>
          <a:xfrm>
            <a:off x="315872" y="2092363"/>
            <a:ext cx="29620788" cy="5075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lIns="122739" tIns="61370" rIns="122739" bIns="61370" rtlCol="0">
            <a:no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400" dirty="0" smtClean="0"/>
              <a:t>Časová osa </a:t>
            </a:r>
            <a:endParaRPr lang="en-GB" sz="2400" dirty="0"/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64AA5941-3ACB-446A-8432-6A3C55577CFA}"/>
              </a:ext>
            </a:extLst>
          </p:cNvPr>
          <p:cNvSpPr txBox="1">
            <a:spLocks/>
          </p:cNvSpPr>
          <p:nvPr/>
        </p:nvSpPr>
        <p:spPr>
          <a:xfrm>
            <a:off x="315872" y="18998976"/>
            <a:ext cx="29620788" cy="1440000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vert="horz" lIns="122739" tIns="61370" rIns="122739" bIns="61370" rtlCol="0">
            <a:noAutofit/>
          </a:bodyPr>
          <a:lstStyle>
            <a:lvl1pPr marL="0" indent="0" algn="ctr" defTabSz="1511960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3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8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11960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9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794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2392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990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3588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91861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47842" indent="0" algn="ctr" defTabSz="1511960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148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Poznámky</a:t>
            </a:r>
            <a:r>
              <a:rPr lang="en-GB" sz="2148" dirty="0"/>
              <a:t>	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932D40E-9F33-4A06-80E6-2BB8B31AB046}"/>
              </a:ext>
            </a:extLst>
          </p:cNvPr>
          <p:cNvSpPr/>
          <p:nvPr/>
        </p:nvSpPr>
        <p:spPr>
          <a:xfrm>
            <a:off x="4059382" y="2697960"/>
            <a:ext cx="4572000" cy="344978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9EA9FBE-755C-448B-B576-856243CD2600}"/>
              </a:ext>
            </a:extLst>
          </p:cNvPr>
          <p:cNvSpPr/>
          <p:nvPr/>
        </p:nvSpPr>
        <p:spPr>
          <a:xfrm>
            <a:off x="9193680" y="2698836"/>
            <a:ext cx="4572000" cy="344978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C3F927-E5A4-485B-8CC2-AA5DBC5EEFA2}"/>
              </a:ext>
            </a:extLst>
          </p:cNvPr>
          <p:cNvSpPr/>
          <p:nvPr/>
        </p:nvSpPr>
        <p:spPr>
          <a:xfrm>
            <a:off x="14327978" y="2725112"/>
            <a:ext cx="4572000" cy="344978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85E9882-0D7C-4408-8795-A183297E9761}"/>
              </a:ext>
            </a:extLst>
          </p:cNvPr>
          <p:cNvSpPr/>
          <p:nvPr/>
        </p:nvSpPr>
        <p:spPr>
          <a:xfrm>
            <a:off x="19462276" y="2738688"/>
            <a:ext cx="4572000" cy="344978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0780712-8C2D-4148-9098-62F7096BC545}"/>
              </a:ext>
            </a:extLst>
          </p:cNvPr>
          <p:cNvSpPr/>
          <p:nvPr/>
        </p:nvSpPr>
        <p:spPr>
          <a:xfrm>
            <a:off x="24596574" y="2726864"/>
            <a:ext cx="4572000" cy="344978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EDC1DD67-2C9B-4E93-9BBF-3975A06115D9}"/>
              </a:ext>
            </a:extLst>
          </p:cNvPr>
          <p:cNvSpPr txBox="1">
            <a:spLocks/>
          </p:cNvSpPr>
          <p:nvPr/>
        </p:nvSpPr>
        <p:spPr>
          <a:xfrm>
            <a:off x="9772650" y="20698691"/>
            <a:ext cx="18147118" cy="3429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28511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70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1200" dirty="0"/>
              <a:t>ABC Learning Design method by Clive Young and Nataša Perović, UCL. (2015). Learning types, Laurillard, D. (2012). Resources available from https://abc-ld.org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614D6BA-42FF-4098-A076-294CD4AE52EE}"/>
              </a:ext>
            </a:extLst>
          </p:cNvPr>
          <p:cNvCxnSpPr/>
          <p:nvPr/>
        </p:nvCxnSpPr>
        <p:spPr>
          <a:xfrm>
            <a:off x="8902318" y="2098689"/>
            <a:ext cx="0" cy="16876272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5FE0A65-B0B9-4183-947E-6A1C091EE328}"/>
              </a:ext>
            </a:extLst>
          </p:cNvPr>
          <p:cNvCxnSpPr/>
          <p:nvPr/>
        </p:nvCxnSpPr>
        <p:spPr>
          <a:xfrm flipH="1">
            <a:off x="14033108" y="2092363"/>
            <a:ext cx="3582" cy="16915955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B7B6183-86D5-4029-B0D3-7D2BDB8CC2D0}"/>
              </a:ext>
            </a:extLst>
          </p:cNvPr>
          <p:cNvCxnSpPr/>
          <p:nvPr/>
        </p:nvCxnSpPr>
        <p:spPr>
          <a:xfrm>
            <a:off x="19163912" y="2081244"/>
            <a:ext cx="0" cy="16876272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28F5CF5-0B3B-4616-9279-9E91D33236A6}"/>
              </a:ext>
            </a:extLst>
          </p:cNvPr>
          <p:cNvCxnSpPr/>
          <p:nvPr/>
        </p:nvCxnSpPr>
        <p:spPr>
          <a:xfrm>
            <a:off x="24294716" y="2081242"/>
            <a:ext cx="0" cy="16876272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E98246E2-9259-4D8E-BF19-6A2B6094F1D0}"/>
              </a:ext>
            </a:extLst>
          </p:cNvPr>
          <p:cNvSpPr/>
          <p:nvPr/>
        </p:nvSpPr>
        <p:spPr>
          <a:xfrm>
            <a:off x="24294716" y="1249500"/>
            <a:ext cx="19105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/>
              <a:t>Dat</a:t>
            </a:r>
            <a:r>
              <a:rPr lang="cs-CZ" sz="2400" dirty="0" smtClean="0"/>
              <a:t>um</a:t>
            </a:r>
            <a:endParaRPr lang="en-GB" sz="2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8445F12-7CC0-46A5-98C3-1E4A9CC0E4DE}"/>
              </a:ext>
            </a:extLst>
          </p:cNvPr>
          <p:cNvSpPr/>
          <p:nvPr/>
        </p:nvSpPr>
        <p:spPr>
          <a:xfrm>
            <a:off x="13920721" y="1281000"/>
            <a:ext cx="1940083" cy="4247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defTabSz="2851191">
              <a:lnSpc>
                <a:spcPct val="90000"/>
              </a:lnSpc>
              <a:spcBef>
                <a:spcPts val="3118"/>
              </a:spcBef>
              <a:buFont typeface="Arial" panose="020B0604020202020204" pitchFamily="34" charset="0"/>
              <a:buNone/>
            </a:pPr>
            <a:r>
              <a:rPr lang="cs-CZ" sz="2400" dirty="0"/>
              <a:t>Vedoucí kurzu</a:t>
            </a:r>
            <a:endParaRPr lang="en-GB" sz="2400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2A777FD-7565-4AE0-8B4E-0CBE8F27983E}"/>
              </a:ext>
            </a:extLst>
          </p:cNvPr>
          <p:cNvCxnSpPr/>
          <p:nvPr/>
        </p:nvCxnSpPr>
        <p:spPr>
          <a:xfrm>
            <a:off x="3877809" y="2096341"/>
            <a:ext cx="0" cy="16876272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17294C7F-5618-4B93-B4E7-337F2F06CA1B}"/>
              </a:ext>
            </a:extLst>
          </p:cNvPr>
          <p:cNvSpPr txBox="1">
            <a:spLocks/>
          </p:cNvSpPr>
          <p:nvPr/>
        </p:nvSpPr>
        <p:spPr>
          <a:xfrm>
            <a:off x="9795843" y="21041627"/>
            <a:ext cx="18147118" cy="3191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28511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70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1200" dirty="0"/>
              <a:t>Storyboard worksheet adapted from Viewpoints Curriculum Design, University of Ulster. Available at http://wiki.ulster.ac.uk/display/VPR/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CE76139-3D93-4E38-9604-BF628A20E6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3950" y="20623261"/>
            <a:ext cx="2051884" cy="718159"/>
          </a:xfrm>
          <a:prstGeom prst="rect">
            <a:avLst/>
          </a:prstGeom>
        </p:spPr>
      </p:pic>
      <p:pic>
        <p:nvPicPr>
          <p:cNvPr id="46" name="Picture 45" descr="LEFTLogoBeneficairesErasmus-med.jpg">
            <a:extLst>
              <a:ext uri="{FF2B5EF4-FFF2-40B4-BE49-F238E27FC236}">
                <a16:creationId xmlns:a16="http://schemas.microsoft.com/office/drawing/2014/main" id="{C0E536FF-6E63-4306-A11F-1050C1C67A5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597" y="20464078"/>
            <a:ext cx="4656044" cy="903189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633057F5-058D-4B49-AF05-8ED346915E65}"/>
              </a:ext>
            </a:extLst>
          </p:cNvPr>
          <p:cNvSpPr txBox="1"/>
          <p:nvPr/>
        </p:nvSpPr>
        <p:spPr>
          <a:xfrm>
            <a:off x="327090" y="20595734"/>
            <a:ext cx="2478884" cy="6463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@ABCtoVLE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495800" y="3202575"/>
            <a:ext cx="36766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Prostor pro umístění karet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 smtClean="0"/>
              <a:t>Nejprve navrch stranou, kde je popsáno, co mají dělat studující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 smtClean="0"/>
              <a:t>Po dosažení shody nad aktivitami studujících otočíme karty a na jejich druhé straně jsou možné aktivity ze strany vyučujících</a:t>
            </a:r>
            <a:endParaRPr lang="en-GB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916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162</Words>
  <Application>Microsoft Office PowerPoint</Application>
  <PresentationFormat>Vlastní</PresentationFormat>
  <Paragraphs>18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 ABC LD (Arena Blended Connected Learning Design) – plán pro rozvržení aktivit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LD (Arena Blended Connected Learning Design)</dc:title>
  <dc:creator>Natasa Perovic</dc:creator>
  <cp:lastModifiedBy>Tonar Zbyněk</cp:lastModifiedBy>
  <cp:revision>3</cp:revision>
  <dcterms:created xsi:type="dcterms:W3CDTF">2019-05-03T12:20:04Z</dcterms:created>
  <dcterms:modified xsi:type="dcterms:W3CDTF">2020-09-04T13:46:13Z</dcterms:modified>
</cp:coreProperties>
</file>