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13" r:id="rId2"/>
    <p:sldId id="318" r:id="rId3"/>
    <p:sldId id="314" r:id="rId4"/>
    <p:sldId id="317" r:id="rId5"/>
    <p:sldId id="319" r:id="rId6"/>
    <p:sldId id="320" r:id="rId7"/>
    <p:sldId id="289" r:id="rId8"/>
    <p:sldId id="304" r:id="rId9"/>
    <p:sldId id="300" r:id="rId10"/>
    <p:sldId id="301" r:id="rId11"/>
    <p:sldId id="306" r:id="rId12"/>
    <p:sldId id="308" r:id="rId13"/>
  </p:sldIdLst>
  <p:sldSz cx="12801600" cy="9601200" type="A3"/>
  <p:notesSz cx="6805613" cy="9944100"/>
  <p:defaultTextStyle>
    <a:defPPr>
      <a:defRPr lang="en-US"/>
    </a:defPPr>
    <a:lvl1pPr marL="0" algn="l" defTabSz="1075284" rtl="0" eaLnBrk="1" latinLnBrk="0" hangingPunct="1">
      <a:defRPr sz="2117" kern="1200">
        <a:solidFill>
          <a:schemeClr val="tx1"/>
        </a:solidFill>
        <a:latin typeface="+mn-lt"/>
        <a:ea typeface="+mn-ea"/>
        <a:cs typeface="+mn-cs"/>
      </a:defRPr>
    </a:lvl1pPr>
    <a:lvl2pPr marL="537641" algn="l" defTabSz="1075284" rtl="0" eaLnBrk="1" latinLnBrk="0" hangingPunct="1">
      <a:defRPr sz="2117" kern="1200">
        <a:solidFill>
          <a:schemeClr val="tx1"/>
        </a:solidFill>
        <a:latin typeface="+mn-lt"/>
        <a:ea typeface="+mn-ea"/>
        <a:cs typeface="+mn-cs"/>
      </a:defRPr>
    </a:lvl2pPr>
    <a:lvl3pPr marL="1075284" algn="l" defTabSz="1075284" rtl="0" eaLnBrk="1" latinLnBrk="0" hangingPunct="1">
      <a:defRPr sz="2117" kern="1200">
        <a:solidFill>
          <a:schemeClr val="tx1"/>
        </a:solidFill>
        <a:latin typeface="+mn-lt"/>
        <a:ea typeface="+mn-ea"/>
        <a:cs typeface="+mn-cs"/>
      </a:defRPr>
    </a:lvl3pPr>
    <a:lvl4pPr marL="1612926" algn="l" defTabSz="1075284" rtl="0" eaLnBrk="1" latinLnBrk="0" hangingPunct="1">
      <a:defRPr sz="2117" kern="1200">
        <a:solidFill>
          <a:schemeClr val="tx1"/>
        </a:solidFill>
        <a:latin typeface="+mn-lt"/>
        <a:ea typeface="+mn-ea"/>
        <a:cs typeface="+mn-cs"/>
      </a:defRPr>
    </a:lvl4pPr>
    <a:lvl5pPr marL="2150568" algn="l" defTabSz="1075284" rtl="0" eaLnBrk="1" latinLnBrk="0" hangingPunct="1">
      <a:defRPr sz="2117" kern="1200">
        <a:solidFill>
          <a:schemeClr val="tx1"/>
        </a:solidFill>
        <a:latin typeface="+mn-lt"/>
        <a:ea typeface="+mn-ea"/>
        <a:cs typeface="+mn-cs"/>
      </a:defRPr>
    </a:lvl5pPr>
    <a:lvl6pPr marL="2688209" algn="l" defTabSz="1075284" rtl="0" eaLnBrk="1" latinLnBrk="0" hangingPunct="1">
      <a:defRPr sz="2117" kern="1200">
        <a:solidFill>
          <a:schemeClr val="tx1"/>
        </a:solidFill>
        <a:latin typeface="+mn-lt"/>
        <a:ea typeface="+mn-ea"/>
        <a:cs typeface="+mn-cs"/>
      </a:defRPr>
    </a:lvl6pPr>
    <a:lvl7pPr marL="3225850" algn="l" defTabSz="1075284" rtl="0" eaLnBrk="1" latinLnBrk="0" hangingPunct="1">
      <a:defRPr sz="2117" kern="1200">
        <a:solidFill>
          <a:schemeClr val="tx1"/>
        </a:solidFill>
        <a:latin typeface="+mn-lt"/>
        <a:ea typeface="+mn-ea"/>
        <a:cs typeface="+mn-cs"/>
      </a:defRPr>
    </a:lvl7pPr>
    <a:lvl8pPr marL="3763493" algn="l" defTabSz="1075284" rtl="0" eaLnBrk="1" latinLnBrk="0" hangingPunct="1">
      <a:defRPr sz="2117" kern="1200">
        <a:solidFill>
          <a:schemeClr val="tx1"/>
        </a:solidFill>
        <a:latin typeface="+mn-lt"/>
        <a:ea typeface="+mn-ea"/>
        <a:cs typeface="+mn-cs"/>
      </a:defRPr>
    </a:lvl8pPr>
    <a:lvl9pPr marL="4301135" algn="l" defTabSz="107528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cu" initials="u" lastIdx="0" clrIdx="0">
    <p:extLst>
      <p:ext uri="{19B8F6BF-5375-455C-9EA6-DF929625EA0E}">
        <p15:presenceInfo xmlns:p15="http://schemas.microsoft.com/office/powerpoint/2012/main" userId="uc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AEEA"/>
    <a:srgbClr val="A1F5ED"/>
    <a:srgbClr val="77EEF1"/>
    <a:srgbClr val="76DEF2"/>
    <a:srgbClr val="FED21A"/>
    <a:srgbClr val="F8807F"/>
    <a:srgbClr val="FED1E3"/>
    <a:srgbClr val="BB98DC"/>
    <a:srgbClr val="BDEA75"/>
    <a:srgbClr val="7AA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9" autoAdjust="0"/>
    <p:restoredTop sz="94868" autoAdjust="0"/>
  </p:normalViewPr>
  <p:slideViewPr>
    <p:cSldViewPr snapToGrid="0">
      <p:cViewPr varScale="1">
        <p:scale>
          <a:sx n="57" d="100"/>
          <a:sy n="57" d="100"/>
        </p:scale>
        <p:origin x="1212" y="90"/>
      </p:cViewPr>
      <p:guideLst/>
    </p:cSldViewPr>
  </p:slideViewPr>
  <p:notesTextViewPr>
    <p:cViewPr>
      <p:scale>
        <a:sx n="1" d="1"/>
        <a:sy n="1" d="1"/>
      </p:scale>
      <p:origin x="0" y="0"/>
    </p:cViewPr>
  </p:notesTextViewPr>
  <p:notesViewPr>
    <p:cSldViewPr snapToGrid="0">
      <p:cViewPr varScale="1">
        <p:scale>
          <a:sx n="52" d="100"/>
          <a:sy n="52" d="100"/>
        </p:scale>
        <p:origin x="281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7556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F9D493A4-3FDE-4DB3-8D4E-6231DF3D3DAA}" type="datetime7">
              <a:rPr lang="en-GB" smtClean="0"/>
              <a:t>Feb-23</a:t>
            </a:fld>
            <a:endParaRPr lang="en-GB"/>
          </a:p>
        </p:txBody>
      </p:sp>
      <p:sp>
        <p:nvSpPr>
          <p:cNvPr id="4" name="Slide Image Placeholder 3"/>
          <p:cNvSpPr>
            <a:spLocks noGrp="1" noRot="1" noChangeAspect="1"/>
          </p:cNvSpPr>
          <p:nvPr>
            <p:ph type="sldImg" idx="2"/>
          </p:nvPr>
        </p:nvSpPr>
        <p:spPr>
          <a:xfrm>
            <a:off x="1165225" y="1243013"/>
            <a:ext cx="4475163"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4AA3A4F2-8174-4E30-845C-3D5251375C73}" type="slidenum">
              <a:rPr lang="en-GB" smtClean="0"/>
              <a:t>‹#›</a:t>
            </a:fld>
            <a:endParaRPr lang="en-GB"/>
          </a:p>
        </p:txBody>
      </p:sp>
    </p:spTree>
    <p:extLst>
      <p:ext uri="{BB962C8B-B14F-4D97-AF65-F5344CB8AC3E}">
        <p14:creationId xmlns:p14="http://schemas.microsoft.com/office/powerpoint/2010/main" val="348379070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4250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9ED5FE-8356-43A7-BC78-D04F51E533A0}" type="datetime7">
              <a:rPr lang="en-GB" smtClean="0"/>
              <a:t>Feb-23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226598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1AC48-3D61-4A27-A98E-31E0F96E9529}" type="datetime7">
              <a:rPr lang="en-GB" smtClean="0"/>
              <a:t>Feb-23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292904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6A75A8-82EB-4F78-B93C-4FB1EE185BD1}" type="datetime7">
              <a:rPr lang="en-GB" smtClean="0"/>
              <a:t>Feb-23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153179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80605D-EFA9-493D-AB70-E2CBEB4BBAFB}" type="datetime7">
              <a:rPr lang="en-GB" smtClean="0"/>
              <a:t>Feb-23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116182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7664FA-A71E-4B6E-B143-E98FDC2A2E9F}" type="datetime7">
              <a:rPr lang="en-GB" smtClean="0"/>
              <a:t>Feb-23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268684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48F95-6370-457A-A538-56DD90CD66F4}" type="datetime7">
              <a:rPr lang="en-GB" smtClean="0"/>
              <a:t>Feb-23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33734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A00D79-90ED-46A9-A4E5-7407014A4B11}" type="datetime7">
              <a:rPr lang="en-GB" smtClean="0"/>
              <a:t>Feb-23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95776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36FF9-4DBB-4444-90D6-F8C13AFD3E02}" type="datetime7">
              <a:rPr lang="en-GB" smtClean="0"/>
              <a:t>Feb-23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52444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D4947-7D14-4C7A-91B1-BE7EF24EC46B}" type="datetime7">
              <a:rPr lang="en-GB" smtClean="0"/>
              <a:t>Feb-23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392047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E00F22B-3485-4AF1-8FCA-0E9C24AA54C2}" type="datetime7">
              <a:rPr lang="en-GB" smtClean="0"/>
              <a:t>Feb-23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239239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3598EA6-082B-440D-8C97-C1945CC7F5C7}" type="datetime7">
              <a:rPr lang="en-GB" smtClean="0"/>
              <a:t>Feb-23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02FF6-C3CA-4071-A46A-383B9E73E6E5}" type="slidenum">
              <a:rPr lang="en-GB" smtClean="0"/>
              <a:t>‹#›</a:t>
            </a:fld>
            <a:endParaRPr lang="en-GB"/>
          </a:p>
        </p:txBody>
      </p:sp>
    </p:spTree>
    <p:extLst>
      <p:ext uri="{BB962C8B-B14F-4D97-AF65-F5344CB8AC3E}">
        <p14:creationId xmlns:p14="http://schemas.microsoft.com/office/powerpoint/2010/main" val="23286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15CC63D-2319-4114-83DF-C8AC13622500}" type="datetime7">
              <a:rPr lang="en-GB" smtClean="0"/>
              <a:t>Feb-23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8702FF6-C3CA-4071-A46A-383B9E73E6E5}" type="slidenum">
              <a:rPr lang="en-GB" smtClean="0"/>
              <a:t>‹#›</a:t>
            </a:fld>
            <a:endParaRPr lang="en-GB"/>
          </a:p>
        </p:txBody>
      </p:sp>
    </p:spTree>
    <p:extLst>
      <p:ext uri="{BB962C8B-B14F-4D97-AF65-F5344CB8AC3E}">
        <p14:creationId xmlns:p14="http://schemas.microsoft.com/office/powerpoint/2010/main" val="4119700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1F5ED"/>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cs-CZ" sz="6600" b="1" dirty="0">
                <a:solidFill>
                  <a:prstClr val="black">
                    <a:lumMod val="95000"/>
                    <a:lumOff val="5000"/>
                  </a:prstClr>
                </a:solidFill>
              </a:rPr>
              <a:t>Získávání znalostí</a:t>
            </a:r>
            <a:endParaRPr lang="en-GB" sz="6600" dirty="0">
              <a:solidFill>
                <a:prstClr val="black">
                  <a:lumMod val="95000"/>
                  <a:lumOff val="5000"/>
                </a:prstClr>
              </a:solidFill>
            </a:endParaRPr>
          </a:p>
        </p:txBody>
      </p:sp>
      <p:sp>
        <p:nvSpPr>
          <p:cNvPr id="5" name="TextBox 4"/>
          <p:cNvSpPr txBox="1"/>
          <p:nvPr/>
        </p:nvSpPr>
        <p:spPr>
          <a:xfrm>
            <a:off x="273885" y="3652172"/>
            <a:ext cx="12237421" cy="2554545"/>
          </a:xfrm>
          <a:prstGeom prst="rect">
            <a:avLst/>
          </a:prstGeom>
          <a:noFill/>
        </p:spPr>
        <p:txBody>
          <a:bodyPr wrap="square" rtlCol="0">
            <a:spAutoFit/>
          </a:bodyPr>
          <a:lstStyle/>
          <a:p>
            <a:r>
              <a:rPr lang="cs-CZ" sz="4000" dirty="0">
                <a:solidFill>
                  <a:prstClr val="black">
                    <a:lumMod val="95000"/>
                    <a:lumOff val="5000"/>
                  </a:prstClr>
                </a:solidFill>
              </a:rPr>
              <a:t>Studující čtou psané zdroje (učebnice, webové stránky,…), sledují přednášky, demonstrační videa, poslouchají nahrávky. Nevyžadujeme po nich nic jiného, než aby  vstřebávali podklady, které vytvořil někdo jiný.</a:t>
            </a:r>
            <a:endParaRPr lang="en-GB" sz="4000" dirty="0">
              <a:solidFill>
                <a:prstClr val="black">
                  <a:lumMod val="95000"/>
                  <a:lumOff val="5000"/>
                </a:prstClr>
              </a:solidFill>
            </a:endParaRPr>
          </a:p>
        </p:txBody>
      </p:sp>
      <p:pic>
        <p:nvPicPr>
          <p:cNvPr id="7" name="Picture 6"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2455195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AAEEA"/>
        </a:solidFill>
        <a:effectLst/>
      </p:bgPr>
    </p:bg>
    <p:spTree>
      <p:nvGrpSpPr>
        <p:cNvPr id="1" name=""/>
        <p:cNvGrpSpPr/>
        <p:nvPr/>
      </p:nvGrpSpPr>
      <p:grpSpPr>
        <a:xfrm>
          <a:off x="0" y="0"/>
          <a:ext cx="0" cy="0"/>
          <a:chOff x="0" y="0"/>
          <a:chExt cx="0" cy="0"/>
        </a:xfrm>
      </p:grpSpPr>
      <p:sp>
        <p:nvSpPr>
          <p:cNvPr id="103" name="Rectangle 102"/>
          <p:cNvSpPr/>
          <p:nvPr/>
        </p:nvSpPr>
        <p:spPr>
          <a:xfrm>
            <a:off x="105368" y="868318"/>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t>Reading books, papers;</a:t>
            </a:r>
            <a:endParaRPr lang="en-GB" sz="2800"/>
          </a:p>
        </p:txBody>
      </p:sp>
      <p:sp>
        <p:nvSpPr>
          <p:cNvPr id="31" name="Rectangle 30"/>
          <p:cNvSpPr/>
          <p:nvPr/>
        </p:nvSpPr>
        <p:spPr>
          <a:xfrm>
            <a:off x="6474191" y="878014"/>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42913" y="16018"/>
            <a:ext cx="12051332" cy="830997"/>
          </a:xfrm>
          <a:prstGeom prst="rect">
            <a:avLst/>
          </a:prstGeom>
          <a:noFill/>
        </p:spPr>
        <p:txBody>
          <a:bodyPr wrap="square">
            <a:spAutoFit/>
          </a:bodyPr>
          <a:lstStyle/>
          <a:p>
            <a:r>
              <a:rPr lang="en-GB" sz="4800" b="1" dirty="0">
                <a:solidFill>
                  <a:schemeClr val="tx1">
                    <a:lumMod val="95000"/>
                    <a:lumOff val="5000"/>
                  </a:schemeClr>
                </a:solidFill>
              </a:rPr>
              <a:t>Dis</a:t>
            </a:r>
            <a:r>
              <a:rPr lang="cs-CZ" sz="4800" b="1" dirty="0">
                <a:solidFill>
                  <a:schemeClr val="tx1">
                    <a:lumMod val="95000"/>
                    <a:lumOff val="5000"/>
                  </a:schemeClr>
                </a:solidFill>
              </a:rPr>
              <a:t>kuse</a:t>
            </a:r>
            <a:endParaRPr lang="en-GB" sz="4800" dirty="0">
              <a:solidFill>
                <a:schemeClr val="tx1">
                  <a:lumMod val="95000"/>
                  <a:lumOff val="5000"/>
                </a:schemeClr>
              </a:solidFill>
            </a:endParaRPr>
          </a:p>
        </p:txBody>
      </p:sp>
      <p:sp>
        <p:nvSpPr>
          <p:cNvPr id="104" name="Rectangle 103"/>
          <p:cNvSpPr/>
          <p:nvPr/>
        </p:nvSpPr>
        <p:spPr>
          <a:xfrm>
            <a:off x="132669" y="938418"/>
            <a:ext cx="6235910" cy="523220"/>
          </a:xfrm>
          <a:prstGeom prst="rect">
            <a:avLst/>
          </a:prstGeom>
          <a:solidFill>
            <a:srgbClr val="7AAEEA"/>
          </a:solidFill>
        </p:spPr>
        <p:txBody>
          <a:bodyPr wrap="square">
            <a:spAutoFit/>
          </a:bodyPr>
          <a:lstStyle/>
          <a:p>
            <a:r>
              <a:rPr lang="cs-CZ" sz="2800" b="1" dirty="0">
                <a:solidFill>
                  <a:schemeClr val="tx1">
                    <a:lumMod val="95000"/>
                    <a:lumOff val="5000"/>
                  </a:schemeClr>
                </a:solidFill>
              </a:rPr>
              <a:t>Konvenční postupy</a:t>
            </a:r>
            <a:endParaRPr lang="en-GB" sz="2800" dirty="0">
              <a:solidFill>
                <a:schemeClr val="tx1">
                  <a:lumMod val="95000"/>
                  <a:lumOff val="5000"/>
                </a:schemeClr>
              </a:solidFill>
            </a:endParaRPr>
          </a:p>
        </p:txBody>
      </p:sp>
      <p:sp>
        <p:nvSpPr>
          <p:cNvPr id="106" name="Rectangle 105"/>
          <p:cNvSpPr/>
          <p:nvPr/>
        </p:nvSpPr>
        <p:spPr>
          <a:xfrm>
            <a:off x="6425553" y="938418"/>
            <a:ext cx="6235910" cy="523220"/>
          </a:xfrm>
          <a:prstGeom prst="rect">
            <a:avLst/>
          </a:prstGeom>
          <a:solidFill>
            <a:srgbClr val="7AAEEA"/>
          </a:solidFill>
        </p:spPr>
        <p:txBody>
          <a:bodyPr wrap="square">
            <a:spAutoFit/>
          </a:bodyPr>
          <a:lstStyle/>
          <a:p>
            <a:r>
              <a:rPr lang="en-GB" sz="2800" b="1" dirty="0">
                <a:solidFill>
                  <a:schemeClr val="tx1">
                    <a:lumMod val="95000"/>
                    <a:lumOff val="5000"/>
                  </a:schemeClr>
                </a:solidFill>
              </a:rPr>
              <a:t> </a:t>
            </a:r>
            <a:r>
              <a:rPr lang="cs-CZ" sz="2800" b="1" dirty="0">
                <a:solidFill>
                  <a:schemeClr val="tx1">
                    <a:lumMod val="95000"/>
                    <a:lumOff val="5000"/>
                  </a:schemeClr>
                </a:solidFill>
              </a:rPr>
              <a:t>Využití digitálních médií</a:t>
            </a:r>
            <a:endParaRPr lang="en-GB" sz="2800" dirty="0">
              <a:solidFill>
                <a:schemeClr val="tx1">
                  <a:lumMod val="95000"/>
                  <a:lumOff val="5000"/>
                </a:schemeClr>
              </a:solidFill>
            </a:endParaRPr>
          </a:p>
        </p:txBody>
      </p:sp>
      <p:sp>
        <p:nvSpPr>
          <p:cNvPr id="6" name="Rectangle 5"/>
          <p:cNvSpPr/>
          <p:nvPr/>
        </p:nvSpPr>
        <p:spPr>
          <a:xfrm>
            <a:off x="6873833" y="1589974"/>
            <a:ext cx="5650756" cy="492443"/>
          </a:xfrm>
          <a:prstGeom prst="rect">
            <a:avLst/>
          </a:prstGeom>
        </p:spPr>
        <p:txBody>
          <a:bodyPr wrap="square">
            <a:spAutoFit/>
          </a:bodyPr>
          <a:lstStyle/>
          <a:p>
            <a:pPr>
              <a:spcBef>
                <a:spcPts val="600"/>
              </a:spcBef>
              <a:spcAft>
                <a:spcPts val="600"/>
              </a:spcAft>
            </a:pPr>
            <a:r>
              <a:rPr lang="cs-CZ" sz="2600" dirty="0"/>
              <a:t>O</a:t>
            </a:r>
            <a:r>
              <a:rPr lang="en-GB" sz="2600" dirty="0" err="1"/>
              <a:t>nline</a:t>
            </a:r>
            <a:r>
              <a:rPr lang="en-GB" sz="2600" dirty="0"/>
              <a:t> </a:t>
            </a:r>
            <a:r>
              <a:rPr lang="en-GB" sz="2600" dirty="0" err="1"/>
              <a:t>tutori</a:t>
            </a:r>
            <a:r>
              <a:rPr lang="cs-CZ" sz="2600" dirty="0" err="1"/>
              <a:t>ály</a:t>
            </a:r>
            <a:endParaRPr lang="en-GB" sz="2600" dirty="0">
              <a:effectLst/>
              <a:ea typeface="Times New Roman" panose="02020603050405020304" pitchFamily="18" charset="0"/>
              <a:cs typeface="Times New Roman" panose="02020603050405020304" pitchFamily="18" charset="0"/>
            </a:endParaRPr>
          </a:p>
        </p:txBody>
      </p:sp>
      <p:sp>
        <p:nvSpPr>
          <p:cNvPr id="22" name="Rectangle 21"/>
          <p:cNvSpPr>
            <a:spLocks noChangeAspect="1"/>
          </p:cNvSpPr>
          <p:nvPr/>
        </p:nvSpPr>
        <p:spPr>
          <a:xfrm>
            <a:off x="192577" y="1726191"/>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3" name="Rectangle 22"/>
          <p:cNvSpPr>
            <a:spLocks noChangeAspect="1"/>
          </p:cNvSpPr>
          <p:nvPr/>
        </p:nvSpPr>
        <p:spPr>
          <a:xfrm>
            <a:off x="192577" y="3947023"/>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4" name="Rectangle 23"/>
          <p:cNvSpPr/>
          <p:nvPr/>
        </p:nvSpPr>
        <p:spPr>
          <a:xfrm>
            <a:off x="513579" y="1567558"/>
            <a:ext cx="4876143" cy="492443"/>
          </a:xfrm>
          <a:prstGeom prst="rect">
            <a:avLst/>
          </a:prstGeom>
          <a:ln w="38100">
            <a:noFill/>
          </a:ln>
        </p:spPr>
        <p:txBody>
          <a:bodyPr wrap="none">
            <a:spAutoFit/>
          </a:bodyPr>
          <a:lstStyle/>
          <a:p>
            <a:pPr>
              <a:spcBef>
                <a:spcPts val="600"/>
              </a:spcBef>
              <a:spcAft>
                <a:spcPts val="600"/>
              </a:spcAft>
            </a:pPr>
            <a:r>
              <a:rPr lang="cs-CZ" sz="2600" dirty="0"/>
              <a:t>Návody „krok za krokem“, tutoriály</a:t>
            </a:r>
            <a:endParaRPr lang="en-GB" sz="2600" dirty="0"/>
          </a:p>
        </p:txBody>
      </p:sp>
      <p:sp>
        <p:nvSpPr>
          <p:cNvPr id="25" name="Rectangle 24"/>
          <p:cNvSpPr>
            <a:spLocks noChangeAspect="1"/>
          </p:cNvSpPr>
          <p:nvPr/>
        </p:nvSpPr>
        <p:spPr>
          <a:xfrm>
            <a:off x="192577" y="3200132"/>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6" name="Rectangle 25"/>
          <p:cNvSpPr>
            <a:spLocks noChangeAspect="1"/>
          </p:cNvSpPr>
          <p:nvPr/>
        </p:nvSpPr>
        <p:spPr>
          <a:xfrm>
            <a:off x="192577" y="2474023"/>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7" name="Rectangle 26"/>
          <p:cNvSpPr/>
          <p:nvPr/>
        </p:nvSpPr>
        <p:spPr>
          <a:xfrm>
            <a:off x="6873833" y="2362247"/>
            <a:ext cx="5650756" cy="492443"/>
          </a:xfrm>
          <a:prstGeom prst="rect">
            <a:avLst/>
          </a:prstGeom>
        </p:spPr>
        <p:txBody>
          <a:bodyPr wrap="square">
            <a:spAutoFit/>
          </a:bodyPr>
          <a:lstStyle/>
          <a:p>
            <a:pPr>
              <a:spcBef>
                <a:spcPts val="600"/>
              </a:spcBef>
              <a:spcAft>
                <a:spcPts val="600"/>
              </a:spcAft>
            </a:pPr>
            <a:r>
              <a:rPr lang="cs-CZ" sz="2600" dirty="0"/>
              <a:t>Online semináře</a:t>
            </a:r>
            <a:endParaRPr lang="en-GB" sz="2600" dirty="0">
              <a:effectLst/>
              <a:ea typeface="Times New Roman" panose="02020603050405020304" pitchFamily="18" charset="0"/>
              <a:cs typeface="Times New Roman" panose="02020603050405020304" pitchFamily="18" charset="0"/>
            </a:endParaRPr>
          </a:p>
        </p:txBody>
      </p:sp>
      <p:sp>
        <p:nvSpPr>
          <p:cNvPr id="28" name="Rectangle 27"/>
          <p:cNvSpPr/>
          <p:nvPr/>
        </p:nvSpPr>
        <p:spPr>
          <a:xfrm>
            <a:off x="6873833" y="3066798"/>
            <a:ext cx="5650756" cy="492443"/>
          </a:xfrm>
          <a:prstGeom prst="rect">
            <a:avLst/>
          </a:prstGeom>
        </p:spPr>
        <p:txBody>
          <a:bodyPr wrap="square">
            <a:spAutoFit/>
          </a:bodyPr>
          <a:lstStyle/>
          <a:p>
            <a:pPr>
              <a:spcBef>
                <a:spcPts val="600"/>
              </a:spcBef>
              <a:spcAft>
                <a:spcPts val="600"/>
              </a:spcAft>
            </a:pPr>
            <a:r>
              <a:rPr lang="cs-CZ" sz="2600" dirty="0"/>
              <a:t>Diskuse v e-mailové konferenci</a:t>
            </a:r>
            <a:endParaRPr lang="en-GB" sz="2600" dirty="0">
              <a:effectLst/>
              <a:ea typeface="Times New Roman" panose="02020603050405020304" pitchFamily="18" charset="0"/>
              <a:cs typeface="Times New Roman" panose="02020603050405020304" pitchFamily="18" charset="0"/>
            </a:endParaRPr>
          </a:p>
        </p:txBody>
      </p:sp>
      <p:sp>
        <p:nvSpPr>
          <p:cNvPr id="29" name="Rectangle 28"/>
          <p:cNvSpPr/>
          <p:nvPr/>
        </p:nvSpPr>
        <p:spPr>
          <a:xfrm>
            <a:off x="6873833" y="3846726"/>
            <a:ext cx="5650756" cy="492443"/>
          </a:xfrm>
          <a:prstGeom prst="rect">
            <a:avLst/>
          </a:prstGeom>
        </p:spPr>
        <p:txBody>
          <a:bodyPr wrap="square">
            <a:spAutoFit/>
          </a:bodyPr>
          <a:lstStyle/>
          <a:p>
            <a:pPr>
              <a:spcBef>
                <a:spcPts val="600"/>
              </a:spcBef>
              <a:spcAft>
                <a:spcPts val="600"/>
              </a:spcAft>
            </a:pPr>
            <a:r>
              <a:rPr lang="cs-CZ" sz="2600" dirty="0"/>
              <a:t>Diskusní fóra na online platformách</a:t>
            </a:r>
            <a:endParaRPr lang="en-GB" sz="2600" dirty="0">
              <a:effectLst/>
              <a:ea typeface="Times New Roman" panose="02020603050405020304" pitchFamily="18" charset="0"/>
              <a:cs typeface="Times New Roman" panose="02020603050405020304" pitchFamily="18" charset="0"/>
            </a:endParaRPr>
          </a:p>
        </p:txBody>
      </p:sp>
      <p:sp>
        <p:nvSpPr>
          <p:cNvPr id="30" name="Rectangle 29"/>
          <p:cNvSpPr/>
          <p:nvPr/>
        </p:nvSpPr>
        <p:spPr>
          <a:xfrm>
            <a:off x="6873833" y="4605872"/>
            <a:ext cx="5650756" cy="492443"/>
          </a:xfrm>
          <a:prstGeom prst="rect">
            <a:avLst/>
          </a:prstGeom>
        </p:spPr>
        <p:txBody>
          <a:bodyPr wrap="square">
            <a:spAutoFit/>
          </a:bodyPr>
          <a:lstStyle/>
          <a:p>
            <a:pPr>
              <a:spcBef>
                <a:spcPts val="600"/>
              </a:spcBef>
              <a:spcAft>
                <a:spcPts val="600"/>
              </a:spcAft>
            </a:pPr>
            <a:r>
              <a:rPr lang="cs-CZ" sz="2600" dirty="0"/>
              <a:t>Online konference</a:t>
            </a:r>
            <a:endParaRPr lang="en-GB" sz="2600" dirty="0">
              <a:effectLst/>
              <a:ea typeface="Times New Roman" panose="02020603050405020304" pitchFamily="18" charset="0"/>
              <a:cs typeface="Times New Roman" panose="02020603050405020304" pitchFamily="18" charset="0"/>
            </a:endParaRPr>
          </a:p>
        </p:txBody>
      </p:sp>
      <p:sp>
        <p:nvSpPr>
          <p:cNvPr id="32" name="Rectangle 31"/>
          <p:cNvSpPr/>
          <p:nvPr/>
        </p:nvSpPr>
        <p:spPr>
          <a:xfrm>
            <a:off x="6887901" y="5344231"/>
            <a:ext cx="5650756" cy="1446550"/>
          </a:xfrm>
          <a:prstGeom prst="rect">
            <a:avLst/>
          </a:prstGeom>
        </p:spPr>
        <p:txBody>
          <a:bodyPr wrap="square">
            <a:spAutoFit/>
          </a:bodyPr>
          <a:lstStyle/>
          <a:p>
            <a:pPr>
              <a:spcBef>
                <a:spcPts val="600"/>
              </a:spcBef>
              <a:spcAft>
                <a:spcPts val="600"/>
              </a:spcAft>
            </a:pPr>
            <a:r>
              <a:rPr lang="cs-CZ" sz="2600" dirty="0" err="1"/>
              <a:t>Webináře</a:t>
            </a:r>
            <a:r>
              <a:rPr lang="cs-CZ" sz="2600" dirty="0"/>
              <a:t> v reálném čase či bez synchronizace</a:t>
            </a:r>
            <a:endParaRPr lang="en-GB" sz="2600" dirty="0">
              <a:ea typeface="Times New Roman" panose="02020603050405020304" pitchFamily="18" charset="0"/>
              <a:cs typeface="Times New Roman" panose="02020603050405020304" pitchFamily="18" charset="0"/>
            </a:endParaRPr>
          </a:p>
          <a:p>
            <a:pPr>
              <a:spcBef>
                <a:spcPts val="600"/>
              </a:spcBef>
              <a:spcAft>
                <a:spcPts val="600"/>
              </a:spcAft>
            </a:pPr>
            <a:endParaRPr lang="en-GB" sz="2600" dirty="0">
              <a:effectLst/>
              <a:ea typeface="Times New Roman" panose="02020603050405020304" pitchFamily="18" charset="0"/>
              <a:cs typeface="Times New Roman" panose="02020603050405020304" pitchFamily="18" charset="0"/>
            </a:endParaRPr>
          </a:p>
        </p:txBody>
      </p:sp>
      <p:sp>
        <p:nvSpPr>
          <p:cNvPr id="3" name="Rectangle 2"/>
          <p:cNvSpPr/>
          <p:nvPr/>
        </p:nvSpPr>
        <p:spPr>
          <a:xfrm>
            <a:off x="513579" y="2327683"/>
            <a:ext cx="4904616" cy="492443"/>
          </a:xfrm>
          <a:prstGeom prst="rect">
            <a:avLst/>
          </a:prstGeom>
          <a:ln w="38100">
            <a:noFill/>
          </a:ln>
        </p:spPr>
        <p:txBody>
          <a:bodyPr wrap="square">
            <a:spAutoFit/>
          </a:bodyPr>
          <a:lstStyle/>
          <a:p>
            <a:pPr>
              <a:spcBef>
                <a:spcPts val="600"/>
              </a:spcBef>
              <a:spcAft>
                <a:spcPts val="600"/>
              </a:spcAft>
            </a:pPr>
            <a:r>
              <a:rPr lang="cs-CZ" sz="2600" dirty="0"/>
              <a:t>Semináře</a:t>
            </a:r>
            <a:endParaRPr lang="en-GB" sz="2600" dirty="0"/>
          </a:p>
        </p:txBody>
      </p:sp>
      <p:sp>
        <p:nvSpPr>
          <p:cNvPr id="4" name="Rectangle 3"/>
          <p:cNvSpPr/>
          <p:nvPr/>
        </p:nvSpPr>
        <p:spPr>
          <a:xfrm>
            <a:off x="513579" y="3069088"/>
            <a:ext cx="4424828" cy="492443"/>
          </a:xfrm>
          <a:prstGeom prst="rect">
            <a:avLst/>
          </a:prstGeom>
          <a:ln w="38100">
            <a:noFill/>
          </a:ln>
        </p:spPr>
        <p:txBody>
          <a:bodyPr wrap="square">
            <a:spAutoFit/>
          </a:bodyPr>
          <a:lstStyle/>
          <a:p>
            <a:pPr>
              <a:spcBef>
                <a:spcPts val="600"/>
              </a:spcBef>
              <a:spcAft>
                <a:spcPts val="600"/>
              </a:spcAft>
            </a:pPr>
            <a:r>
              <a:rPr lang="cs-CZ" sz="2600" dirty="0"/>
              <a:t>Menší diskusní skupiny</a:t>
            </a:r>
            <a:endParaRPr lang="en-GB" sz="2600" dirty="0"/>
          </a:p>
        </p:txBody>
      </p:sp>
      <p:sp>
        <p:nvSpPr>
          <p:cNvPr id="5" name="Rectangle 4"/>
          <p:cNvSpPr/>
          <p:nvPr/>
        </p:nvSpPr>
        <p:spPr>
          <a:xfrm>
            <a:off x="513579" y="3828767"/>
            <a:ext cx="2785314" cy="492443"/>
          </a:xfrm>
          <a:prstGeom prst="rect">
            <a:avLst/>
          </a:prstGeom>
          <a:ln w="38100">
            <a:noFill/>
          </a:ln>
        </p:spPr>
        <p:txBody>
          <a:bodyPr wrap="none">
            <a:spAutoFit/>
          </a:bodyPr>
          <a:lstStyle/>
          <a:p>
            <a:pPr>
              <a:spcBef>
                <a:spcPts val="600"/>
              </a:spcBef>
              <a:spcAft>
                <a:spcPts val="600"/>
              </a:spcAft>
            </a:pPr>
            <a:r>
              <a:rPr lang="cs-CZ" sz="2600" dirty="0"/>
              <a:t>Diskuse v celé třídě</a:t>
            </a:r>
            <a:endParaRPr lang="en-GB" sz="2600" dirty="0"/>
          </a:p>
        </p:txBody>
      </p:sp>
      <p:sp>
        <p:nvSpPr>
          <p:cNvPr id="48" name="Rectangle 47"/>
          <p:cNvSpPr>
            <a:spLocks noChangeAspect="1"/>
          </p:cNvSpPr>
          <p:nvPr/>
        </p:nvSpPr>
        <p:spPr>
          <a:xfrm>
            <a:off x="199503" y="4704921"/>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0" name="Rectangle 49"/>
          <p:cNvSpPr>
            <a:spLocks noChangeAspect="1"/>
          </p:cNvSpPr>
          <p:nvPr/>
        </p:nvSpPr>
        <p:spPr>
          <a:xfrm>
            <a:off x="199503" y="6178862"/>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1" name="Rectangle 50"/>
          <p:cNvSpPr>
            <a:spLocks noChangeAspect="1"/>
          </p:cNvSpPr>
          <p:nvPr/>
        </p:nvSpPr>
        <p:spPr>
          <a:xfrm>
            <a:off x="199503" y="5452753"/>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2" name="Rectangle 51"/>
          <p:cNvSpPr>
            <a:spLocks noChangeAspect="1"/>
          </p:cNvSpPr>
          <p:nvPr/>
        </p:nvSpPr>
        <p:spPr>
          <a:xfrm>
            <a:off x="6572164" y="1733117"/>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3" name="Rectangle 52"/>
          <p:cNvSpPr>
            <a:spLocks noChangeAspect="1"/>
          </p:cNvSpPr>
          <p:nvPr/>
        </p:nvSpPr>
        <p:spPr>
          <a:xfrm>
            <a:off x="6572164" y="3953949"/>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4" name="Rectangle 53"/>
          <p:cNvSpPr>
            <a:spLocks noChangeAspect="1"/>
          </p:cNvSpPr>
          <p:nvPr/>
        </p:nvSpPr>
        <p:spPr>
          <a:xfrm>
            <a:off x="6572164" y="3207058"/>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5" name="Rectangle 54"/>
          <p:cNvSpPr>
            <a:spLocks noChangeAspect="1"/>
          </p:cNvSpPr>
          <p:nvPr/>
        </p:nvSpPr>
        <p:spPr>
          <a:xfrm>
            <a:off x="6572164" y="2480949"/>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6" name="Rectangle 55"/>
          <p:cNvSpPr>
            <a:spLocks noChangeAspect="1"/>
          </p:cNvSpPr>
          <p:nvPr/>
        </p:nvSpPr>
        <p:spPr>
          <a:xfrm>
            <a:off x="6579090" y="4711847"/>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8" name="Rectangle 57"/>
          <p:cNvSpPr>
            <a:spLocks noChangeAspect="1"/>
          </p:cNvSpPr>
          <p:nvPr/>
        </p:nvSpPr>
        <p:spPr>
          <a:xfrm>
            <a:off x="6579090" y="5459679"/>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9" name="Rectangle 58"/>
          <p:cNvSpPr>
            <a:spLocks noChangeAspect="1"/>
          </p:cNvSpPr>
          <p:nvPr/>
        </p:nvSpPr>
        <p:spPr>
          <a:xfrm>
            <a:off x="6579090" y="6956285"/>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0" name="Rectangle 59"/>
          <p:cNvSpPr>
            <a:spLocks noChangeAspect="1"/>
          </p:cNvSpPr>
          <p:nvPr/>
        </p:nvSpPr>
        <p:spPr>
          <a:xfrm>
            <a:off x="6579090" y="8430226"/>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1" name="Rectangle 60"/>
          <p:cNvSpPr>
            <a:spLocks noChangeAspect="1"/>
          </p:cNvSpPr>
          <p:nvPr/>
        </p:nvSpPr>
        <p:spPr>
          <a:xfrm>
            <a:off x="6579090" y="7704117"/>
            <a:ext cx="252000" cy="252000"/>
          </a:xfrm>
          <a:prstGeom prst="rect">
            <a:avLst/>
          </a:prstGeom>
          <a:noFill/>
          <a:ln w="38100">
            <a:solidFill>
              <a:srgbClr val="7AAE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Tree>
    <p:extLst>
      <p:ext uri="{BB962C8B-B14F-4D97-AF65-F5344CB8AC3E}">
        <p14:creationId xmlns:p14="http://schemas.microsoft.com/office/powerpoint/2010/main" val="943654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B98DC"/>
        </a:solidFill>
        <a:effectLst/>
      </p:bgPr>
    </p:bg>
    <p:spTree>
      <p:nvGrpSpPr>
        <p:cNvPr id="1" name=""/>
        <p:cNvGrpSpPr/>
        <p:nvPr/>
      </p:nvGrpSpPr>
      <p:grpSpPr>
        <a:xfrm>
          <a:off x="0" y="0"/>
          <a:ext cx="0" cy="0"/>
          <a:chOff x="0" y="0"/>
          <a:chExt cx="0" cy="0"/>
        </a:xfrm>
      </p:grpSpPr>
      <p:sp>
        <p:nvSpPr>
          <p:cNvPr id="103" name="Rectangle 102"/>
          <p:cNvSpPr/>
          <p:nvPr/>
        </p:nvSpPr>
        <p:spPr>
          <a:xfrm>
            <a:off x="110618" y="871183"/>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t>Reading books, papers;</a:t>
            </a:r>
            <a:endParaRPr lang="en-GB" sz="2800" dirty="0"/>
          </a:p>
        </p:txBody>
      </p:sp>
      <p:sp>
        <p:nvSpPr>
          <p:cNvPr id="31" name="Rectangle 30"/>
          <p:cNvSpPr/>
          <p:nvPr/>
        </p:nvSpPr>
        <p:spPr>
          <a:xfrm>
            <a:off x="6474191" y="880339"/>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42913" y="30928"/>
            <a:ext cx="12051332" cy="830997"/>
          </a:xfrm>
          <a:prstGeom prst="rect">
            <a:avLst/>
          </a:prstGeom>
          <a:solidFill>
            <a:srgbClr val="BB98DC"/>
          </a:solidFill>
        </p:spPr>
        <p:txBody>
          <a:bodyPr wrap="square">
            <a:spAutoFit/>
          </a:bodyPr>
          <a:lstStyle/>
          <a:p>
            <a:r>
              <a:rPr lang="en-GB" sz="4800" b="1" dirty="0" err="1"/>
              <a:t>Pr</a:t>
            </a:r>
            <a:r>
              <a:rPr lang="cs-CZ" sz="4800" b="1" dirty="0" err="1"/>
              <a:t>ocvičování</a:t>
            </a:r>
            <a:endParaRPr lang="en-GB" sz="4800" dirty="0"/>
          </a:p>
        </p:txBody>
      </p:sp>
      <p:sp>
        <p:nvSpPr>
          <p:cNvPr id="104" name="Rectangle 103"/>
          <p:cNvSpPr/>
          <p:nvPr/>
        </p:nvSpPr>
        <p:spPr>
          <a:xfrm>
            <a:off x="132669" y="938418"/>
            <a:ext cx="6235910" cy="523220"/>
          </a:xfrm>
          <a:prstGeom prst="rect">
            <a:avLst/>
          </a:prstGeom>
          <a:solidFill>
            <a:srgbClr val="BB98DC"/>
          </a:solidFill>
        </p:spPr>
        <p:txBody>
          <a:bodyPr wrap="square">
            <a:spAutoFit/>
          </a:bodyPr>
          <a:lstStyle/>
          <a:p>
            <a:r>
              <a:rPr lang="en-GB" sz="2800" b="1" dirty="0"/>
              <a:t>    </a:t>
            </a:r>
            <a:r>
              <a:rPr lang="cs-CZ" sz="2800" b="1" dirty="0"/>
              <a:t>Konvenční postupy</a:t>
            </a:r>
            <a:endParaRPr lang="en-GB" sz="2800" dirty="0"/>
          </a:p>
        </p:txBody>
      </p:sp>
      <p:sp>
        <p:nvSpPr>
          <p:cNvPr id="106" name="Rectangle 105"/>
          <p:cNvSpPr/>
          <p:nvPr/>
        </p:nvSpPr>
        <p:spPr>
          <a:xfrm>
            <a:off x="6446335" y="938418"/>
            <a:ext cx="6235910" cy="523220"/>
          </a:xfrm>
          <a:prstGeom prst="rect">
            <a:avLst/>
          </a:prstGeom>
          <a:solidFill>
            <a:srgbClr val="BB98DC"/>
          </a:solidFill>
        </p:spPr>
        <p:txBody>
          <a:bodyPr wrap="square">
            <a:spAutoFit/>
          </a:bodyPr>
          <a:lstStyle/>
          <a:p>
            <a:r>
              <a:rPr lang="en-GB" sz="2800" b="1" dirty="0"/>
              <a:t>    </a:t>
            </a:r>
            <a:r>
              <a:rPr lang="cs-CZ" sz="2800" b="1" dirty="0"/>
              <a:t>Využití digitálních médií</a:t>
            </a:r>
            <a:endParaRPr lang="en-GB" sz="2800" dirty="0"/>
          </a:p>
        </p:txBody>
      </p:sp>
      <p:sp>
        <p:nvSpPr>
          <p:cNvPr id="6" name="Rectangle 5"/>
          <p:cNvSpPr/>
          <p:nvPr/>
        </p:nvSpPr>
        <p:spPr>
          <a:xfrm>
            <a:off x="6910552" y="1631538"/>
            <a:ext cx="4926591" cy="492443"/>
          </a:xfrm>
          <a:prstGeom prst="rect">
            <a:avLst/>
          </a:prstGeom>
        </p:spPr>
        <p:txBody>
          <a:bodyPr wrap="square">
            <a:spAutoFit/>
          </a:bodyPr>
          <a:lstStyle/>
          <a:p>
            <a:pPr>
              <a:spcBef>
                <a:spcPts val="600"/>
              </a:spcBef>
              <a:spcAft>
                <a:spcPts val="600"/>
              </a:spcAft>
            </a:pPr>
            <a:r>
              <a:rPr lang="cs-CZ" sz="2600" dirty="0"/>
              <a:t>Práce na výukových modelech</a:t>
            </a:r>
            <a:endParaRPr lang="en-GB" sz="2600" dirty="0"/>
          </a:p>
        </p:txBody>
      </p:sp>
      <p:sp>
        <p:nvSpPr>
          <p:cNvPr id="21" name="Rectangle 20"/>
          <p:cNvSpPr/>
          <p:nvPr/>
        </p:nvSpPr>
        <p:spPr>
          <a:xfrm>
            <a:off x="222208" y="1781724"/>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2" name="Rectangle 21"/>
          <p:cNvSpPr/>
          <p:nvPr/>
        </p:nvSpPr>
        <p:spPr>
          <a:xfrm>
            <a:off x="222208" y="2514983"/>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3" name="Rectangle 22"/>
          <p:cNvSpPr/>
          <p:nvPr/>
        </p:nvSpPr>
        <p:spPr>
          <a:xfrm>
            <a:off x="222208" y="3234455"/>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7" name="Rectangle 26"/>
          <p:cNvSpPr/>
          <p:nvPr/>
        </p:nvSpPr>
        <p:spPr>
          <a:xfrm>
            <a:off x="531135" y="1630651"/>
            <a:ext cx="2416302" cy="492443"/>
          </a:xfrm>
          <a:prstGeom prst="rect">
            <a:avLst/>
          </a:prstGeom>
        </p:spPr>
        <p:txBody>
          <a:bodyPr wrap="none">
            <a:spAutoFit/>
          </a:bodyPr>
          <a:lstStyle/>
          <a:p>
            <a:pPr>
              <a:spcBef>
                <a:spcPts val="600"/>
              </a:spcBef>
              <a:spcAft>
                <a:spcPts val="600"/>
              </a:spcAft>
            </a:pPr>
            <a:r>
              <a:rPr lang="cs-CZ" sz="2600" dirty="0"/>
              <a:t>Praktická cvičení</a:t>
            </a:r>
            <a:endParaRPr lang="en-GB" sz="2600" dirty="0"/>
          </a:p>
        </p:txBody>
      </p:sp>
      <p:sp>
        <p:nvSpPr>
          <p:cNvPr id="28" name="Rectangle 27"/>
          <p:cNvSpPr/>
          <p:nvPr/>
        </p:nvSpPr>
        <p:spPr>
          <a:xfrm>
            <a:off x="222208" y="4707455"/>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 name="Rectangle 2"/>
          <p:cNvSpPr/>
          <p:nvPr/>
        </p:nvSpPr>
        <p:spPr>
          <a:xfrm>
            <a:off x="531135" y="2381822"/>
            <a:ext cx="5375420" cy="492443"/>
          </a:xfrm>
          <a:prstGeom prst="rect">
            <a:avLst/>
          </a:prstGeom>
        </p:spPr>
        <p:txBody>
          <a:bodyPr wrap="square">
            <a:spAutoFit/>
          </a:bodyPr>
          <a:lstStyle/>
          <a:p>
            <a:pPr>
              <a:spcBef>
                <a:spcPts val="600"/>
              </a:spcBef>
              <a:spcAft>
                <a:spcPts val="600"/>
              </a:spcAft>
            </a:pPr>
            <a:r>
              <a:rPr lang="cs-CZ" sz="2600" dirty="0"/>
              <a:t>Plnění praktických úkolů a projektů</a:t>
            </a:r>
            <a:endParaRPr lang="en-GB" sz="2600" dirty="0"/>
          </a:p>
        </p:txBody>
      </p:sp>
      <p:sp>
        <p:nvSpPr>
          <p:cNvPr id="4" name="Rectangle 3"/>
          <p:cNvSpPr/>
          <p:nvPr/>
        </p:nvSpPr>
        <p:spPr>
          <a:xfrm>
            <a:off x="531135" y="3118090"/>
            <a:ext cx="5281464" cy="492443"/>
          </a:xfrm>
          <a:prstGeom prst="rect">
            <a:avLst/>
          </a:prstGeom>
        </p:spPr>
        <p:txBody>
          <a:bodyPr wrap="square">
            <a:spAutoFit/>
          </a:bodyPr>
          <a:lstStyle/>
          <a:p>
            <a:pPr>
              <a:spcBef>
                <a:spcPts val="600"/>
              </a:spcBef>
              <a:spcAft>
                <a:spcPts val="600"/>
              </a:spcAft>
            </a:pPr>
            <a:r>
              <a:rPr lang="cs-CZ" sz="2600" dirty="0"/>
              <a:t>Práce v laboratoři</a:t>
            </a:r>
            <a:endParaRPr lang="en-GB" sz="2600" dirty="0"/>
          </a:p>
        </p:txBody>
      </p:sp>
      <p:sp>
        <p:nvSpPr>
          <p:cNvPr id="5" name="Rectangle 4"/>
          <p:cNvSpPr/>
          <p:nvPr/>
        </p:nvSpPr>
        <p:spPr>
          <a:xfrm>
            <a:off x="531135" y="4571804"/>
            <a:ext cx="3681032" cy="492443"/>
          </a:xfrm>
          <a:prstGeom prst="rect">
            <a:avLst/>
          </a:prstGeom>
        </p:spPr>
        <p:txBody>
          <a:bodyPr wrap="square">
            <a:spAutoFit/>
          </a:bodyPr>
          <a:lstStyle/>
          <a:p>
            <a:pPr>
              <a:spcBef>
                <a:spcPts val="600"/>
              </a:spcBef>
              <a:spcAft>
                <a:spcPts val="600"/>
              </a:spcAft>
            </a:pPr>
            <a:r>
              <a:rPr lang="cs-CZ" sz="2600" dirty="0"/>
              <a:t>Terénní exkurze</a:t>
            </a:r>
            <a:endParaRPr lang="en-GB" sz="2600" dirty="0"/>
          </a:p>
        </p:txBody>
      </p:sp>
      <p:sp>
        <p:nvSpPr>
          <p:cNvPr id="7" name="Rectangle 6"/>
          <p:cNvSpPr/>
          <p:nvPr/>
        </p:nvSpPr>
        <p:spPr>
          <a:xfrm>
            <a:off x="531135" y="5322876"/>
            <a:ext cx="4077014" cy="492443"/>
          </a:xfrm>
          <a:prstGeom prst="rect">
            <a:avLst/>
          </a:prstGeom>
        </p:spPr>
        <p:txBody>
          <a:bodyPr wrap="none">
            <a:spAutoFit/>
          </a:bodyPr>
          <a:lstStyle/>
          <a:p>
            <a:pPr>
              <a:spcBef>
                <a:spcPts val="600"/>
              </a:spcBef>
              <a:spcAft>
                <a:spcPts val="600"/>
              </a:spcAft>
            </a:pPr>
            <a:r>
              <a:rPr lang="cs-CZ" sz="2600" dirty="0"/>
              <a:t>Hry a hraní rolí (</a:t>
            </a:r>
            <a:r>
              <a:rPr lang="en-GB" sz="2600" dirty="0"/>
              <a:t>face-to-face</a:t>
            </a:r>
            <a:r>
              <a:rPr lang="cs-CZ" sz="2600" dirty="0"/>
              <a:t>)</a:t>
            </a:r>
            <a:endParaRPr lang="en-GB" sz="2600" dirty="0">
              <a:ea typeface="Times New Roman" panose="02020603050405020304" pitchFamily="18" charset="0"/>
              <a:cs typeface="Times New Roman" panose="02020603050405020304" pitchFamily="18" charset="0"/>
            </a:endParaRPr>
          </a:p>
        </p:txBody>
      </p:sp>
      <p:sp>
        <p:nvSpPr>
          <p:cNvPr id="8" name="Rectangle 7"/>
          <p:cNvSpPr/>
          <p:nvPr/>
        </p:nvSpPr>
        <p:spPr>
          <a:xfrm>
            <a:off x="6918227" y="2373339"/>
            <a:ext cx="5476018" cy="492443"/>
          </a:xfrm>
          <a:prstGeom prst="rect">
            <a:avLst/>
          </a:prstGeom>
        </p:spPr>
        <p:txBody>
          <a:bodyPr wrap="square">
            <a:spAutoFit/>
          </a:bodyPr>
          <a:lstStyle/>
          <a:p>
            <a:pPr>
              <a:spcBef>
                <a:spcPts val="600"/>
              </a:spcBef>
              <a:spcAft>
                <a:spcPts val="600"/>
              </a:spcAft>
            </a:pPr>
            <a:r>
              <a:rPr lang="cs-CZ" sz="2600" dirty="0"/>
              <a:t>Simulátory, trenažery</a:t>
            </a:r>
            <a:r>
              <a:rPr lang="en-GB" sz="2600" dirty="0"/>
              <a:t> </a:t>
            </a:r>
          </a:p>
        </p:txBody>
      </p:sp>
      <p:sp>
        <p:nvSpPr>
          <p:cNvPr id="9" name="Rectangle 8"/>
          <p:cNvSpPr/>
          <p:nvPr/>
        </p:nvSpPr>
        <p:spPr>
          <a:xfrm>
            <a:off x="6910552" y="3077098"/>
            <a:ext cx="5476018" cy="1292662"/>
          </a:xfrm>
          <a:prstGeom prst="rect">
            <a:avLst/>
          </a:prstGeom>
        </p:spPr>
        <p:txBody>
          <a:bodyPr wrap="square">
            <a:spAutoFit/>
          </a:bodyPr>
          <a:lstStyle/>
          <a:p>
            <a:pPr>
              <a:spcBef>
                <a:spcPts val="600"/>
              </a:spcBef>
              <a:spcAft>
                <a:spcPts val="600"/>
              </a:spcAft>
            </a:pPr>
            <a:r>
              <a:rPr lang="cs-CZ" sz="2600" dirty="0"/>
              <a:t>Interaktivní software umožňující konstruovat a kontrolovat virtuální „světy“ (</a:t>
            </a:r>
            <a:r>
              <a:rPr lang="cs-CZ" sz="2600" dirty="0" err="1"/>
              <a:t>microworlds</a:t>
            </a:r>
            <a:r>
              <a:rPr lang="cs-CZ" sz="2600" dirty="0"/>
              <a:t>)</a:t>
            </a:r>
            <a:endParaRPr lang="en-GB" sz="2600" dirty="0"/>
          </a:p>
        </p:txBody>
      </p:sp>
      <p:sp>
        <p:nvSpPr>
          <p:cNvPr id="10" name="Rectangle 9"/>
          <p:cNvSpPr/>
          <p:nvPr/>
        </p:nvSpPr>
        <p:spPr>
          <a:xfrm>
            <a:off x="6966766" y="4562282"/>
            <a:ext cx="5476018" cy="492443"/>
          </a:xfrm>
          <a:prstGeom prst="rect">
            <a:avLst/>
          </a:prstGeom>
        </p:spPr>
        <p:txBody>
          <a:bodyPr wrap="square">
            <a:spAutoFit/>
          </a:bodyPr>
          <a:lstStyle/>
          <a:p>
            <a:pPr>
              <a:spcBef>
                <a:spcPts val="600"/>
              </a:spcBef>
              <a:spcAft>
                <a:spcPts val="600"/>
              </a:spcAft>
            </a:pPr>
            <a:r>
              <a:rPr lang="cs-CZ" sz="2600" dirty="0"/>
              <a:t>Virtuální laboratoře, virtuální exkurze</a:t>
            </a:r>
            <a:endParaRPr lang="en-GB" sz="2600" dirty="0"/>
          </a:p>
        </p:txBody>
      </p:sp>
      <p:sp>
        <p:nvSpPr>
          <p:cNvPr id="11" name="Rectangle 10"/>
          <p:cNvSpPr/>
          <p:nvPr/>
        </p:nvSpPr>
        <p:spPr>
          <a:xfrm>
            <a:off x="7009969" y="5322877"/>
            <a:ext cx="4027641" cy="492443"/>
          </a:xfrm>
          <a:prstGeom prst="rect">
            <a:avLst/>
          </a:prstGeom>
        </p:spPr>
        <p:txBody>
          <a:bodyPr wrap="none">
            <a:spAutoFit/>
          </a:bodyPr>
          <a:lstStyle/>
          <a:p>
            <a:pPr>
              <a:spcBef>
                <a:spcPts val="600"/>
              </a:spcBef>
              <a:spcAft>
                <a:spcPts val="600"/>
              </a:spcAft>
            </a:pPr>
            <a:r>
              <a:rPr lang="cs-CZ" sz="2600" dirty="0"/>
              <a:t>Hry a hraní rolí online </a:t>
            </a:r>
            <a:r>
              <a:rPr lang="en-GB" sz="2600" dirty="0"/>
              <a:t>online</a:t>
            </a:r>
          </a:p>
        </p:txBody>
      </p:sp>
      <p:sp>
        <p:nvSpPr>
          <p:cNvPr id="62" name="Rectangle 61"/>
          <p:cNvSpPr/>
          <p:nvPr/>
        </p:nvSpPr>
        <p:spPr>
          <a:xfrm>
            <a:off x="229134" y="5467027"/>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3" name="Rectangle 62"/>
          <p:cNvSpPr/>
          <p:nvPr/>
        </p:nvSpPr>
        <p:spPr>
          <a:xfrm>
            <a:off x="229134" y="6200286"/>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4" name="Rectangle 63"/>
          <p:cNvSpPr/>
          <p:nvPr/>
        </p:nvSpPr>
        <p:spPr>
          <a:xfrm>
            <a:off x="229134" y="6919758"/>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5" name="Rectangle 64"/>
          <p:cNvSpPr/>
          <p:nvPr/>
        </p:nvSpPr>
        <p:spPr>
          <a:xfrm>
            <a:off x="6609154" y="1788650"/>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6" name="Rectangle 65"/>
          <p:cNvSpPr/>
          <p:nvPr/>
        </p:nvSpPr>
        <p:spPr>
          <a:xfrm>
            <a:off x="6609154" y="2521909"/>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7" name="Rectangle 66"/>
          <p:cNvSpPr/>
          <p:nvPr/>
        </p:nvSpPr>
        <p:spPr>
          <a:xfrm>
            <a:off x="6609154" y="3241381"/>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9" name="Rectangle 68"/>
          <p:cNvSpPr/>
          <p:nvPr/>
        </p:nvSpPr>
        <p:spPr>
          <a:xfrm>
            <a:off x="6609154" y="4714381"/>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0" name="Rectangle 69"/>
          <p:cNvSpPr/>
          <p:nvPr/>
        </p:nvSpPr>
        <p:spPr>
          <a:xfrm>
            <a:off x="6616080" y="5473953"/>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1" name="Rectangle 70"/>
          <p:cNvSpPr/>
          <p:nvPr/>
        </p:nvSpPr>
        <p:spPr>
          <a:xfrm>
            <a:off x="6616080" y="6207212"/>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2" name="Rectangle 71"/>
          <p:cNvSpPr/>
          <p:nvPr/>
        </p:nvSpPr>
        <p:spPr>
          <a:xfrm>
            <a:off x="6616080" y="6926684"/>
            <a:ext cx="252000" cy="252000"/>
          </a:xfrm>
          <a:prstGeom prst="rect">
            <a:avLst/>
          </a:prstGeom>
          <a:noFill/>
          <a:ln w="38100">
            <a:solidFill>
              <a:srgbClr val="BB98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Tree>
    <p:extLst>
      <p:ext uri="{BB962C8B-B14F-4D97-AF65-F5344CB8AC3E}">
        <p14:creationId xmlns:p14="http://schemas.microsoft.com/office/powerpoint/2010/main" val="560812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DEA75"/>
        </a:solidFill>
        <a:effectLst/>
      </p:bgPr>
    </p:bg>
    <p:spTree>
      <p:nvGrpSpPr>
        <p:cNvPr id="1" name=""/>
        <p:cNvGrpSpPr/>
        <p:nvPr/>
      </p:nvGrpSpPr>
      <p:grpSpPr>
        <a:xfrm>
          <a:off x="0" y="0"/>
          <a:ext cx="0" cy="0"/>
          <a:chOff x="0" y="0"/>
          <a:chExt cx="0" cy="0"/>
        </a:xfrm>
      </p:grpSpPr>
      <p:sp>
        <p:nvSpPr>
          <p:cNvPr id="103" name="Rectangle 102"/>
          <p:cNvSpPr/>
          <p:nvPr/>
        </p:nvSpPr>
        <p:spPr>
          <a:xfrm>
            <a:off x="105368" y="867928"/>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Reading books, pap</a:t>
            </a:r>
            <a:r>
              <a:rPr lang="cs-CZ" sz="2800" dirty="0"/>
              <a:t>vy</a:t>
            </a:r>
            <a:endParaRPr lang="en-GB" sz="2800" dirty="0"/>
          </a:p>
        </p:txBody>
      </p:sp>
      <p:sp>
        <p:nvSpPr>
          <p:cNvPr id="31" name="Rectangle 30"/>
          <p:cNvSpPr/>
          <p:nvPr/>
        </p:nvSpPr>
        <p:spPr>
          <a:xfrm>
            <a:off x="6474191" y="878014"/>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42913" y="25132"/>
            <a:ext cx="12051332" cy="830997"/>
          </a:xfrm>
          <a:prstGeom prst="rect">
            <a:avLst/>
          </a:prstGeom>
          <a:noFill/>
        </p:spPr>
        <p:txBody>
          <a:bodyPr wrap="square">
            <a:spAutoFit/>
          </a:bodyPr>
          <a:lstStyle/>
          <a:p>
            <a:r>
              <a:rPr lang="cs-CZ" sz="4800" b="1" dirty="0">
                <a:solidFill>
                  <a:schemeClr val="tx1">
                    <a:lumMod val="95000"/>
                    <a:lumOff val="5000"/>
                  </a:schemeClr>
                </a:solidFill>
              </a:rPr>
              <a:t>Tvorba</a:t>
            </a:r>
            <a:endParaRPr lang="en-GB" sz="4800" dirty="0">
              <a:solidFill>
                <a:schemeClr val="tx1">
                  <a:lumMod val="95000"/>
                  <a:lumOff val="5000"/>
                </a:schemeClr>
              </a:solidFill>
            </a:endParaRPr>
          </a:p>
        </p:txBody>
      </p:sp>
      <p:sp>
        <p:nvSpPr>
          <p:cNvPr id="104" name="Rectangle 103"/>
          <p:cNvSpPr/>
          <p:nvPr/>
        </p:nvSpPr>
        <p:spPr>
          <a:xfrm>
            <a:off x="132669" y="938418"/>
            <a:ext cx="6235910" cy="523220"/>
          </a:xfrm>
          <a:prstGeom prst="rect">
            <a:avLst/>
          </a:prstGeom>
          <a:solidFill>
            <a:srgbClr val="BDEA75"/>
          </a:solidFill>
        </p:spPr>
        <p:txBody>
          <a:bodyPr wrap="square">
            <a:spAutoFit/>
          </a:bodyPr>
          <a:lstStyle/>
          <a:p>
            <a:r>
              <a:rPr lang="cs-CZ" sz="2800" b="1" dirty="0">
                <a:solidFill>
                  <a:schemeClr val="tx1">
                    <a:lumMod val="95000"/>
                    <a:lumOff val="5000"/>
                  </a:schemeClr>
                </a:solidFill>
              </a:rPr>
              <a:t>Konvenční postupy</a:t>
            </a:r>
            <a:endParaRPr lang="en-GB" sz="2800" dirty="0">
              <a:solidFill>
                <a:schemeClr val="tx1">
                  <a:lumMod val="95000"/>
                  <a:lumOff val="5000"/>
                </a:schemeClr>
              </a:solidFill>
            </a:endParaRPr>
          </a:p>
        </p:txBody>
      </p:sp>
      <p:sp>
        <p:nvSpPr>
          <p:cNvPr id="106" name="Rectangle 105"/>
          <p:cNvSpPr/>
          <p:nvPr/>
        </p:nvSpPr>
        <p:spPr>
          <a:xfrm>
            <a:off x="6425553" y="938418"/>
            <a:ext cx="6235910" cy="523220"/>
          </a:xfrm>
          <a:prstGeom prst="rect">
            <a:avLst/>
          </a:prstGeom>
          <a:solidFill>
            <a:srgbClr val="BDEA75"/>
          </a:solidFill>
        </p:spPr>
        <p:txBody>
          <a:bodyPr wrap="square">
            <a:spAutoFit/>
          </a:bodyPr>
          <a:lstStyle/>
          <a:p>
            <a:r>
              <a:rPr lang="cs-CZ" sz="2800" b="1" dirty="0">
                <a:solidFill>
                  <a:schemeClr val="tx1">
                    <a:lumMod val="95000"/>
                    <a:lumOff val="5000"/>
                  </a:schemeClr>
                </a:solidFill>
              </a:rPr>
              <a:t>Využití digitálních médií</a:t>
            </a:r>
            <a:endParaRPr lang="en-GB" sz="2800" dirty="0">
              <a:solidFill>
                <a:schemeClr val="tx1">
                  <a:lumMod val="95000"/>
                  <a:lumOff val="5000"/>
                </a:schemeClr>
              </a:solidFill>
            </a:endParaRPr>
          </a:p>
        </p:txBody>
      </p:sp>
      <p:sp>
        <p:nvSpPr>
          <p:cNvPr id="6" name="Rectangle 5"/>
          <p:cNvSpPr/>
          <p:nvPr/>
        </p:nvSpPr>
        <p:spPr>
          <a:xfrm>
            <a:off x="6474191" y="1398567"/>
            <a:ext cx="6120169" cy="892552"/>
          </a:xfrm>
          <a:prstGeom prst="rect">
            <a:avLst/>
          </a:prstGeom>
        </p:spPr>
        <p:txBody>
          <a:bodyPr wrap="square">
            <a:spAutoFit/>
          </a:bodyPr>
          <a:lstStyle/>
          <a:p>
            <a:pPr>
              <a:spcBef>
                <a:spcPts val="600"/>
              </a:spcBef>
              <a:spcAft>
                <a:spcPts val="600"/>
              </a:spcAft>
            </a:pPr>
            <a:r>
              <a:rPr lang="cs-CZ" sz="2600" dirty="0"/>
              <a:t>Tvorba, ukládání a distribuce digitálních dokumentů</a:t>
            </a:r>
            <a:endParaRPr lang="en-GB" sz="2600" dirty="0"/>
          </a:p>
        </p:txBody>
      </p:sp>
      <p:sp>
        <p:nvSpPr>
          <p:cNvPr id="22" name="Rectangle 21"/>
          <p:cNvSpPr/>
          <p:nvPr/>
        </p:nvSpPr>
        <p:spPr>
          <a:xfrm>
            <a:off x="222208" y="2137678"/>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3" name="Rectangle 22"/>
          <p:cNvSpPr/>
          <p:nvPr/>
        </p:nvSpPr>
        <p:spPr>
          <a:xfrm>
            <a:off x="222208" y="2714905"/>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4" name="Rectangle 23"/>
          <p:cNvSpPr/>
          <p:nvPr/>
        </p:nvSpPr>
        <p:spPr>
          <a:xfrm>
            <a:off x="222208" y="3291855"/>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5" name="Rectangle 24"/>
          <p:cNvSpPr/>
          <p:nvPr/>
        </p:nvSpPr>
        <p:spPr>
          <a:xfrm>
            <a:off x="222208" y="3876175"/>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6" name="Rectangle 25"/>
          <p:cNvSpPr/>
          <p:nvPr/>
        </p:nvSpPr>
        <p:spPr>
          <a:xfrm>
            <a:off x="222208" y="4426698"/>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7" name="Rectangle 26"/>
          <p:cNvSpPr/>
          <p:nvPr/>
        </p:nvSpPr>
        <p:spPr>
          <a:xfrm>
            <a:off x="222208" y="5011254"/>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8" name="Rectangle 27"/>
          <p:cNvSpPr/>
          <p:nvPr/>
        </p:nvSpPr>
        <p:spPr>
          <a:xfrm>
            <a:off x="222208" y="5588481"/>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29" name="Rectangle 28"/>
          <p:cNvSpPr/>
          <p:nvPr/>
        </p:nvSpPr>
        <p:spPr>
          <a:xfrm>
            <a:off x="222208" y="6165431"/>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0" name="Rectangle 29"/>
          <p:cNvSpPr/>
          <p:nvPr/>
        </p:nvSpPr>
        <p:spPr>
          <a:xfrm>
            <a:off x="222208" y="6749751"/>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2" name="Rectangle 31"/>
          <p:cNvSpPr/>
          <p:nvPr/>
        </p:nvSpPr>
        <p:spPr>
          <a:xfrm>
            <a:off x="222208" y="7300274"/>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3" name="Rectangle 32"/>
          <p:cNvSpPr/>
          <p:nvPr/>
        </p:nvSpPr>
        <p:spPr>
          <a:xfrm>
            <a:off x="222208" y="7884830"/>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4" name="Rectangle 33"/>
          <p:cNvSpPr/>
          <p:nvPr/>
        </p:nvSpPr>
        <p:spPr>
          <a:xfrm>
            <a:off x="222208" y="8462057"/>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5" name="Rectangle 34"/>
          <p:cNvSpPr/>
          <p:nvPr/>
        </p:nvSpPr>
        <p:spPr>
          <a:xfrm>
            <a:off x="133968" y="1465359"/>
            <a:ext cx="5641190" cy="492443"/>
          </a:xfrm>
          <a:prstGeom prst="rect">
            <a:avLst/>
          </a:prstGeom>
          <a:ln>
            <a:noFill/>
          </a:ln>
        </p:spPr>
        <p:txBody>
          <a:bodyPr wrap="square">
            <a:spAutoFit/>
          </a:bodyPr>
          <a:lstStyle/>
          <a:p>
            <a:pPr>
              <a:spcBef>
                <a:spcPts val="600"/>
              </a:spcBef>
              <a:spcAft>
                <a:spcPts val="600"/>
              </a:spcAft>
            </a:pPr>
            <a:r>
              <a:rPr lang="cs-CZ" sz="2600" dirty="0"/>
              <a:t>Tvorba výstupů, jako jsou (dle oboru):</a:t>
            </a:r>
            <a:r>
              <a:rPr lang="en-GB" sz="2600" dirty="0"/>
              <a:t> </a:t>
            </a:r>
          </a:p>
        </p:txBody>
      </p:sp>
      <p:sp>
        <p:nvSpPr>
          <p:cNvPr id="36" name="Rectangle 35"/>
          <p:cNvSpPr/>
          <p:nvPr/>
        </p:nvSpPr>
        <p:spPr>
          <a:xfrm>
            <a:off x="6588370" y="2284220"/>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3" name="Rectangle 2"/>
          <p:cNvSpPr/>
          <p:nvPr/>
        </p:nvSpPr>
        <p:spPr>
          <a:xfrm>
            <a:off x="538621" y="1970789"/>
            <a:ext cx="4520354" cy="492443"/>
          </a:xfrm>
          <a:prstGeom prst="rect">
            <a:avLst/>
          </a:prstGeom>
        </p:spPr>
        <p:txBody>
          <a:bodyPr wrap="square">
            <a:spAutoFit/>
          </a:bodyPr>
          <a:lstStyle/>
          <a:p>
            <a:pPr>
              <a:spcBef>
                <a:spcPts val="600"/>
              </a:spcBef>
              <a:spcAft>
                <a:spcPts val="600"/>
              </a:spcAft>
            </a:pPr>
            <a:r>
              <a:rPr lang="cs-CZ" sz="2600" dirty="0"/>
              <a:t>Tvrzení, podložené závěry </a:t>
            </a:r>
            <a:endParaRPr lang="en-GB" sz="2600" dirty="0"/>
          </a:p>
        </p:txBody>
      </p:sp>
      <p:sp>
        <p:nvSpPr>
          <p:cNvPr id="4" name="Rectangle 3"/>
          <p:cNvSpPr/>
          <p:nvPr/>
        </p:nvSpPr>
        <p:spPr>
          <a:xfrm>
            <a:off x="538621" y="2611879"/>
            <a:ext cx="3066131" cy="492443"/>
          </a:xfrm>
          <a:prstGeom prst="rect">
            <a:avLst/>
          </a:prstGeom>
        </p:spPr>
        <p:txBody>
          <a:bodyPr wrap="square">
            <a:spAutoFit/>
          </a:bodyPr>
          <a:lstStyle/>
          <a:p>
            <a:pPr>
              <a:spcBef>
                <a:spcPts val="600"/>
              </a:spcBef>
              <a:spcAft>
                <a:spcPts val="600"/>
              </a:spcAft>
            </a:pPr>
            <a:r>
              <a:rPr lang="cs-CZ" sz="2600" dirty="0"/>
              <a:t>Eseje, úvahy </a:t>
            </a:r>
            <a:endParaRPr lang="en-GB" sz="2600" dirty="0"/>
          </a:p>
        </p:txBody>
      </p:sp>
      <p:sp>
        <p:nvSpPr>
          <p:cNvPr id="5" name="Rectangle 4"/>
          <p:cNvSpPr/>
          <p:nvPr/>
        </p:nvSpPr>
        <p:spPr>
          <a:xfrm>
            <a:off x="538621" y="3154689"/>
            <a:ext cx="3942767" cy="492443"/>
          </a:xfrm>
          <a:prstGeom prst="rect">
            <a:avLst/>
          </a:prstGeom>
        </p:spPr>
        <p:txBody>
          <a:bodyPr wrap="square">
            <a:spAutoFit/>
          </a:bodyPr>
          <a:lstStyle/>
          <a:p>
            <a:pPr>
              <a:spcBef>
                <a:spcPts val="600"/>
              </a:spcBef>
              <a:spcAft>
                <a:spcPts val="600"/>
              </a:spcAft>
            </a:pPr>
            <a:r>
              <a:rPr lang="cs-CZ" sz="2600" dirty="0"/>
              <a:t>Závěrečné zprávy</a:t>
            </a:r>
            <a:endParaRPr lang="en-GB" sz="2600" dirty="0"/>
          </a:p>
        </p:txBody>
      </p:sp>
      <p:sp>
        <p:nvSpPr>
          <p:cNvPr id="7" name="Rectangle 6"/>
          <p:cNvSpPr/>
          <p:nvPr/>
        </p:nvSpPr>
        <p:spPr>
          <a:xfrm>
            <a:off x="538621" y="3744940"/>
            <a:ext cx="4510527" cy="492443"/>
          </a:xfrm>
          <a:prstGeom prst="rect">
            <a:avLst/>
          </a:prstGeom>
        </p:spPr>
        <p:txBody>
          <a:bodyPr wrap="square">
            <a:spAutoFit/>
          </a:bodyPr>
          <a:lstStyle/>
          <a:p>
            <a:pPr>
              <a:spcBef>
                <a:spcPts val="600"/>
              </a:spcBef>
              <a:spcAft>
                <a:spcPts val="600"/>
              </a:spcAft>
            </a:pPr>
            <a:r>
              <a:rPr lang="cs-CZ" sz="2600" dirty="0"/>
              <a:t>Vyúčtování</a:t>
            </a:r>
            <a:endParaRPr lang="en-GB" sz="2600" dirty="0"/>
          </a:p>
        </p:txBody>
      </p:sp>
      <p:sp>
        <p:nvSpPr>
          <p:cNvPr id="8" name="Rectangle 7"/>
          <p:cNvSpPr/>
          <p:nvPr/>
        </p:nvSpPr>
        <p:spPr>
          <a:xfrm>
            <a:off x="538621" y="4279672"/>
            <a:ext cx="4182762" cy="492443"/>
          </a:xfrm>
          <a:prstGeom prst="rect">
            <a:avLst/>
          </a:prstGeom>
        </p:spPr>
        <p:txBody>
          <a:bodyPr wrap="square">
            <a:spAutoFit/>
          </a:bodyPr>
          <a:lstStyle/>
          <a:p>
            <a:pPr>
              <a:spcBef>
                <a:spcPts val="600"/>
              </a:spcBef>
              <a:spcAft>
                <a:spcPts val="600"/>
              </a:spcAft>
            </a:pPr>
            <a:r>
              <a:rPr lang="cs-CZ" sz="2600" dirty="0"/>
              <a:t>Funkční vzory</a:t>
            </a:r>
            <a:endParaRPr lang="en-GB" sz="2600" dirty="0"/>
          </a:p>
        </p:txBody>
      </p:sp>
      <p:sp>
        <p:nvSpPr>
          <p:cNvPr id="9" name="Rectangle 8"/>
          <p:cNvSpPr/>
          <p:nvPr/>
        </p:nvSpPr>
        <p:spPr>
          <a:xfrm>
            <a:off x="538621" y="4843390"/>
            <a:ext cx="4062765" cy="492443"/>
          </a:xfrm>
          <a:prstGeom prst="rect">
            <a:avLst/>
          </a:prstGeom>
        </p:spPr>
        <p:txBody>
          <a:bodyPr wrap="square">
            <a:spAutoFit/>
          </a:bodyPr>
          <a:lstStyle/>
          <a:p>
            <a:pPr>
              <a:spcBef>
                <a:spcPts val="600"/>
              </a:spcBef>
              <a:spcAft>
                <a:spcPts val="600"/>
              </a:spcAft>
            </a:pPr>
            <a:r>
              <a:rPr lang="cs-CZ" sz="2600" dirty="0"/>
              <a:t>Představení, výstavy</a:t>
            </a:r>
            <a:endParaRPr lang="en-GB" sz="2600" dirty="0"/>
          </a:p>
        </p:txBody>
      </p:sp>
      <p:sp>
        <p:nvSpPr>
          <p:cNvPr id="10" name="Rectangle 9"/>
          <p:cNvSpPr/>
          <p:nvPr/>
        </p:nvSpPr>
        <p:spPr>
          <a:xfrm>
            <a:off x="538621" y="5448061"/>
            <a:ext cx="5519874" cy="492443"/>
          </a:xfrm>
          <a:prstGeom prst="rect">
            <a:avLst/>
          </a:prstGeom>
        </p:spPr>
        <p:txBody>
          <a:bodyPr wrap="square">
            <a:spAutoFit/>
          </a:bodyPr>
          <a:lstStyle/>
          <a:p>
            <a:pPr>
              <a:spcBef>
                <a:spcPts val="600"/>
              </a:spcBef>
              <a:spcAft>
                <a:spcPts val="600"/>
              </a:spcAft>
            </a:pPr>
            <a:r>
              <a:rPr lang="cs-CZ" sz="2600" dirty="0"/>
              <a:t>Výroba artefaktů</a:t>
            </a:r>
            <a:endParaRPr lang="en-GB" sz="2600" dirty="0"/>
          </a:p>
        </p:txBody>
      </p:sp>
      <p:sp>
        <p:nvSpPr>
          <p:cNvPr id="11" name="Rectangle 10"/>
          <p:cNvSpPr/>
          <p:nvPr/>
        </p:nvSpPr>
        <p:spPr>
          <a:xfrm>
            <a:off x="538621" y="6044367"/>
            <a:ext cx="5519874" cy="492443"/>
          </a:xfrm>
          <a:prstGeom prst="rect">
            <a:avLst/>
          </a:prstGeom>
        </p:spPr>
        <p:txBody>
          <a:bodyPr wrap="square">
            <a:spAutoFit/>
          </a:bodyPr>
          <a:lstStyle/>
          <a:p>
            <a:pPr>
              <a:spcBef>
                <a:spcPts val="600"/>
              </a:spcBef>
              <a:spcAft>
                <a:spcPts val="600"/>
              </a:spcAft>
            </a:pPr>
            <a:r>
              <a:rPr lang="cs-CZ" sz="2600" dirty="0"/>
              <a:t>Animace</a:t>
            </a:r>
            <a:endParaRPr lang="en-GB" sz="2600" dirty="0"/>
          </a:p>
        </p:txBody>
      </p:sp>
      <p:sp>
        <p:nvSpPr>
          <p:cNvPr id="12" name="Rectangle 11"/>
          <p:cNvSpPr/>
          <p:nvPr/>
        </p:nvSpPr>
        <p:spPr>
          <a:xfrm>
            <a:off x="538621" y="6610312"/>
            <a:ext cx="5519874" cy="492443"/>
          </a:xfrm>
          <a:prstGeom prst="rect">
            <a:avLst/>
          </a:prstGeom>
        </p:spPr>
        <p:txBody>
          <a:bodyPr wrap="square">
            <a:spAutoFit/>
          </a:bodyPr>
          <a:lstStyle/>
          <a:p>
            <a:pPr>
              <a:spcBef>
                <a:spcPts val="600"/>
              </a:spcBef>
              <a:spcAft>
                <a:spcPts val="600"/>
              </a:spcAft>
            </a:pPr>
            <a:r>
              <a:rPr lang="cs-CZ" sz="2600" dirty="0"/>
              <a:t>Modely</a:t>
            </a:r>
            <a:endParaRPr lang="en-GB" sz="2600" dirty="0"/>
          </a:p>
        </p:txBody>
      </p:sp>
      <p:sp>
        <p:nvSpPr>
          <p:cNvPr id="13" name="Rectangle 12"/>
          <p:cNvSpPr/>
          <p:nvPr/>
        </p:nvSpPr>
        <p:spPr>
          <a:xfrm>
            <a:off x="538621" y="7212962"/>
            <a:ext cx="2125838" cy="492443"/>
          </a:xfrm>
          <a:prstGeom prst="rect">
            <a:avLst/>
          </a:prstGeom>
        </p:spPr>
        <p:txBody>
          <a:bodyPr wrap="none">
            <a:spAutoFit/>
          </a:bodyPr>
          <a:lstStyle/>
          <a:p>
            <a:pPr>
              <a:spcBef>
                <a:spcPts val="600"/>
              </a:spcBef>
              <a:spcAft>
                <a:spcPts val="600"/>
              </a:spcAft>
            </a:pPr>
            <a:r>
              <a:rPr lang="cs-CZ" sz="2600" dirty="0"/>
              <a:t>Videozáznamy</a:t>
            </a:r>
            <a:endParaRPr lang="en-GB" sz="2600" dirty="0">
              <a:ea typeface="Times New Roman" panose="02020603050405020304" pitchFamily="18" charset="0"/>
              <a:cs typeface="Times New Roman" panose="02020603050405020304" pitchFamily="18" charset="0"/>
            </a:endParaRPr>
          </a:p>
        </p:txBody>
      </p:sp>
      <p:sp>
        <p:nvSpPr>
          <p:cNvPr id="14" name="Rectangle 13"/>
          <p:cNvSpPr/>
          <p:nvPr/>
        </p:nvSpPr>
        <p:spPr>
          <a:xfrm>
            <a:off x="6871434" y="2173274"/>
            <a:ext cx="5520265" cy="492443"/>
          </a:xfrm>
          <a:prstGeom prst="rect">
            <a:avLst/>
          </a:prstGeom>
        </p:spPr>
        <p:txBody>
          <a:bodyPr wrap="square">
            <a:spAutoFit/>
          </a:bodyPr>
          <a:lstStyle/>
          <a:p>
            <a:pPr>
              <a:spcBef>
                <a:spcPts val="600"/>
              </a:spcBef>
              <a:spcAft>
                <a:spcPts val="600"/>
              </a:spcAft>
            </a:pPr>
            <a:r>
              <a:rPr lang="cs-CZ" sz="2600" dirty="0"/>
              <a:t>Datové soubory s designem výrobku</a:t>
            </a:r>
            <a:endParaRPr lang="en-GB" sz="2600" dirty="0"/>
          </a:p>
        </p:txBody>
      </p:sp>
      <p:sp>
        <p:nvSpPr>
          <p:cNvPr id="16" name="Rectangle 15"/>
          <p:cNvSpPr/>
          <p:nvPr/>
        </p:nvSpPr>
        <p:spPr>
          <a:xfrm>
            <a:off x="6871434" y="3365763"/>
            <a:ext cx="5455708" cy="492443"/>
          </a:xfrm>
          <a:prstGeom prst="rect">
            <a:avLst/>
          </a:prstGeom>
        </p:spPr>
        <p:txBody>
          <a:bodyPr wrap="square">
            <a:spAutoFit/>
          </a:bodyPr>
          <a:lstStyle/>
          <a:p>
            <a:pPr>
              <a:spcBef>
                <a:spcPts val="600"/>
              </a:spcBef>
              <a:spcAft>
                <a:spcPts val="600"/>
              </a:spcAft>
            </a:pPr>
            <a:r>
              <a:rPr lang="cs-CZ" sz="2600" dirty="0"/>
              <a:t>A</a:t>
            </a:r>
            <a:r>
              <a:rPr lang="en-GB" sz="2600" dirty="0" err="1"/>
              <a:t>nima</a:t>
            </a:r>
            <a:r>
              <a:rPr lang="cs-CZ" sz="2600" dirty="0" err="1"/>
              <a:t>ce</a:t>
            </a:r>
            <a:endParaRPr lang="en-GB" sz="2600" dirty="0"/>
          </a:p>
        </p:txBody>
      </p:sp>
      <p:sp>
        <p:nvSpPr>
          <p:cNvPr id="17" name="Rectangle 16"/>
          <p:cNvSpPr/>
          <p:nvPr/>
        </p:nvSpPr>
        <p:spPr>
          <a:xfrm>
            <a:off x="6871434" y="3898582"/>
            <a:ext cx="5455708" cy="492443"/>
          </a:xfrm>
          <a:prstGeom prst="rect">
            <a:avLst/>
          </a:prstGeom>
        </p:spPr>
        <p:txBody>
          <a:bodyPr wrap="square">
            <a:spAutoFit/>
          </a:bodyPr>
          <a:lstStyle/>
          <a:p>
            <a:pPr>
              <a:spcBef>
                <a:spcPts val="600"/>
              </a:spcBef>
              <a:spcAft>
                <a:spcPts val="600"/>
              </a:spcAft>
            </a:pPr>
            <a:r>
              <a:rPr lang="cs-CZ" sz="2600" dirty="0"/>
              <a:t>M</a:t>
            </a:r>
            <a:r>
              <a:rPr lang="en-GB" sz="2600" dirty="0" err="1"/>
              <a:t>odel</a:t>
            </a:r>
            <a:r>
              <a:rPr lang="cs-CZ" sz="2600" dirty="0"/>
              <a:t>y</a:t>
            </a:r>
            <a:endParaRPr lang="en-GB" sz="2600" dirty="0"/>
          </a:p>
        </p:txBody>
      </p:sp>
      <p:sp>
        <p:nvSpPr>
          <p:cNvPr id="18" name="Rectangle 17"/>
          <p:cNvSpPr/>
          <p:nvPr/>
        </p:nvSpPr>
        <p:spPr>
          <a:xfrm>
            <a:off x="6871434" y="4502367"/>
            <a:ext cx="5455708" cy="492443"/>
          </a:xfrm>
          <a:prstGeom prst="rect">
            <a:avLst/>
          </a:prstGeom>
        </p:spPr>
        <p:txBody>
          <a:bodyPr wrap="square">
            <a:spAutoFit/>
          </a:bodyPr>
          <a:lstStyle/>
          <a:p>
            <a:pPr>
              <a:spcBef>
                <a:spcPts val="600"/>
              </a:spcBef>
              <a:spcAft>
                <a:spcPts val="600"/>
              </a:spcAft>
            </a:pPr>
            <a:r>
              <a:rPr lang="cs-CZ" sz="2600" dirty="0"/>
              <a:t>Prezentace, virtuální prohlídky</a:t>
            </a:r>
            <a:endParaRPr lang="en-GB" sz="2600" dirty="0"/>
          </a:p>
        </p:txBody>
      </p:sp>
      <p:sp>
        <p:nvSpPr>
          <p:cNvPr id="19" name="Rectangle 18"/>
          <p:cNvSpPr/>
          <p:nvPr/>
        </p:nvSpPr>
        <p:spPr>
          <a:xfrm>
            <a:off x="6871434" y="5064483"/>
            <a:ext cx="5455708" cy="492443"/>
          </a:xfrm>
          <a:prstGeom prst="rect">
            <a:avLst/>
          </a:prstGeom>
        </p:spPr>
        <p:txBody>
          <a:bodyPr wrap="square">
            <a:spAutoFit/>
          </a:bodyPr>
          <a:lstStyle/>
          <a:p>
            <a:pPr>
              <a:spcBef>
                <a:spcPts val="600"/>
              </a:spcBef>
              <a:spcAft>
                <a:spcPts val="600"/>
              </a:spcAft>
            </a:pPr>
            <a:r>
              <a:rPr lang="cs-CZ" sz="2600" dirty="0"/>
              <a:t>Fotogalerie</a:t>
            </a:r>
            <a:endParaRPr lang="en-GB" sz="2600" dirty="0"/>
          </a:p>
        </p:txBody>
      </p:sp>
      <p:sp>
        <p:nvSpPr>
          <p:cNvPr id="20" name="Rectangle 19"/>
          <p:cNvSpPr/>
          <p:nvPr/>
        </p:nvSpPr>
        <p:spPr>
          <a:xfrm>
            <a:off x="6871434" y="5615108"/>
            <a:ext cx="5455708" cy="492443"/>
          </a:xfrm>
          <a:prstGeom prst="rect">
            <a:avLst/>
          </a:prstGeom>
        </p:spPr>
        <p:txBody>
          <a:bodyPr wrap="square">
            <a:spAutoFit/>
          </a:bodyPr>
          <a:lstStyle/>
          <a:p>
            <a:pPr>
              <a:spcBef>
                <a:spcPts val="600"/>
              </a:spcBef>
              <a:spcAft>
                <a:spcPts val="600"/>
              </a:spcAft>
            </a:pPr>
            <a:r>
              <a:rPr lang="cs-CZ" sz="2600" dirty="0"/>
              <a:t>Videa a </a:t>
            </a:r>
            <a:r>
              <a:rPr lang="cs-CZ" sz="2600" dirty="0" err="1"/>
              <a:t>videogalerie</a:t>
            </a:r>
            <a:endParaRPr lang="en-GB" sz="2600" dirty="0"/>
          </a:p>
        </p:txBody>
      </p:sp>
      <p:sp>
        <p:nvSpPr>
          <p:cNvPr id="21" name="Rectangle 20"/>
          <p:cNvSpPr/>
          <p:nvPr/>
        </p:nvSpPr>
        <p:spPr>
          <a:xfrm>
            <a:off x="6871434" y="6203769"/>
            <a:ext cx="5455708" cy="492443"/>
          </a:xfrm>
          <a:prstGeom prst="rect">
            <a:avLst/>
          </a:prstGeom>
        </p:spPr>
        <p:txBody>
          <a:bodyPr wrap="square">
            <a:spAutoFit/>
          </a:bodyPr>
          <a:lstStyle/>
          <a:p>
            <a:pPr>
              <a:spcBef>
                <a:spcPts val="600"/>
              </a:spcBef>
              <a:spcAft>
                <a:spcPts val="600"/>
              </a:spcAft>
            </a:pPr>
            <a:r>
              <a:rPr lang="cs-CZ" sz="2600" dirty="0"/>
              <a:t>Animace</a:t>
            </a:r>
            <a:endParaRPr lang="en-GB" sz="2600" dirty="0"/>
          </a:p>
        </p:txBody>
      </p:sp>
      <p:sp>
        <p:nvSpPr>
          <p:cNvPr id="37" name="Rectangle 36"/>
          <p:cNvSpPr/>
          <p:nvPr/>
        </p:nvSpPr>
        <p:spPr>
          <a:xfrm>
            <a:off x="6871434" y="6761175"/>
            <a:ext cx="5455708" cy="492443"/>
          </a:xfrm>
          <a:prstGeom prst="rect">
            <a:avLst/>
          </a:prstGeom>
        </p:spPr>
        <p:txBody>
          <a:bodyPr wrap="square">
            <a:spAutoFit/>
          </a:bodyPr>
          <a:lstStyle/>
          <a:p>
            <a:pPr>
              <a:spcBef>
                <a:spcPts val="600"/>
              </a:spcBef>
              <a:spcAft>
                <a:spcPts val="600"/>
              </a:spcAft>
            </a:pPr>
            <a:r>
              <a:rPr lang="cs-CZ" sz="2600" dirty="0"/>
              <a:t>Blogy a </a:t>
            </a:r>
            <a:r>
              <a:rPr lang="cs-CZ" sz="2600" dirty="0" err="1"/>
              <a:t>vlogy</a:t>
            </a:r>
            <a:endParaRPr lang="en-GB" sz="2600" dirty="0"/>
          </a:p>
        </p:txBody>
      </p:sp>
      <p:sp>
        <p:nvSpPr>
          <p:cNvPr id="49" name="Rectangle 48"/>
          <p:cNvSpPr/>
          <p:nvPr/>
        </p:nvSpPr>
        <p:spPr>
          <a:xfrm>
            <a:off x="6871434" y="2751268"/>
            <a:ext cx="3096617" cy="492443"/>
          </a:xfrm>
          <a:prstGeom prst="rect">
            <a:avLst/>
          </a:prstGeom>
        </p:spPr>
        <p:txBody>
          <a:bodyPr wrap="none">
            <a:spAutoFit/>
          </a:bodyPr>
          <a:lstStyle/>
          <a:p>
            <a:pPr>
              <a:spcBef>
                <a:spcPts val="600"/>
              </a:spcBef>
              <a:spcAft>
                <a:spcPts val="600"/>
              </a:spcAft>
            </a:pPr>
            <a:r>
              <a:rPr lang="cs-CZ" sz="2600" dirty="0"/>
              <a:t>Elektronické portfolio</a:t>
            </a:r>
            <a:endParaRPr lang="en-GB" sz="2600" dirty="0">
              <a:ea typeface="Times New Roman" panose="02020603050405020304" pitchFamily="18" charset="0"/>
              <a:cs typeface="Times New Roman" panose="02020603050405020304" pitchFamily="18" charset="0"/>
            </a:endParaRPr>
          </a:p>
        </p:txBody>
      </p:sp>
      <p:sp>
        <p:nvSpPr>
          <p:cNvPr id="58" name="Rectangle 57"/>
          <p:cNvSpPr/>
          <p:nvPr/>
        </p:nvSpPr>
        <p:spPr>
          <a:xfrm>
            <a:off x="6588370" y="2903923"/>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59" name="Rectangle 58"/>
          <p:cNvSpPr/>
          <p:nvPr/>
        </p:nvSpPr>
        <p:spPr>
          <a:xfrm>
            <a:off x="6588370" y="3488243"/>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0" name="Rectangle 59"/>
          <p:cNvSpPr/>
          <p:nvPr/>
        </p:nvSpPr>
        <p:spPr>
          <a:xfrm>
            <a:off x="6588370" y="4038766"/>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1" name="Rectangle 60"/>
          <p:cNvSpPr/>
          <p:nvPr/>
        </p:nvSpPr>
        <p:spPr>
          <a:xfrm>
            <a:off x="6588370" y="4623322"/>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2" name="Rectangle 61"/>
          <p:cNvSpPr/>
          <p:nvPr/>
        </p:nvSpPr>
        <p:spPr>
          <a:xfrm>
            <a:off x="6588370" y="5200549"/>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3" name="Rectangle 62"/>
          <p:cNvSpPr/>
          <p:nvPr/>
        </p:nvSpPr>
        <p:spPr>
          <a:xfrm>
            <a:off x="6588370" y="5777499"/>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4" name="Rectangle 63"/>
          <p:cNvSpPr/>
          <p:nvPr/>
        </p:nvSpPr>
        <p:spPr>
          <a:xfrm>
            <a:off x="6588370" y="6361819"/>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5" name="Rectangle 64"/>
          <p:cNvSpPr/>
          <p:nvPr/>
        </p:nvSpPr>
        <p:spPr>
          <a:xfrm>
            <a:off x="6588370" y="6912342"/>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6" name="Rectangle 65"/>
          <p:cNvSpPr/>
          <p:nvPr/>
        </p:nvSpPr>
        <p:spPr>
          <a:xfrm>
            <a:off x="6588370" y="7496898"/>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7" name="Rectangle 66"/>
          <p:cNvSpPr/>
          <p:nvPr/>
        </p:nvSpPr>
        <p:spPr>
          <a:xfrm>
            <a:off x="6588371" y="8016448"/>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68" name="Rectangle 67"/>
          <p:cNvSpPr/>
          <p:nvPr/>
        </p:nvSpPr>
        <p:spPr>
          <a:xfrm>
            <a:off x="6588371" y="8593675"/>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54" name="Rectangle 36"/>
          <p:cNvSpPr/>
          <p:nvPr/>
        </p:nvSpPr>
        <p:spPr>
          <a:xfrm>
            <a:off x="6879452" y="7358747"/>
            <a:ext cx="5455708" cy="492443"/>
          </a:xfrm>
          <a:prstGeom prst="rect">
            <a:avLst/>
          </a:prstGeom>
        </p:spPr>
        <p:txBody>
          <a:bodyPr wrap="square">
            <a:spAutoFit/>
          </a:bodyPr>
          <a:lstStyle/>
          <a:p>
            <a:pPr>
              <a:spcBef>
                <a:spcPts val="600"/>
              </a:spcBef>
              <a:spcAft>
                <a:spcPts val="600"/>
              </a:spcAft>
            </a:pPr>
            <a:r>
              <a:rPr lang="cs-CZ" sz="2600" dirty="0"/>
              <a:t>E-</a:t>
            </a:r>
            <a:r>
              <a:rPr lang="cs-CZ" sz="2600" dirty="0" err="1"/>
              <a:t>shop</a:t>
            </a:r>
            <a:endParaRPr lang="en-GB" sz="2600" dirty="0"/>
          </a:p>
        </p:txBody>
      </p:sp>
      <p:sp>
        <p:nvSpPr>
          <p:cNvPr id="56" name="Rectangle 36"/>
          <p:cNvSpPr/>
          <p:nvPr/>
        </p:nvSpPr>
        <p:spPr>
          <a:xfrm>
            <a:off x="6889009" y="7858565"/>
            <a:ext cx="5455708" cy="492443"/>
          </a:xfrm>
          <a:prstGeom prst="rect">
            <a:avLst/>
          </a:prstGeom>
        </p:spPr>
        <p:txBody>
          <a:bodyPr wrap="square">
            <a:spAutoFit/>
          </a:bodyPr>
          <a:lstStyle/>
          <a:p>
            <a:pPr>
              <a:spcBef>
                <a:spcPts val="600"/>
              </a:spcBef>
              <a:spcAft>
                <a:spcPts val="600"/>
              </a:spcAft>
            </a:pPr>
            <a:r>
              <a:rPr lang="cs-CZ" sz="2600" dirty="0"/>
              <a:t>Webová stránka</a:t>
            </a:r>
            <a:endParaRPr lang="en-GB" sz="2600" dirty="0"/>
          </a:p>
        </p:txBody>
      </p:sp>
      <p:sp>
        <p:nvSpPr>
          <p:cNvPr id="69" name="Rectangle 67"/>
          <p:cNvSpPr/>
          <p:nvPr/>
        </p:nvSpPr>
        <p:spPr>
          <a:xfrm>
            <a:off x="6608423" y="9119055"/>
            <a:ext cx="252000" cy="252000"/>
          </a:xfrm>
          <a:prstGeom prst="rect">
            <a:avLst/>
          </a:prstGeom>
          <a:noFill/>
          <a:ln w="38100">
            <a:solidFill>
              <a:srgbClr val="BDE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ln>
                <a:solidFill>
                  <a:srgbClr val="713888"/>
                </a:solidFill>
              </a:ln>
            </a:endParaRPr>
          </a:p>
        </p:txBody>
      </p:sp>
      <p:sp>
        <p:nvSpPr>
          <p:cNvPr id="70" name="Rectangle 36"/>
          <p:cNvSpPr/>
          <p:nvPr/>
        </p:nvSpPr>
        <p:spPr>
          <a:xfrm>
            <a:off x="6909059" y="8432075"/>
            <a:ext cx="5455708" cy="492443"/>
          </a:xfrm>
          <a:prstGeom prst="rect">
            <a:avLst/>
          </a:prstGeom>
        </p:spPr>
        <p:txBody>
          <a:bodyPr wrap="square">
            <a:spAutoFit/>
          </a:bodyPr>
          <a:lstStyle/>
          <a:p>
            <a:pPr>
              <a:spcBef>
                <a:spcPts val="600"/>
              </a:spcBef>
              <a:spcAft>
                <a:spcPts val="600"/>
              </a:spcAft>
            </a:pPr>
            <a:r>
              <a:rPr lang="cs-CZ" sz="2600" dirty="0"/>
              <a:t>Softwarová aplikace</a:t>
            </a:r>
            <a:endParaRPr lang="en-GB" sz="2600" dirty="0"/>
          </a:p>
        </p:txBody>
      </p:sp>
    </p:spTree>
    <p:extLst>
      <p:ext uri="{BB962C8B-B14F-4D97-AF65-F5344CB8AC3E}">
        <p14:creationId xmlns:p14="http://schemas.microsoft.com/office/powerpoint/2010/main" val="238101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8807F"/>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cs-CZ" sz="6600" b="1" dirty="0">
                <a:solidFill>
                  <a:prstClr val="black">
                    <a:lumMod val="95000"/>
                    <a:lumOff val="5000"/>
                  </a:prstClr>
                </a:solidFill>
              </a:rPr>
              <a:t>Prozkoumávání</a:t>
            </a:r>
            <a:endParaRPr lang="en-GB" sz="6600" dirty="0">
              <a:solidFill>
                <a:prstClr val="black">
                  <a:lumMod val="95000"/>
                  <a:lumOff val="5000"/>
                </a:prstClr>
              </a:solidFill>
            </a:endParaRPr>
          </a:p>
        </p:txBody>
      </p:sp>
      <p:pic>
        <p:nvPicPr>
          <p:cNvPr id="9" name="Picture 8"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73885" y="3652172"/>
            <a:ext cx="12237421" cy="3170099"/>
          </a:xfrm>
          <a:prstGeom prst="rect">
            <a:avLst/>
          </a:prstGeom>
          <a:noFill/>
        </p:spPr>
        <p:txBody>
          <a:bodyPr wrap="square" rtlCol="0">
            <a:spAutoFit/>
          </a:bodyPr>
          <a:lstStyle/>
          <a:p>
            <a:r>
              <a:rPr lang="cs-CZ" sz="4000" dirty="0">
                <a:solidFill>
                  <a:prstClr val="black">
                    <a:lumMod val="95000"/>
                    <a:lumOff val="5000"/>
                  </a:prstClr>
                </a:solidFill>
              </a:rPr>
              <a:t>Studující hledá, nachází a kriticky porovnává texty, dokumenty, data a další zdroje, přičemž v nich nachází koncepty a myšlenky, které si má osvojit. Jde o aktivnější proces učení nežli je získávání a vstřebávání znalostí vytvořené někým jiným.</a:t>
            </a:r>
          </a:p>
        </p:txBody>
      </p:sp>
      <p:sp>
        <p:nvSpPr>
          <p:cNvPr id="7" name="Rectangle 6">
            <a:extLst>
              <a:ext uri="{FF2B5EF4-FFF2-40B4-BE49-F238E27FC236}">
                <a16:creationId xmlns:a16="http://schemas.microsoft.com/office/drawing/2014/main" id="{25FFAFBB-6B96-43C8-90F1-4DB43B6D8C69}"/>
              </a:ext>
            </a:extLst>
          </p:cNvPr>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304032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cs-CZ" sz="6600" b="1" dirty="0">
                <a:solidFill>
                  <a:prstClr val="black">
                    <a:lumMod val="95000"/>
                    <a:lumOff val="5000"/>
                  </a:prstClr>
                </a:solidFill>
                <a:ea typeface="Tahoma" panose="020B0604030504040204" pitchFamily="34" charset="0"/>
                <a:cs typeface="Arial" panose="020B0604020202020204" pitchFamily="34" charset="0"/>
              </a:rPr>
              <a:t>Spolupráce</a:t>
            </a:r>
            <a:endParaRPr lang="en-GB" sz="6600" b="1" dirty="0">
              <a:solidFill>
                <a:prstClr val="black">
                  <a:lumMod val="95000"/>
                  <a:lumOff val="5000"/>
                </a:prstClr>
              </a:solidFill>
              <a:ea typeface="Tahoma" panose="020B0604030504040204" pitchFamily="34" charset="0"/>
              <a:cs typeface="Arial" panose="020B0604020202020204" pitchFamily="34" charset="0"/>
            </a:endParaRPr>
          </a:p>
        </p:txBody>
      </p:sp>
      <p:pic>
        <p:nvPicPr>
          <p:cNvPr id="12" name="Picture 11"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73885" y="1729213"/>
            <a:ext cx="12237421" cy="5632311"/>
          </a:xfrm>
          <a:prstGeom prst="rect">
            <a:avLst/>
          </a:prstGeom>
          <a:noFill/>
        </p:spPr>
        <p:txBody>
          <a:bodyPr wrap="square" rtlCol="0">
            <a:spAutoFit/>
          </a:bodyPr>
          <a:lstStyle/>
          <a:p>
            <a:r>
              <a:rPr lang="cs-CZ" sz="4000" dirty="0">
                <a:solidFill>
                  <a:prstClr val="black">
                    <a:lumMod val="95000"/>
                    <a:lumOff val="5000"/>
                  </a:prstClr>
                </a:solidFill>
                <a:cs typeface="Arial" panose="020B0604020202020204" pitchFamily="34" charset="0"/>
              </a:rPr>
              <a:t>Studující se učí tím, že ve skupině prodiskutují své návrhy a postupy na řešení zadaného problému a společně s ostatními vytváří požadovaný výstup. Tento výstup (zpráva, graf, hodnocení…) má být obrazem spolupráce více osob. Od samotné diskuse se liší tím, že ke splnění zadání je nutné nakonec dojít ke shodě mezi účastníky tak, aby vznikl smysluplný a obhajitelný společný výstup. Spolupráce tak staví na předchozím získávání znalostí  a na prozkoumávání a zahrnuje diskusi, procvičování i tvorbu.</a:t>
            </a:r>
            <a:endParaRPr lang="en-GB" sz="4000" dirty="0">
              <a:solidFill>
                <a:prstClr val="black">
                  <a:lumMod val="95000"/>
                  <a:lumOff val="5000"/>
                </a:prstClr>
              </a:solidFill>
              <a:cs typeface="Arial" panose="020B0604020202020204" pitchFamily="34" charset="0"/>
            </a:endParaRPr>
          </a:p>
        </p:txBody>
      </p:sp>
      <p:sp>
        <p:nvSpPr>
          <p:cNvPr id="7" name="Rectangle 6">
            <a:extLst>
              <a:ext uri="{FF2B5EF4-FFF2-40B4-BE49-F238E27FC236}">
                <a16:creationId xmlns:a16="http://schemas.microsoft.com/office/drawing/2014/main" id="{1CC6ED39-2E31-4A1E-A373-8ADEEB0243DF}"/>
              </a:ext>
            </a:extLst>
          </p:cNvPr>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127325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AAEEA"/>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en-GB" sz="6600" b="1" dirty="0">
                <a:solidFill>
                  <a:prstClr val="black">
                    <a:lumMod val="95000"/>
                    <a:lumOff val="5000"/>
                  </a:prstClr>
                </a:solidFill>
              </a:rPr>
              <a:t>Dis</a:t>
            </a:r>
            <a:r>
              <a:rPr lang="cs-CZ" sz="6600" b="1" dirty="0">
                <a:solidFill>
                  <a:prstClr val="black">
                    <a:lumMod val="95000"/>
                    <a:lumOff val="5000"/>
                  </a:prstClr>
                </a:solidFill>
              </a:rPr>
              <a:t>kuse</a:t>
            </a:r>
            <a:endParaRPr lang="en-GB" sz="6600" dirty="0">
              <a:solidFill>
                <a:prstClr val="black">
                  <a:lumMod val="95000"/>
                  <a:lumOff val="5000"/>
                </a:prstClr>
              </a:solidFill>
            </a:endParaRPr>
          </a:p>
        </p:txBody>
      </p:sp>
      <p:pic>
        <p:nvPicPr>
          <p:cNvPr id="9" name="Picture 8"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73885" y="3532904"/>
            <a:ext cx="12237421" cy="2554545"/>
          </a:xfrm>
          <a:prstGeom prst="rect">
            <a:avLst/>
          </a:prstGeom>
          <a:noFill/>
        </p:spPr>
        <p:txBody>
          <a:bodyPr wrap="square" rtlCol="0">
            <a:spAutoFit/>
          </a:bodyPr>
          <a:lstStyle/>
          <a:p>
            <a:r>
              <a:rPr lang="cs-CZ" sz="4000" dirty="0">
                <a:solidFill>
                  <a:prstClr val="black">
                    <a:lumMod val="95000"/>
                    <a:lumOff val="5000"/>
                  </a:prstClr>
                </a:solidFill>
              </a:rPr>
              <a:t>Studující se učí vyjadřovat své myšlenky, formulovat dotazy, chápat myšlenky vyučujícího i svých vrstevníků. Učí se odpovídat na ně, oponovat jim či naopak hledat průniky a shodu mezi nimi.</a:t>
            </a:r>
            <a:r>
              <a:rPr lang="en-GB" sz="4000" dirty="0">
                <a:solidFill>
                  <a:prstClr val="black">
                    <a:lumMod val="95000"/>
                    <a:lumOff val="5000"/>
                  </a:prstClr>
                </a:solidFill>
              </a:rPr>
              <a:t> </a:t>
            </a:r>
          </a:p>
        </p:txBody>
      </p:sp>
      <p:sp>
        <p:nvSpPr>
          <p:cNvPr id="7" name="Rectangle 6">
            <a:extLst>
              <a:ext uri="{FF2B5EF4-FFF2-40B4-BE49-F238E27FC236}">
                <a16:creationId xmlns:a16="http://schemas.microsoft.com/office/drawing/2014/main" id="{D28632D5-A697-4BFF-A70F-683BEEC2A196}"/>
              </a:ext>
            </a:extLst>
          </p:cNvPr>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196862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B98DC"/>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en-GB" sz="6600" b="1" dirty="0" err="1">
                <a:solidFill>
                  <a:prstClr val="black">
                    <a:lumMod val="95000"/>
                    <a:lumOff val="5000"/>
                  </a:prstClr>
                </a:solidFill>
              </a:rPr>
              <a:t>Pr</a:t>
            </a:r>
            <a:r>
              <a:rPr lang="cs-CZ" sz="6600" b="1" dirty="0" err="1">
                <a:solidFill>
                  <a:prstClr val="black">
                    <a:lumMod val="95000"/>
                    <a:lumOff val="5000"/>
                  </a:prstClr>
                </a:solidFill>
              </a:rPr>
              <a:t>ocvičování</a:t>
            </a:r>
            <a:endParaRPr lang="en-GB" sz="6600" dirty="0">
              <a:solidFill>
                <a:prstClr val="black">
                  <a:lumMod val="95000"/>
                  <a:lumOff val="5000"/>
                </a:prstClr>
              </a:solidFill>
            </a:endParaRPr>
          </a:p>
        </p:txBody>
      </p:sp>
      <p:pic>
        <p:nvPicPr>
          <p:cNvPr id="9" name="Picture 8"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73885" y="2229834"/>
            <a:ext cx="12237421" cy="5632311"/>
          </a:xfrm>
          <a:prstGeom prst="rect">
            <a:avLst/>
          </a:prstGeom>
          <a:noFill/>
        </p:spPr>
        <p:txBody>
          <a:bodyPr wrap="square" rtlCol="0">
            <a:spAutoFit/>
          </a:bodyPr>
          <a:lstStyle/>
          <a:p>
            <a:r>
              <a:rPr lang="cs-CZ" sz="4000" dirty="0">
                <a:solidFill>
                  <a:prstClr val="black">
                    <a:lumMod val="95000"/>
                    <a:lumOff val="5000"/>
                  </a:prstClr>
                </a:solidFill>
              </a:rPr>
              <a:t>Studující se učí tím, že přizpůsobuje svoji činnost zadanému cíli, přičemž se zdokonaluje na základě zpětné vazby svého konání. Tuto zpětnou vazbu získává rozborem své vlastní práce (sebereflexí) a uplatněním své práce, od ostatních studujících či od vyučujících. Zjišťuje tak, jak svoji činnost zlepšovat, nacházet slabá místa a odstraňovat je tak, aby dosáhl funkčního řešení zadaného problému. Vyučující musí k tomuto způsobu připravit vhodné zázemí a prostředí. </a:t>
            </a:r>
            <a:endParaRPr lang="en-GB" sz="4000" dirty="0">
              <a:solidFill>
                <a:prstClr val="black">
                  <a:lumMod val="95000"/>
                  <a:lumOff val="5000"/>
                </a:prstClr>
              </a:solidFill>
            </a:endParaRPr>
          </a:p>
        </p:txBody>
      </p:sp>
      <p:sp>
        <p:nvSpPr>
          <p:cNvPr id="7" name="Rectangle 6">
            <a:extLst>
              <a:ext uri="{FF2B5EF4-FFF2-40B4-BE49-F238E27FC236}">
                <a16:creationId xmlns:a16="http://schemas.microsoft.com/office/drawing/2014/main" id="{F8BE3289-5A4E-44F7-A735-71688B1DBEDF}"/>
              </a:ext>
            </a:extLst>
          </p:cNvPr>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31185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DEA75"/>
        </a:solidFill>
        <a:effectLst/>
      </p:bgPr>
    </p:bg>
    <p:spTree>
      <p:nvGrpSpPr>
        <p:cNvPr id="1" name=""/>
        <p:cNvGrpSpPr/>
        <p:nvPr/>
      </p:nvGrpSpPr>
      <p:grpSpPr>
        <a:xfrm>
          <a:off x="0" y="0"/>
          <a:ext cx="0" cy="0"/>
          <a:chOff x="0" y="0"/>
          <a:chExt cx="0" cy="0"/>
        </a:xfrm>
      </p:grpSpPr>
      <p:sp>
        <p:nvSpPr>
          <p:cNvPr id="2" name="Rectangle 1"/>
          <p:cNvSpPr/>
          <p:nvPr/>
        </p:nvSpPr>
        <p:spPr>
          <a:xfrm>
            <a:off x="273885" y="130318"/>
            <a:ext cx="12051332" cy="1107996"/>
          </a:xfrm>
          <a:prstGeom prst="rect">
            <a:avLst/>
          </a:prstGeom>
          <a:noFill/>
        </p:spPr>
        <p:txBody>
          <a:bodyPr wrap="square">
            <a:spAutoFit/>
          </a:bodyPr>
          <a:lstStyle/>
          <a:p>
            <a:r>
              <a:rPr lang="cs-CZ" sz="6600" b="1" dirty="0">
                <a:solidFill>
                  <a:prstClr val="black">
                    <a:lumMod val="95000"/>
                    <a:lumOff val="5000"/>
                  </a:prstClr>
                </a:solidFill>
              </a:rPr>
              <a:t>Tvorba</a:t>
            </a:r>
            <a:endParaRPr lang="en-GB" sz="6600" dirty="0">
              <a:solidFill>
                <a:prstClr val="black">
                  <a:lumMod val="95000"/>
                  <a:lumOff val="5000"/>
                </a:prstClr>
              </a:solidFill>
            </a:endParaRPr>
          </a:p>
        </p:txBody>
      </p:sp>
      <p:pic>
        <p:nvPicPr>
          <p:cNvPr id="9" name="Picture 8" descr="http://mirrors.creativecommons.org/presskit/buttons/88x31/png/by-n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885" y="8956873"/>
            <a:ext cx="1541078" cy="5400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73885" y="2407690"/>
            <a:ext cx="12237421" cy="3785652"/>
          </a:xfrm>
          <a:prstGeom prst="rect">
            <a:avLst/>
          </a:prstGeom>
          <a:noFill/>
        </p:spPr>
        <p:txBody>
          <a:bodyPr wrap="square" rtlCol="0">
            <a:spAutoFit/>
          </a:bodyPr>
          <a:lstStyle/>
          <a:p>
            <a:r>
              <a:rPr lang="cs-CZ" sz="4000" dirty="0">
                <a:solidFill>
                  <a:prstClr val="black">
                    <a:lumMod val="95000"/>
                    <a:lumOff val="5000"/>
                  </a:prstClr>
                </a:solidFill>
              </a:rPr>
              <a:t>Studující se učí tím, že propojí hluboké osvojení konceptů, které si měj osvojit, s jejich praktickým použitím a tvorbou výstupů (textových dokumentů, úvah, esejí, zpráv, prezentací, dat, videí, vlastních výrobků…). Vyučující tak motivuje studenty ke konsolidaci a k praktickému využití všeho, co se měli naučit. </a:t>
            </a:r>
            <a:endParaRPr lang="en-GB" sz="4000" dirty="0">
              <a:solidFill>
                <a:prstClr val="black">
                  <a:lumMod val="95000"/>
                  <a:lumOff val="5000"/>
                </a:prstClr>
              </a:solidFill>
            </a:endParaRPr>
          </a:p>
        </p:txBody>
      </p:sp>
      <p:sp>
        <p:nvSpPr>
          <p:cNvPr id="7" name="Rectangle 6">
            <a:extLst>
              <a:ext uri="{FF2B5EF4-FFF2-40B4-BE49-F238E27FC236}">
                <a16:creationId xmlns:a16="http://schemas.microsoft.com/office/drawing/2014/main" id="{684CFD53-0F27-4577-AD24-9A3B98CC089D}"/>
              </a:ext>
            </a:extLst>
          </p:cNvPr>
          <p:cNvSpPr/>
          <p:nvPr/>
        </p:nvSpPr>
        <p:spPr>
          <a:xfrm>
            <a:off x="1954111" y="8875870"/>
            <a:ext cx="10708341" cy="655949"/>
          </a:xfrm>
          <a:prstGeom prst="rect">
            <a:avLst/>
          </a:prstGeom>
        </p:spPr>
        <p:txBody>
          <a:bodyPr wrap="square">
            <a:spAutoFit/>
          </a:bodyPr>
          <a:lstStyle/>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ABC Learning Design method by Clive Young and Nataša Perović, UCL.(2015). Learning types, Laurillard, D. </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2012</a:t>
            </a:r>
            <a:r>
              <a:rPr lang="en-GB" sz="1400" dirty="0">
                <a:solidFill>
                  <a:srgbClr val="1F4E79"/>
                </a:solidFill>
                <a:ea typeface="Calibri" panose="020F0502020204030204" pitchFamily="34" charset="0"/>
                <a:cs typeface="Times New Roman" panose="02020603050405020304" pitchFamily="18" charset="0"/>
              </a:rPr>
              <a:t>)</a:t>
            </a:r>
            <a:r>
              <a:rPr lang="en-GB" sz="1400" dirty="0">
                <a:solidFill>
                  <a:prstClr val="black"/>
                </a:solidFill>
                <a:ea typeface="Calibri" panose="020F0502020204030204" pitchFamily="34" charset="0"/>
                <a:cs typeface="Times New Roman" panose="02020603050405020304" pitchFamily="18" charset="0"/>
              </a:rPr>
              <a:t>. </a:t>
            </a:r>
          </a:p>
          <a:p>
            <a:pPr>
              <a:lnSpc>
                <a:spcPct val="107000"/>
              </a:lnSpc>
              <a:spcAft>
                <a:spcPts val="800"/>
              </a:spcAft>
            </a:pPr>
            <a:r>
              <a:rPr lang="en-GB" sz="1400" dirty="0">
                <a:solidFill>
                  <a:prstClr val="black"/>
                </a:solidFill>
                <a:ea typeface="Calibri" panose="020F0502020204030204" pitchFamily="34" charset="0"/>
                <a:cs typeface="Times New Roman" panose="02020603050405020304" pitchFamily="18" charset="0"/>
              </a:rPr>
              <a:t>Resources available from </a:t>
            </a:r>
            <a:r>
              <a:rPr lang="en-GB" sz="1400" dirty="0">
                <a:ea typeface="Calibri" panose="020F0502020204030204" pitchFamily="34" charset="0"/>
                <a:cs typeface="Times New Roman" panose="02020603050405020304" pitchFamily="18" charset="0"/>
              </a:rPr>
              <a:t>https://abc-ld.org</a:t>
            </a:r>
            <a:endParaRPr lang="en-GB" sz="1400" dirty="0"/>
          </a:p>
        </p:txBody>
      </p:sp>
    </p:spTree>
    <p:extLst>
      <p:ext uri="{BB962C8B-B14F-4D97-AF65-F5344CB8AC3E}">
        <p14:creationId xmlns:p14="http://schemas.microsoft.com/office/powerpoint/2010/main" val="372862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1F5ED"/>
        </a:solidFill>
        <a:effectLst/>
      </p:bgPr>
    </p:bg>
    <p:spTree>
      <p:nvGrpSpPr>
        <p:cNvPr id="1" name=""/>
        <p:cNvGrpSpPr/>
        <p:nvPr/>
      </p:nvGrpSpPr>
      <p:grpSpPr>
        <a:xfrm>
          <a:off x="0" y="0"/>
          <a:ext cx="0" cy="0"/>
          <a:chOff x="0" y="0"/>
          <a:chExt cx="0" cy="0"/>
        </a:xfrm>
      </p:grpSpPr>
      <p:sp>
        <p:nvSpPr>
          <p:cNvPr id="103" name="Rectangle 102"/>
          <p:cNvSpPr/>
          <p:nvPr/>
        </p:nvSpPr>
        <p:spPr>
          <a:xfrm>
            <a:off x="105368" y="868318"/>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Reading books, papers;</a:t>
            </a:r>
            <a:endParaRPr lang="en-GB" sz="2800" dirty="0"/>
          </a:p>
        </p:txBody>
      </p:sp>
      <p:sp>
        <p:nvSpPr>
          <p:cNvPr id="31" name="Rectangle 30"/>
          <p:cNvSpPr>
            <a:spLocks noChangeAspect="1"/>
          </p:cNvSpPr>
          <p:nvPr/>
        </p:nvSpPr>
        <p:spPr>
          <a:xfrm>
            <a:off x="6474191" y="878014"/>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42913" y="16018"/>
            <a:ext cx="12051332" cy="830997"/>
          </a:xfrm>
          <a:prstGeom prst="rect">
            <a:avLst/>
          </a:prstGeom>
          <a:noFill/>
        </p:spPr>
        <p:txBody>
          <a:bodyPr wrap="square">
            <a:spAutoFit/>
          </a:bodyPr>
          <a:lstStyle/>
          <a:p>
            <a:r>
              <a:rPr lang="cs-CZ" sz="4800" b="1" dirty="0">
                <a:solidFill>
                  <a:schemeClr val="tx1">
                    <a:lumMod val="95000"/>
                    <a:lumOff val="5000"/>
                  </a:schemeClr>
                </a:solidFill>
              </a:rPr>
              <a:t>Získávání znalostí</a:t>
            </a:r>
            <a:endParaRPr lang="en-GB" sz="4800" dirty="0">
              <a:solidFill>
                <a:schemeClr val="tx1">
                  <a:lumMod val="95000"/>
                  <a:lumOff val="5000"/>
                </a:schemeClr>
              </a:solidFill>
            </a:endParaRPr>
          </a:p>
        </p:txBody>
      </p:sp>
      <p:sp>
        <p:nvSpPr>
          <p:cNvPr id="104" name="Rectangle 103"/>
          <p:cNvSpPr/>
          <p:nvPr/>
        </p:nvSpPr>
        <p:spPr>
          <a:xfrm>
            <a:off x="132669" y="938418"/>
            <a:ext cx="6235910" cy="523220"/>
          </a:xfrm>
          <a:prstGeom prst="rect">
            <a:avLst/>
          </a:prstGeom>
          <a:solidFill>
            <a:srgbClr val="A1F5ED"/>
          </a:solidFill>
        </p:spPr>
        <p:txBody>
          <a:bodyPr wrap="square">
            <a:spAutoFit/>
          </a:bodyPr>
          <a:lstStyle/>
          <a:p>
            <a:r>
              <a:rPr lang="en-GB" sz="2800" b="1" dirty="0">
                <a:solidFill>
                  <a:schemeClr val="tx1">
                    <a:lumMod val="95000"/>
                    <a:lumOff val="5000"/>
                  </a:schemeClr>
                </a:solidFill>
              </a:rPr>
              <a:t>    </a:t>
            </a:r>
            <a:r>
              <a:rPr lang="cs-CZ" sz="2800" b="1" dirty="0">
                <a:solidFill>
                  <a:schemeClr val="tx1">
                    <a:lumMod val="95000"/>
                    <a:lumOff val="5000"/>
                  </a:schemeClr>
                </a:solidFill>
              </a:rPr>
              <a:t>Konvenční postupy</a:t>
            </a:r>
            <a:endParaRPr lang="en-GB" sz="2800" b="1" dirty="0">
              <a:solidFill>
                <a:schemeClr val="tx1">
                  <a:lumMod val="95000"/>
                  <a:lumOff val="5000"/>
                </a:schemeClr>
              </a:solidFill>
            </a:endParaRPr>
          </a:p>
        </p:txBody>
      </p:sp>
      <p:sp>
        <p:nvSpPr>
          <p:cNvPr id="106" name="Rectangle 105"/>
          <p:cNvSpPr/>
          <p:nvPr/>
        </p:nvSpPr>
        <p:spPr>
          <a:xfrm>
            <a:off x="6425553" y="938418"/>
            <a:ext cx="6235910" cy="523220"/>
          </a:xfrm>
          <a:prstGeom prst="rect">
            <a:avLst/>
          </a:prstGeom>
          <a:solidFill>
            <a:srgbClr val="A1F5ED"/>
          </a:solidFill>
        </p:spPr>
        <p:txBody>
          <a:bodyPr wrap="square">
            <a:spAutoFit/>
          </a:bodyPr>
          <a:lstStyle/>
          <a:p>
            <a:r>
              <a:rPr lang="cs-CZ" sz="2800" b="1" dirty="0">
                <a:solidFill>
                  <a:schemeClr val="tx1">
                    <a:lumMod val="95000"/>
                    <a:lumOff val="5000"/>
                  </a:schemeClr>
                </a:solidFill>
              </a:rPr>
              <a:t>Využití digitálních médií</a:t>
            </a:r>
            <a:endParaRPr lang="en-GB" sz="2800" b="1" dirty="0">
              <a:solidFill>
                <a:schemeClr val="tx1">
                  <a:lumMod val="95000"/>
                  <a:lumOff val="5000"/>
                </a:schemeClr>
              </a:solidFill>
            </a:endParaRPr>
          </a:p>
        </p:txBody>
      </p:sp>
      <p:sp>
        <p:nvSpPr>
          <p:cNvPr id="3" name="Rectangle 2"/>
          <p:cNvSpPr/>
          <p:nvPr/>
        </p:nvSpPr>
        <p:spPr>
          <a:xfrm>
            <a:off x="539676" y="2239324"/>
            <a:ext cx="5416782" cy="892552"/>
          </a:xfrm>
          <a:prstGeom prst="rect">
            <a:avLst/>
          </a:prstGeom>
        </p:spPr>
        <p:txBody>
          <a:bodyPr wrap="square">
            <a:spAutoFit/>
          </a:bodyPr>
          <a:lstStyle/>
          <a:p>
            <a:r>
              <a:rPr lang="cs-CZ" sz="2600" dirty="0"/>
              <a:t>Poslech a sledování prezenční přednášky</a:t>
            </a:r>
            <a:endParaRPr lang="en-GB" sz="2600" dirty="0"/>
          </a:p>
        </p:txBody>
      </p:sp>
      <p:sp>
        <p:nvSpPr>
          <p:cNvPr id="4" name="Rectangle 3"/>
          <p:cNvSpPr/>
          <p:nvPr/>
        </p:nvSpPr>
        <p:spPr>
          <a:xfrm>
            <a:off x="539676" y="1566480"/>
            <a:ext cx="2733056" cy="492443"/>
          </a:xfrm>
          <a:prstGeom prst="rect">
            <a:avLst/>
          </a:prstGeom>
        </p:spPr>
        <p:txBody>
          <a:bodyPr wrap="none">
            <a:spAutoFit/>
          </a:bodyPr>
          <a:lstStyle/>
          <a:p>
            <a:pPr>
              <a:spcBef>
                <a:spcPts val="600"/>
              </a:spcBef>
              <a:spcAft>
                <a:spcPts val="600"/>
              </a:spcAft>
            </a:pPr>
            <a:r>
              <a:rPr lang="cs-CZ" sz="2600" dirty="0">
                <a:ea typeface="Times New Roman" panose="02020603050405020304" pitchFamily="18" charset="0"/>
                <a:cs typeface="Times New Roman" panose="02020603050405020304" pitchFamily="18" charset="0"/>
              </a:rPr>
              <a:t>Čtení knih a článků</a:t>
            </a:r>
            <a:endParaRPr lang="en-GB" sz="2600" dirty="0">
              <a:effectLst/>
              <a:ea typeface="Times New Roman" panose="02020603050405020304" pitchFamily="18" charset="0"/>
              <a:cs typeface="Times New Roman" panose="02020603050405020304" pitchFamily="18" charset="0"/>
            </a:endParaRPr>
          </a:p>
        </p:txBody>
      </p:sp>
      <p:sp>
        <p:nvSpPr>
          <p:cNvPr id="5" name="Rectangle 4"/>
          <p:cNvSpPr/>
          <p:nvPr/>
        </p:nvSpPr>
        <p:spPr>
          <a:xfrm>
            <a:off x="539676" y="3367338"/>
            <a:ext cx="5426721" cy="1292662"/>
          </a:xfrm>
          <a:prstGeom prst="rect">
            <a:avLst/>
          </a:prstGeom>
        </p:spPr>
        <p:txBody>
          <a:bodyPr wrap="square">
            <a:spAutoFit/>
          </a:bodyPr>
          <a:lstStyle/>
          <a:p>
            <a:r>
              <a:rPr lang="cs-CZ" sz="2600" dirty="0">
                <a:ea typeface="MS Mincho" panose="02020609040205080304" pitchFamily="49" charset="-128"/>
                <a:cs typeface="Times New Roman" panose="02020603050405020304" pitchFamily="18" charset="0"/>
              </a:rPr>
              <a:t>Sledování činností prováděných demonstrátory, účast na lekci význačného odborníka (m</a:t>
            </a:r>
            <a:r>
              <a:rPr lang="en-GB" sz="2600" dirty="0">
                <a:ea typeface="MS Mincho" panose="02020609040205080304" pitchFamily="49" charset="-128"/>
                <a:cs typeface="Times New Roman" panose="02020603050405020304" pitchFamily="18" charset="0"/>
              </a:rPr>
              <a:t>aster class</a:t>
            </a:r>
            <a:r>
              <a:rPr lang="cs-CZ" sz="2600" dirty="0">
                <a:ea typeface="MS Mincho" panose="02020609040205080304" pitchFamily="49" charset="-128"/>
                <a:cs typeface="Times New Roman" panose="02020603050405020304" pitchFamily="18" charset="0"/>
              </a:rPr>
              <a:t>)</a:t>
            </a:r>
            <a:endParaRPr lang="en-GB" sz="2600" dirty="0"/>
          </a:p>
        </p:txBody>
      </p:sp>
      <p:sp>
        <p:nvSpPr>
          <p:cNvPr id="6" name="Rectangle 5"/>
          <p:cNvSpPr/>
          <p:nvPr/>
        </p:nvSpPr>
        <p:spPr>
          <a:xfrm>
            <a:off x="6917587" y="1566480"/>
            <a:ext cx="5693986" cy="892552"/>
          </a:xfrm>
          <a:prstGeom prst="rect">
            <a:avLst/>
          </a:prstGeom>
        </p:spPr>
        <p:txBody>
          <a:bodyPr wrap="square">
            <a:spAutoFit/>
          </a:bodyPr>
          <a:lstStyle/>
          <a:p>
            <a:pPr>
              <a:spcBef>
                <a:spcPts val="600"/>
              </a:spcBef>
              <a:spcAft>
                <a:spcPts val="600"/>
              </a:spcAft>
            </a:pPr>
            <a:r>
              <a:rPr lang="cs-CZ" sz="2600" dirty="0">
                <a:ea typeface="Times New Roman" panose="02020603050405020304" pitchFamily="18" charset="0"/>
                <a:cs typeface="Times New Roman" panose="02020603050405020304" pitchFamily="18" charset="0"/>
              </a:rPr>
              <a:t>Čtení multimediálních zdrojů, webových stránek</a:t>
            </a:r>
            <a:endParaRPr lang="en-GB" sz="2600" dirty="0">
              <a:effectLst/>
              <a:ea typeface="Times New Roman" panose="02020603050405020304" pitchFamily="18" charset="0"/>
              <a:cs typeface="Times New Roman" panose="02020603050405020304" pitchFamily="18" charset="0"/>
            </a:endParaRPr>
          </a:p>
        </p:txBody>
      </p:sp>
      <p:sp>
        <p:nvSpPr>
          <p:cNvPr id="7" name="Rectangle 6"/>
          <p:cNvSpPr/>
          <p:nvPr/>
        </p:nvSpPr>
        <p:spPr>
          <a:xfrm>
            <a:off x="6917587" y="2657142"/>
            <a:ext cx="5089645" cy="492443"/>
          </a:xfrm>
          <a:prstGeom prst="rect">
            <a:avLst/>
          </a:prstGeom>
        </p:spPr>
        <p:txBody>
          <a:bodyPr wrap="square">
            <a:spAutoFit/>
          </a:bodyPr>
          <a:lstStyle/>
          <a:p>
            <a:pPr>
              <a:spcBef>
                <a:spcPts val="600"/>
              </a:spcBef>
              <a:spcAft>
                <a:spcPts val="600"/>
              </a:spcAft>
            </a:pPr>
            <a:r>
              <a:rPr lang="cs-CZ" sz="2600" dirty="0">
                <a:ea typeface="Times New Roman" panose="02020603050405020304" pitchFamily="18" charset="0"/>
                <a:cs typeface="Times New Roman" panose="02020603050405020304" pitchFamily="18" charset="0"/>
              </a:rPr>
              <a:t>Poslech </a:t>
            </a:r>
            <a:r>
              <a:rPr lang="cs-CZ" sz="2600" dirty="0" err="1">
                <a:ea typeface="Times New Roman" panose="02020603050405020304" pitchFamily="18" charset="0"/>
                <a:cs typeface="Times New Roman" panose="02020603050405020304" pitchFamily="18" charset="0"/>
              </a:rPr>
              <a:t>podcastů</a:t>
            </a:r>
            <a:r>
              <a:rPr lang="cs-CZ" sz="2600" dirty="0">
                <a:ea typeface="Times New Roman" panose="02020603050405020304" pitchFamily="18" charset="0"/>
                <a:cs typeface="Times New Roman" panose="02020603050405020304" pitchFamily="18" charset="0"/>
              </a:rPr>
              <a:t>, </a:t>
            </a:r>
            <a:r>
              <a:rPr lang="cs-CZ" sz="2600" dirty="0" err="1">
                <a:ea typeface="Times New Roman" panose="02020603050405020304" pitchFamily="18" charset="0"/>
                <a:cs typeface="Times New Roman" panose="02020603050405020304" pitchFamily="18" charset="0"/>
              </a:rPr>
              <a:t>webcastů</a:t>
            </a:r>
            <a:endParaRPr lang="en-GB" sz="2600" dirty="0">
              <a:effectLst/>
              <a:ea typeface="Times New Roman" panose="02020603050405020304" pitchFamily="18" charset="0"/>
              <a:cs typeface="Times New Roman" panose="02020603050405020304" pitchFamily="18" charset="0"/>
            </a:endParaRPr>
          </a:p>
        </p:txBody>
      </p:sp>
      <p:sp>
        <p:nvSpPr>
          <p:cNvPr id="8" name="Rectangle 7"/>
          <p:cNvSpPr/>
          <p:nvPr/>
        </p:nvSpPr>
        <p:spPr>
          <a:xfrm>
            <a:off x="6917587" y="3367338"/>
            <a:ext cx="4785511" cy="492443"/>
          </a:xfrm>
          <a:prstGeom prst="rect">
            <a:avLst/>
          </a:prstGeom>
        </p:spPr>
        <p:txBody>
          <a:bodyPr wrap="square">
            <a:spAutoFit/>
          </a:bodyPr>
          <a:lstStyle/>
          <a:p>
            <a:r>
              <a:rPr lang="cs-CZ" sz="2600" dirty="0">
                <a:ea typeface="MS Mincho" panose="02020609040205080304" pitchFamily="49" charset="-128"/>
                <a:cs typeface="Times New Roman" panose="02020603050405020304" pitchFamily="18" charset="0"/>
              </a:rPr>
              <a:t>Sledování videí a animací</a:t>
            </a:r>
            <a:endParaRPr lang="en-GB" sz="2600" dirty="0"/>
          </a:p>
        </p:txBody>
      </p:sp>
      <p:sp>
        <p:nvSpPr>
          <p:cNvPr id="42" name="Rectangle 41"/>
          <p:cNvSpPr>
            <a:spLocks noChangeAspect="1"/>
          </p:cNvSpPr>
          <p:nvPr/>
        </p:nvSpPr>
        <p:spPr>
          <a:xfrm>
            <a:off x="6587550" y="1722994"/>
            <a:ext cx="253370" cy="25344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4" name="Rectangle 43"/>
          <p:cNvSpPr>
            <a:spLocks noChangeAspect="1"/>
          </p:cNvSpPr>
          <p:nvPr/>
        </p:nvSpPr>
        <p:spPr>
          <a:xfrm>
            <a:off x="6587550" y="2765135"/>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6" name="Rectangle 55"/>
          <p:cNvSpPr>
            <a:spLocks noChangeAspect="1"/>
          </p:cNvSpPr>
          <p:nvPr/>
        </p:nvSpPr>
        <p:spPr>
          <a:xfrm>
            <a:off x="6587550" y="3534356"/>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4" name="Rectangle 73"/>
          <p:cNvSpPr>
            <a:spLocks noChangeAspect="1"/>
          </p:cNvSpPr>
          <p:nvPr/>
        </p:nvSpPr>
        <p:spPr>
          <a:xfrm>
            <a:off x="214458" y="1722994"/>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5" name="Rectangle 74"/>
          <p:cNvSpPr>
            <a:spLocks noChangeAspect="1"/>
          </p:cNvSpPr>
          <p:nvPr/>
        </p:nvSpPr>
        <p:spPr>
          <a:xfrm>
            <a:off x="214458" y="2377203"/>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6" name="Rectangle 75"/>
          <p:cNvSpPr>
            <a:spLocks noChangeAspect="1"/>
          </p:cNvSpPr>
          <p:nvPr/>
        </p:nvSpPr>
        <p:spPr>
          <a:xfrm>
            <a:off x="214458" y="3534356"/>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7" name="Rectangle 76"/>
          <p:cNvSpPr>
            <a:spLocks noChangeAspect="1"/>
          </p:cNvSpPr>
          <p:nvPr/>
        </p:nvSpPr>
        <p:spPr>
          <a:xfrm>
            <a:off x="214458" y="4588682"/>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8" name="Rectangle 77"/>
          <p:cNvSpPr>
            <a:spLocks noChangeAspect="1"/>
          </p:cNvSpPr>
          <p:nvPr/>
        </p:nvSpPr>
        <p:spPr>
          <a:xfrm>
            <a:off x="214458" y="5568477"/>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9" name="Rectangle 78"/>
          <p:cNvSpPr>
            <a:spLocks noChangeAspect="1"/>
          </p:cNvSpPr>
          <p:nvPr/>
        </p:nvSpPr>
        <p:spPr>
          <a:xfrm>
            <a:off x="214458" y="6524736"/>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81" name="Rectangle 80"/>
          <p:cNvSpPr>
            <a:spLocks noChangeAspect="1"/>
          </p:cNvSpPr>
          <p:nvPr/>
        </p:nvSpPr>
        <p:spPr>
          <a:xfrm>
            <a:off x="6594476" y="5568477"/>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82" name="Rectangle 81"/>
          <p:cNvSpPr>
            <a:spLocks noChangeAspect="1"/>
          </p:cNvSpPr>
          <p:nvPr/>
        </p:nvSpPr>
        <p:spPr>
          <a:xfrm>
            <a:off x="6594476" y="6524736"/>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83" name="Rectangle 82"/>
          <p:cNvSpPr>
            <a:spLocks noChangeAspect="1"/>
          </p:cNvSpPr>
          <p:nvPr/>
        </p:nvSpPr>
        <p:spPr>
          <a:xfrm>
            <a:off x="6594476" y="4588682"/>
            <a:ext cx="252000" cy="252000"/>
          </a:xfrm>
          <a:prstGeom prst="rect">
            <a:avLst/>
          </a:prstGeom>
          <a:noFill/>
          <a:ln w="38100">
            <a:solidFill>
              <a:srgbClr val="77EE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Tree>
    <p:extLst>
      <p:ext uri="{BB962C8B-B14F-4D97-AF65-F5344CB8AC3E}">
        <p14:creationId xmlns:p14="http://schemas.microsoft.com/office/powerpoint/2010/main" val="4734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8807F"/>
        </a:solidFill>
        <a:effectLst/>
      </p:bgPr>
    </p:bg>
    <p:spTree>
      <p:nvGrpSpPr>
        <p:cNvPr id="1" name=""/>
        <p:cNvGrpSpPr/>
        <p:nvPr/>
      </p:nvGrpSpPr>
      <p:grpSpPr>
        <a:xfrm>
          <a:off x="0" y="0"/>
          <a:ext cx="0" cy="0"/>
          <a:chOff x="0" y="0"/>
          <a:chExt cx="0" cy="0"/>
        </a:xfrm>
      </p:grpSpPr>
      <p:sp>
        <p:nvSpPr>
          <p:cNvPr id="103" name="Rectangle 102"/>
          <p:cNvSpPr/>
          <p:nvPr/>
        </p:nvSpPr>
        <p:spPr>
          <a:xfrm>
            <a:off x="105368" y="855066"/>
            <a:ext cx="6235910" cy="8592446"/>
          </a:xfrm>
          <a:prstGeom prst="rect">
            <a:avLst/>
          </a:prstGeom>
          <a:solidFill>
            <a:schemeClr val="bg1"/>
          </a:solidFill>
          <a:ln>
            <a:solidFill>
              <a:srgbClr val="F8D8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in a range of materials and resources;</a:t>
            </a:r>
            <a:endParaRPr lang="en-GB" sz="2800" dirty="0"/>
          </a:p>
          <a:p>
            <a:r>
              <a:rPr lang="en-US" sz="2800" dirty="0"/>
              <a:t>Using conventional methods to collect</a:t>
            </a:r>
            <a:endParaRPr lang="en-GB" sz="2800" dirty="0"/>
          </a:p>
          <a:p>
            <a:r>
              <a:rPr lang="en-GB" sz="2800" dirty="0"/>
              <a:t>Comparing texts, searching and evaluating information and ideas.</a:t>
            </a:r>
          </a:p>
        </p:txBody>
      </p:sp>
      <p:sp>
        <p:nvSpPr>
          <p:cNvPr id="31" name="Rectangle 30"/>
          <p:cNvSpPr/>
          <p:nvPr/>
        </p:nvSpPr>
        <p:spPr>
          <a:xfrm>
            <a:off x="6474191" y="878014"/>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342913" y="35068"/>
            <a:ext cx="12051332" cy="830997"/>
          </a:xfrm>
          <a:prstGeom prst="rect">
            <a:avLst/>
          </a:prstGeom>
          <a:noFill/>
        </p:spPr>
        <p:txBody>
          <a:bodyPr wrap="square">
            <a:spAutoFit/>
          </a:bodyPr>
          <a:lstStyle/>
          <a:p>
            <a:r>
              <a:rPr lang="cs-CZ" sz="4800" b="1" dirty="0">
                <a:solidFill>
                  <a:schemeClr val="tx1">
                    <a:lumMod val="95000"/>
                    <a:lumOff val="5000"/>
                  </a:schemeClr>
                </a:solidFill>
              </a:rPr>
              <a:t>Prozkoumávání</a:t>
            </a:r>
            <a:endParaRPr lang="en-GB" sz="4800" dirty="0">
              <a:solidFill>
                <a:schemeClr val="tx1">
                  <a:lumMod val="95000"/>
                  <a:lumOff val="5000"/>
                </a:schemeClr>
              </a:solidFill>
            </a:endParaRPr>
          </a:p>
        </p:txBody>
      </p:sp>
      <p:sp>
        <p:nvSpPr>
          <p:cNvPr id="104" name="Rectangle 103"/>
          <p:cNvSpPr/>
          <p:nvPr/>
        </p:nvSpPr>
        <p:spPr>
          <a:xfrm>
            <a:off x="132669" y="938418"/>
            <a:ext cx="6235910" cy="523220"/>
          </a:xfrm>
          <a:prstGeom prst="rect">
            <a:avLst/>
          </a:prstGeom>
          <a:solidFill>
            <a:srgbClr val="F8807F"/>
          </a:solidFill>
        </p:spPr>
        <p:txBody>
          <a:bodyPr wrap="square">
            <a:spAutoFit/>
          </a:bodyPr>
          <a:lstStyle/>
          <a:p>
            <a:r>
              <a:rPr lang="cs-CZ" sz="2800" b="1" dirty="0">
                <a:solidFill>
                  <a:schemeClr val="tx1">
                    <a:lumMod val="95000"/>
                    <a:lumOff val="5000"/>
                  </a:schemeClr>
                </a:solidFill>
              </a:rPr>
              <a:t>Konvenční postupy</a:t>
            </a:r>
            <a:endParaRPr lang="en-GB" sz="2800" dirty="0">
              <a:solidFill>
                <a:schemeClr val="tx1">
                  <a:lumMod val="95000"/>
                  <a:lumOff val="5000"/>
                </a:schemeClr>
              </a:solidFill>
            </a:endParaRPr>
          </a:p>
        </p:txBody>
      </p:sp>
      <p:sp>
        <p:nvSpPr>
          <p:cNvPr id="106" name="Rectangle 105"/>
          <p:cNvSpPr/>
          <p:nvPr/>
        </p:nvSpPr>
        <p:spPr>
          <a:xfrm>
            <a:off x="6425553" y="938418"/>
            <a:ext cx="6235910" cy="523220"/>
          </a:xfrm>
          <a:prstGeom prst="rect">
            <a:avLst/>
          </a:prstGeom>
          <a:solidFill>
            <a:srgbClr val="F8807F"/>
          </a:solidFill>
        </p:spPr>
        <p:txBody>
          <a:bodyPr wrap="square">
            <a:spAutoFit/>
          </a:bodyPr>
          <a:lstStyle/>
          <a:p>
            <a:r>
              <a:rPr lang="cs-CZ" sz="2800" b="1" dirty="0">
                <a:solidFill>
                  <a:schemeClr val="tx1">
                    <a:lumMod val="95000"/>
                    <a:lumOff val="5000"/>
                  </a:schemeClr>
                </a:solidFill>
              </a:rPr>
              <a:t>Využití digitálních médií</a:t>
            </a:r>
            <a:endParaRPr lang="en-GB" sz="2800" dirty="0">
              <a:solidFill>
                <a:schemeClr val="tx1">
                  <a:lumMod val="95000"/>
                  <a:lumOff val="5000"/>
                </a:schemeClr>
              </a:solidFill>
            </a:endParaRPr>
          </a:p>
        </p:txBody>
      </p:sp>
      <p:sp>
        <p:nvSpPr>
          <p:cNvPr id="4" name="Rectangle 3"/>
          <p:cNvSpPr/>
          <p:nvPr/>
        </p:nvSpPr>
        <p:spPr>
          <a:xfrm>
            <a:off x="517322" y="1561852"/>
            <a:ext cx="4214552" cy="492443"/>
          </a:xfrm>
          <a:prstGeom prst="rect">
            <a:avLst/>
          </a:prstGeom>
        </p:spPr>
        <p:txBody>
          <a:bodyPr wrap="none">
            <a:spAutoFit/>
          </a:bodyPr>
          <a:lstStyle/>
          <a:p>
            <a:r>
              <a:rPr lang="cs-CZ" sz="2600" dirty="0"/>
              <a:t>Používání písemných návodů</a:t>
            </a:r>
            <a:endParaRPr lang="en-GB" sz="2600" dirty="0"/>
          </a:p>
        </p:txBody>
      </p:sp>
      <p:sp>
        <p:nvSpPr>
          <p:cNvPr id="6" name="Rectangle 5"/>
          <p:cNvSpPr/>
          <p:nvPr/>
        </p:nvSpPr>
        <p:spPr>
          <a:xfrm>
            <a:off x="6889018" y="1527628"/>
            <a:ext cx="5650756" cy="492443"/>
          </a:xfrm>
          <a:prstGeom prst="rect">
            <a:avLst/>
          </a:prstGeom>
        </p:spPr>
        <p:txBody>
          <a:bodyPr wrap="square">
            <a:spAutoFit/>
          </a:bodyPr>
          <a:lstStyle/>
          <a:p>
            <a:r>
              <a:rPr lang="cs-CZ" sz="2600" dirty="0"/>
              <a:t>Používání online návodů</a:t>
            </a:r>
            <a:endParaRPr lang="en-US" sz="2600" dirty="0"/>
          </a:p>
        </p:txBody>
      </p:sp>
      <p:sp>
        <p:nvSpPr>
          <p:cNvPr id="21" name="Rectangle 20"/>
          <p:cNvSpPr/>
          <p:nvPr/>
        </p:nvSpPr>
        <p:spPr>
          <a:xfrm>
            <a:off x="517322" y="4604580"/>
            <a:ext cx="5317404" cy="492443"/>
          </a:xfrm>
          <a:prstGeom prst="rect">
            <a:avLst/>
          </a:prstGeom>
        </p:spPr>
        <p:txBody>
          <a:bodyPr wrap="square">
            <a:spAutoFit/>
          </a:bodyPr>
          <a:lstStyle/>
          <a:p>
            <a:r>
              <a:rPr lang="cs-CZ" sz="2600" dirty="0"/>
              <a:t>Porovnávání textů</a:t>
            </a:r>
            <a:endParaRPr lang="en-GB" sz="2600" dirty="0"/>
          </a:p>
        </p:txBody>
      </p:sp>
      <p:sp>
        <p:nvSpPr>
          <p:cNvPr id="22" name="Rectangle 21"/>
          <p:cNvSpPr/>
          <p:nvPr/>
        </p:nvSpPr>
        <p:spPr>
          <a:xfrm>
            <a:off x="517322" y="2293107"/>
            <a:ext cx="5594720" cy="892552"/>
          </a:xfrm>
          <a:prstGeom prst="rect">
            <a:avLst/>
          </a:prstGeom>
        </p:spPr>
        <p:txBody>
          <a:bodyPr wrap="square">
            <a:spAutoFit/>
          </a:bodyPr>
          <a:lstStyle/>
          <a:p>
            <a:r>
              <a:rPr lang="cs-CZ" sz="2600" dirty="0"/>
              <a:t>Hledání a analýza myšlenek a informací ve vymezené literatuře</a:t>
            </a:r>
            <a:endParaRPr lang="en-US" sz="2600" dirty="0"/>
          </a:p>
        </p:txBody>
      </p:sp>
      <p:sp>
        <p:nvSpPr>
          <p:cNvPr id="24" name="Rectangle 23"/>
          <p:cNvSpPr/>
          <p:nvPr/>
        </p:nvSpPr>
        <p:spPr>
          <a:xfrm>
            <a:off x="517322" y="3465163"/>
            <a:ext cx="3376758" cy="492443"/>
          </a:xfrm>
          <a:prstGeom prst="rect">
            <a:avLst/>
          </a:prstGeom>
        </p:spPr>
        <p:txBody>
          <a:bodyPr wrap="none">
            <a:spAutoFit/>
          </a:bodyPr>
          <a:lstStyle/>
          <a:p>
            <a:r>
              <a:rPr lang="cs-CZ" sz="2600" dirty="0"/>
              <a:t>Sběr a porovnávání dat </a:t>
            </a:r>
            <a:endParaRPr lang="en-US" sz="2600" dirty="0"/>
          </a:p>
        </p:txBody>
      </p:sp>
      <p:sp>
        <p:nvSpPr>
          <p:cNvPr id="26" name="Rectangle 25"/>
          <p:cNvSpPr/>
          <p:nvPr/>
        </p:nvSpPr>
        <p:spPr>
          <a:xfrm>
            <a:off x="517321" y="5411737"/>
            <a:ext cx="5509405" cy="892552"/>
          </a:xfrm>
          <a:prstGeom prst="rect">
            <a:avLst/>
          </a:prstGeom>
        </p:spPr>
        <p:txBody>
          <a:bodyPr wrap="square">
            <a:spAutoFit/>
          </a:bodyPr>
          <a:lstStyle/>
          <a:p>
            <a:r>
              <a:rPr lang="cs-CZ" sz="2600" dirty="0"/>
              <a:t>Hledání, analýza a třídění informací a myšlenek </a:t>
            </a:r>
            <a:endParaRPr lang="en-GB" sz="2600" dirty="0"/>
          </a:p>
        </p:txBody>
      </p:sp>
      <p:sp>
        <p:nvSpPr>
          <p:cNvPr id="28" name="Rectangle 27"/>
          <p:cNvSpPr>
            <a:spLocks noChangeAspect="1"/>
          </p:cNvSpPr>
          <p:nvPr/>
        </p:nvSpPr>
        <p:spPr>
          <a:xfrm>
            <a:off x="209385" y="6636759"/>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9" name="Rectangle 28"/>
          <p:cNvSpPr>
            <a:spLocks noChangeAspect="1"/>
          </p:cNvSpPr>
          <p:nvPr/>
        </p:nvSpPr>
        <p:spPr>
          <a:xfrm>
            <a:off x="209385" y="8116288"/>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2" name="Rectangle 31"/>
          <p:cNvSpPr>
            <a:spLocks noChangeAspect="1"/>
          </p:cNvSpPr>
          <p:nvPr/>
        </p:nvSpPr>
        <p:spPr>
          <a:xfrm>
            <a:off x="209385" y="1710008"/>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3" name="Rectangle 32"/>
          <p:cNvSpPr>
            <a:spLocks noChangeAspect="1"/>
          </p:cNvSpPr>
          <p:nvPr/>
        </p:nvSpPr>
        <p:spPr>
          <a:xfrm>
            <a:off x="209385" y="3664634"/>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5" name="Rectangle 34"/>
          <p:cNvSpPr>
            <a:spLocks noChangeAspect="1"/>
          </p:cNvSpPr>
          <p:nvPr/>
        </p:nvSpPr>
        <p:spPr>
          <a:xfrm>
            <a:off x="209385" y="2477687"/>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6" name="Rectangle 35"/>
          <p:cNvSpPr>
            <a:spLocks noChangeAspect="1"/>
          </p:cNvSpPr>
          <p:nvPr/>
        </p:nvSpPr>
        <p:spPr>
          <a:xfrm>
            <a:off x="209385" y="4761967"/>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7" name="Rectangle 36"/>
          <p:cNvSpPr>
            <a:spLocks noChangeAspect="1"/>
          </p:cNvSpPr>
          <p:nvPr/>
        </p:nvSpPr>
        <p:spPr>
          <a:xfrm>
            <a:off x="227314" y="5585863"/>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8" name="Rectangle 37"/>
          <p:cNvSpPr>
            <a:spLocks noChangeAspect="1"/>
          </p:cNvSpPr>
          <p:nvPr/>
        </p:nvSpPr>
        <p:spPr>
          <a:xfrm>
            <a:off x="209385" y="7393005"/>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0" name="Rectangle 39"/>
          <p:cNvSpPr>
            <a:spLocks noChangeAspect="1"/>
          </p:cNvSpPr>
          <p:nvPr/>
        </p:nvSpPr>
        <p:spPr>
          <a:xfrm>
            <a:off x="6574324" y="5585863"/>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1" name="Rectangle 40"/>
          <p:cNvSpPr>
            <a:spLocks noChangeAspect="1"/>
          </p:cNvSpPr>
          <p:nvPr/>
        </p:nvSpPr>
        <p:spPr>
          <a:xfrm>
            <a:off x="6574324" y="6636759"/>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2" name="Rectangle 41"/>
          <p:cNvSpPr>
            <a:spLocks noChangeAspect="1"/>
          </p:cNvSpPr>
          <p:nvPr/>
        </p:nvSpPr>
        <p:spPr>
          <a:xfrm>
            <a:off x="6574324" y="8116288"/>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4" name="Rectangle 43"/>
          <p:cNvSpPr>
            <a:spLocks noChangeAspect="1"/>
          </p:cNvSpPr>
          <p:nvPr/>
        </p:nvSpPr>
        <p:spPr>
          <a:xfrm>
            <a:off x="6574324" y="1710008"/>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5" name="Rectangle 44"/>
          <p:cNvSpPr>
            <a:spLocks noChangeAspect="1"/>
          </p:cNvSpPr>
          <p:nvPr/>
        </p:nvSpPr>
        <p:spPr>
          <a:xfrm>
            <a:off x="6574324" y="3664634"/>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7" name="Rectangle 46"/>
          <p:cNvSpPr>
            <a:spLocks noChangeAspect="1"/>
          </p:cNvSpPr>
          <p:nvPr/>
        </p:nvSpPr>
        <p:spPr>
          <a:xfrm>
            <a:off x="6574324" y="2477687"/>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48" name="Rectangle 47"/>
          <p:cNvSpPr>
            <a:spLocks noChangeAspect="1"/>
          </p:cNvSpPr>
          <p:nvPr/>
        </p:nvSpPr>
        <p:spPr>
          <a:xfrm>
            <a:off x="6574324" y="4761967"/>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0" name="Rectangle 49"/>
          <p:cNvSpPr>
            <a:spLocks noChangeAspect="1"/>
          </p:cNvSpPr>
          <p:nvPr/>
        </p:nvSpPr>
        <p:spPr>
          <a:xfrm>
            <a:off x="6574324" y="7393005"/>
            <a:ext cx="252000" cy="252000"/>
          </a:xfrm>
          <a:prstGeom prst="rect">
            <a:avLst/>
          </a:prstGeom>
          <a:noFill/>
          <a:ln w="38100">
            <a:solidFill>
              <a:srgbClr val="F88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2" name="Rectangle 51"/>
          <p:cNvSpPr/>
          <p:nvPr/>
        </p:nvSpPr>
        <p:spPr>
          <a:xfrm>
            <a:off x="6902125" y="2293107"/>
            <a:ext cx="5650756" cy="892552"/>
          </a:xfrm>
          <a:prstGeom prst="rect">
            <a:avLst/>
          </a:prstGeom>
        </p:spPr>
        <p:txBody>
          <a:bodyPr wrap="square">
            <a:spAutoFit/>
          </a:bodyPr>
          <a:lstStyle/>
          <a:p>
            <a:r>
              <a:rPr lang="cs-CZ" sz="2600" dirty="0"/>
              <a:t>Hledání a analýza myšlenek a informací ve vymezených digitálních zdrojích</a:t>
            </a:r>
            <a:endParaRPr lang="en-US" sz="2600" dirty="0"/>
          </a:p>
        </p:txBody>
      </p:sp>
      <p:sp>
        <p:nvSpPr>
          <p:cNvPr id="53" name="Rectangle 52"/>
          <p:cNvSpPr/>
          <p:nvPr/>
        </p:nvSpPr>
        <p:spPr>
          <a:xfrm>
            <a:off x="6902125" y="3465163"/>
            <a:ext cx="5650756" cy="892552"/>
          </a:xfrm>
          <a:prstGeom prst="rect">
            <a:avLst/>
          </a:prstGeom>
        </p:spPr>
        <p:txBody>
          <a:bodyPr wrap="square">
            <a:spAutoFit/>
          </a:bodyPr>
          <a:lstStyle/>
          <a:p>
            <a:r>
              <a:rPr lang="cs-CZ" sz="2600" dirty="0"/>
              <a:t>Sběr a porovnání dat elektronickými prostředky</a:t>
            </a:r>
            <a:endParaRPr lang="en-US" sz="2600" dirty="0"/>
          </a:p>
        </p:txBody>
      </p:sp>
      <p:sp>
        <p:nvSpPr>
          <p:cNvPr id="54" name="Rectangle 53"/>
          <p:cNvSpPr/>
          <p:nvPr/>
        </p:nvSpPr>
        <p:spPr>
          <a:xfrm>
            <a:off x="6902125" y="4583798"/>
            <a:ext cx="5650756" cy="892552"/>
          </a:xfrm>
          <a:prstGeom prst="rect">
            <a:avLst/>
          </a:prstGeom>
        </p:spPr>
        <p:txBody>
          <a:bodyPr wrap="square">
            <a:spAutoFit/>
          </a:bodyPr>
          <a:lstStyle/>
          <a:p>
            <a:r>
              <a:rPr lang="cs-CZ" sz="2600" dirty="0"/>
              <a:t>Porovnávání digitálních textů a elektronických zdrojů</a:t>
            </a:r>
            <a:endParaRPr lang="en-GB" sz="2600" dirty="0"/>
          </a:p>
        </p:txBody>
      </p:sp>
      <p:sp>
        <p:nvSpPr>
          <p:cNvPr id="55" name="Rectangle 54"/>
          <p:cNvSpPr/>
          <p:nvPr/>
        </p:nvSpPr>
        <p:spPr>
          <a:xfrm>
            <a:off x="6899272" y="5432519"/>
            <a:ext cx="5650756" cy="892552"/>
          </a:xfrm>
          <a:prstGeom prst="rect">
            <a:avLst/>
          </a:prstGeom>
        </p:spPr>
        <p:txBody>
          <a:bodyPr wrap="square">
            <a:spAutoFit/>
          </a:bodyPr>
          <a:lstStyle/>
          <a:p>
            <a:r>
              <a:rPr lang="cs-CZ" sz="2600" dirty="0"/>
              <a:t>Použití software k hledání, analýze a třídění informací a myšlenek</a:t>
            </a:r>
            <a:endParaRPr lang="en-GB" sz="2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611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3" name="Rectangle 102"/>
          <p:cNvSpPr/>
          <p:nvPr/>
        </p:nvSpPr>
        <p:spPr>
          <a:xfrm>
            <a:off x="105368" y="868318"/>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Reading books, papers;</a:t>
            </a:r>
            <a:endParaRPr lang="en-GB" sz="2800" dirty="0"/>
          </a:p>
        </p:txBody>
      </p:sp>
      <p:sp>
        <p:nvSpPr>
          <p:cNvPr id="31" name="Rectangle 30"/>
          <p:cNvSpPr/>
          <p:nvPr/>
        </p:nvSpPr>
        <p:spPr>
          <a:xfrm>
            <a:off x="6474191" y="878014"/>
            <a:ext cx="6235910" cy="859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342913" y="35068"/>
            <a:ext cx="12051332" cy="830997"/>
          </a:xfrm>
          <a:prstGeom prst="rect">
            <a:avLst/>
          </a:prstGeom>
          <a:noFill/>
        </p:spPr>
        <p:txBody>
          <a:bodyPr wrap="square">
            <a:spAutoFit/>
          </a:bodyPr>
          <a:lstStyle/>
          <a:p>
            <a:r>
              <a:rPr lang="cs-CZ" sz="4800" b="1" dirty="0">
                <a:solidFill>
                  <a:schemeClr val="tx1">
                    <a:lumMod val="95000"/>
                    <a:lumOff val="5000"/>
                  </a:schemeClr>
                </a:solidFill>
              </a:rPr>
              <a:t>Spolupráce</a:t>
            </a:r>
            <a:endParaRPr lang="en-GB" sz="4800" dirty="0">
              <a:solidFill>
                <a:schemeClr val="tx1">
                  <a:lumMod val="95000"/>
                  <a:lumOff val="5000"/>
                </a:schemeClr>
              </a:solidFill>
            </a:endParaRPr>
          </a:p>
        </p:txBody>
      </p:sp>
      <p:sp>
        <p:nvSpPr>
          <p:cNvPr id="104" name="Rectangle 103"/>
          <p:cNvSpPr/>
          <p:nvPr/>
        </p:nvSpPr>
        <p:spPr>
          <a:xfrm>
            <a:off x="132669" y="938418"/>
            <a:ext cx="6235910" cy="523220"/>
          </a:xfrm>
          <a:prstGeom prst="rect">
            <a:avLst/>
          </a:prstGeom>
          <a:solidFill>
            <a:schemeClr val="accent4">
              <a:lumMod val="60000"/>
              <a:lumOff val="40000"/>
            </a:schemeClr>
          </a:solidFill>
        </p:spPr>
        <p:txBody>
          <a:bodyPr wrap="square">
            <a:spAutoFit/>
          </a:bodyPr>
          <a:lstStyle/>
          <a:p>
            <a:r>
              <a:rPr lang="en-GB" sz="2800" b="1" dirty="0">
                <a:solidFill>
                  <a:schemeClr val="tx1">
                    <a:lumMod val="95000"/>
                    <a:lumOff val="5000"/>
                  </a:schemeClr>
                </a:solidFill>
              </a:rPr>
              <a:t>    </a:t>
            </a:r>
            <a:r>
              <a:rPr lang="cs-CZ" sz="2800" b="1" dirty="0">
                <a:solidFill>
                  <a:schemeClr val="tx1">
                    <a:lumMod val="95000"/>
                    <a:lumOff val="5000"/>
                  </a:schemeClr>
                </a:solidFill>
              </a:rPr>
              <a:t>Konvenční postupy</a:t>
            </a:r>
            <a:endParaRPr lang="en-GB" sz="2800" dirty="0">
              <a:solidFill>
                <a:schemeClr val="tx1">
                  <a:lumMod val="95000"/>
                  <a:lumOff val="5000"/>
                </a:schemeClr>
              </a:solidFill>
            </a:endParaRPr>
          </a:p>
        </p:txBody>
      </p:sp>
      <p:sp>
        <p:nvSpPr>
          <p:cNvPr id="106" name="Rectangle 105"/>
          <p:cNvSpPr/>
          <p:nvPr/>
        </p:nvSpPr>
        <p:spPr>
          <a:xfrm>
            <a:off x="6425553" y="938418"/>
            <a:ext cx="6235910" cy="523220"/>
          </a:xfrm>
          <a:prstGeom prst="rect">
            <a:avLst/>
          </a:prstGeom>
          <a:solidFill>
            <a:schemeClr val="accent4">
              <a:lumMod val="60000"/>
              <a:lumOff val="40000"/>
            </a:schemeClr>
          </a:solidFill>
        </p:spPr>
        <p:txBody>
          <a:bodyPr wrap="square">
            <a:spAutoFit/>
          </a:bodyPr>
          <a:lstStyle/>
          <a:p>
            <a:r>
              <a:rPr lang="en-GB" sz="2800" b="1" dirty="0">
                <a:solidFill>
                  <a:schemeClr val="tx1">
                    <a:lumMod val="95000"/>
                    <a:lumOff val="5000"/>
                  </a:schemeClr>
                </a:solidFill>
              </a:rPr>
              <a:t>    </a:t>
            </a:r>
            <a:r>
              <a:rPr lang="cs-CZ" sz="2800" b="1" dirty="0">
                <a:solidFill>
                  <a:schemeClr val="tx1">
                    <a:lumMod val="95000"/>
                    <a:lumOff val="5000"/>
                  </a:schemeClr>
                </a:solidFill>
              </a:rPr>
              <a:t>Využití digitálních médií</a:t>
            </a:r>
            <a:endParaRPr lang="en-GB" sz="2800" dirty="0">
              <a:solidFill>
                <a:schemeClr val="tx1">
                  <a:lumMod val="95000"/>
                  <a:lumOff val="5000"/>
                </a:schemeClr>
              </a:solidFill>
            </a:endParaRPr>
          </a:p>
        </p:txBody>
      </p:sp>
      <p:sp>
        <p:nvSpPr>
          <p:cNvPr id="4" name="Rectangle 3"/>
          <p:cNvSpPr/>
          <p:nvPr/>
        </p:nvSpPr>
        <p:spPr>
          <a:xfrm>
            <a:off x="506168" y="1589087"/>
            <a:ext cx="3767955" cy="492443"/>
          </a:xfrm>
          <a:prstGeom prst="rect">
            <a:avLst/>
          </a:prstGeom>
        </p:spPr>
        <p:txBody>
          <a:bodyPr wrap="none">
            <a:spAutoFit/>
          </a:bodyPr>
          <a:lstStyle/>
          <a:p>
            <a:pPr>
              <a:spcBef>
                <a:spcPts val="600"/>
              </a:spcBef>
              <a:spcAft>
                <a:spcPts val="600"/>
              </a:spcAft>
            </a:pPr>
            <a:r>
              <a:rPr lang="cs-CZ" sz="2600" dirty="0"/>
              <a:t>Zadání úkolu malé skupině</a:t>
            </a:r>
            <a:endParaRPr lang="en-GB" sz="2600" dirty="0"/>
          </a:p>
        </p:txBody>
      </p:sp>
      <p:sp>
        <p:nvSpPr>
          <p:cNvPr id="6" name="Rectangle 5"/>
          <p:cNvSpPr/>
          <p:nvPr/>
        </p:nvSpPr>
        <p:spPr>
          <a:xfrm>
            <a:off x="6889770" y="1527628"/>
            <a:ext cx="5758586" cy="892552"/>
          </a:xfrm>
          <a:prstGeom prst="rect">
            <a:avLst/>
          </a:prstGeom>
        </p:spPr>
        <p:txBody>
          <a:bodyPr wrap="square">
            <a:spAutoFit/>
          </a:bodyPr>
          <a:lstStyle/>
          <a:p>
            <a:pPr>
              <a:spcBef>
                <a:spcPts val="600"/>
              </a:spcBef>
              <a:spcAft>
                <a:spcPts val="600"/>
              </a:spcAft>
            </a:pPr>
            <a:r>
              <a:rPr lang="cs-CZ" sz="2600" dirty="0"/>
              <a:t>Práce v malé skupině na online fóru, v chatovací místnosti</a:t>
            </a:r>
          </a:p>
        </p:txBody>
      </p:sp>
      <p:sp>
        <p:nvSpPr>
          <p:cNvPr id="52" name="Rectangle 51"/>
          <p:cNvSpPr/>
          <p:nvPr/>
        </p:nvSpPr>
        <p:spPr>
          <a:xfrm>
            <a:off x="506168" y="2339681"/>
            <a:ext cx="4234749" cy="492443"/>
          </a:xfrm>
          <a:prstGeom prst="rect">
            <a:avLst/>
          </a:prstGeom>
        </p:spPr>
        <p:txBody>
          <a:bodyPr wrap="none">
            <a:spAutoFit/>
          </a:bodyPr>
          <a:lstStyle/>
          <a:p>
            <a:pPr>
              <a:spcBef>
                <a:spcPts val="600"/>
              </a:spcBef>
              <a:spcAft>
                <a:spcPts val="600"/>
              </a:spcAft>
            </a:pPr>
            <a:r>
              <a:rPr lang="cs-CZ" sz="2600" dirty="0"/>
              <a:t>Diskuse nad výstupy ostatních</a:t>
            </a:r>
            <a:endParaRPr lang="en-GB" sz="2600" dirty="0"/>
          </a:p>
        </p:txBody>
      </p:sp>
      <p:sp>
        <p:nvSpPr>
          <p:cNvPr id="53" name="Rectangle 52"/>
          <p:cNvSpPr/>
          <p:nvPr/>
        </p:nvSpPr>
        <p:spPr>
          <a:xfrm>
            <a:off x="506168" y="3082467"/>
            <a:ext cx="3875869" cy="492443"/>
          </a:xfrm>
          <a:prstGeom prst="rect">
            <a:avLst/>
          </a:prstGeom>
        </p:spPr>
        <p:txBody>
          <a:bodyPr wrap="none">
            <a:spAutoFit/>
          </a:bodyPr>
          <a:lstStyle/>
          <a:p>
            <a:pPr>
              <a:spcBef>
                <a:spcPts val="600"/>
              </a:spcBef>
              <a:spcAft>
                <a:spcPts val="600"/>
              </a:spcAft>
            </a:pPr>
            <a:r>
              <a:rPr lang="cs-CZ" sz="2600" dirty="0"/>
              <a:t>Tvorba společného výstupu</a:t>
            </a:r>
            <a:endParaRPr lang="en-GB" sz="2600" dirty="0">
              <a:effectLst/>
              <a:ea typeface="Times New Roman" panose="02020603050405020304" pitchFamily="18" charset="0"/>
              <a:cs typeface="Times New Roman" panose="02020603050405020304" pitchFamily="18" charset="0"/>
            </a:endParaRPr>
          </a:p>
        </p:txBody>
      </p:sp>
      <p:sp>
        <p:nvSpPr>
          <p:cNvPr id="54" name="Rectangle 53"/>
          <p:cNvSpPr>
            <a:spLocks noChangeAspect="1"/>
          </p:cNvSpPr>
          <p:nvPr/>
        </p:nvSpPr>
        <p:spPr>
          <a:xfrm>
            <a:off x="194072" y="1747721"/>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5" name="Rectangle 54"/>
          <p:cNvSpPr>
            <a:spLocks noChangeAspect="1"/>
          </p:cNvSpPr>
          <p:nvPr/>
        </p:nvSpPr>
        <p:spPr>
          <a:xfrm>
            <a:off x="194072" y="2470190"/>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6" name="Rectangle 55"/>
          <p:cNvSpPr>
            <a:spLocks noChangeAspect="1"/>
          </p:cNvSpPr>
          <p:nvPr/>
        </p:nvSpPr>
        <p:spPr>
          <a:xfrm>
            <a:off x="194072" y="3236040"/>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8" name="Rectangle 57"/>
          <p:cNvSpPr>
            <a:spLocks noChangeAspect="1"/>
          </p:cNvSpPr>
          <p:nvPr/>
        </p:nvSpPr>
        <p:spPr>
          <a:xfrm>
            <a:off x="194072" y="4083995"/>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59" name="Rectangle 58"/>
          <p:cNvSpPr>
            <a:spLocks noChangeAspect="1"/>
          </p:cNvSpPr>
          <p:nvPr/>
        </p:nvSpPr>
        <p:spPr>
          <a:xfrm>
            <a:off x="194072" y="4863120"/>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68" name="Rectangle 67"/>
          <p:cNvSpPr>
            <a:spLocks noChangeAspect="1"/>
          </p:cNvSpPr>
          <p:nvPr/>
        </p:nvSpPr>
        <p:spPr>
          <a:xfrm>
            <a:off x="6560247" y="1747721"/>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0" name="Rectangle 69"/>
          <p:cNvSpPr>
            <a:spLocks noChangeAspect="1"/>
          </p:cNvSpPr>
          <p:nvPr/>
        </p:nvSpPr>
        <p:spPr>
          <a:xfrm>
            <a:off x="6560247" y="3236040"/>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1" name="Rectangle 70"/>
          <p:cNvSpPr>
            <a:spLocks noChangeAspect="1"/>
          </p:cNvSpPr>
          <p:nvPr/>
        </p:nvSpPr>
        <p:spPr>
          <a:xfrm>
            <a:off x="6560247" y="4077076"/>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2" name="Rectangle 71"/>
          <p:cNvSpPr>
            <a:spLocks noChangeAspect="1"/>
          </p:cNvSpPr>
          <p:nvPr/>
        </p:nvSpPr>
        <p:spPr>
          <a:xfrm>
            <a:off x="6560247" y="4854158"/>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73" name="Rectangle 72"/>
          <p:cNvSpPr>
            <a:spLocks noChangeAspect="1"/>
          </p:cNvSpPr>
          <p:nvPr/>
        </p:nvSpPr>
        <p:spPr>
          <a:xfrm>
            <a:off x="6560247" y="5646531"/>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3" name="TextBox 2"/>
          <p:cNvSpPr txBox="1"/>
          <p:nvPr/>
        </p:nvSpPr>
        <p:spPr>
          <a:xfrm>
            <a:off x="6889770" y="3099440"/>
            <a:ext cx="5504475" cy="892552"/>
          </a:xfrm>
          <a:prstGeom prst="rect">
            <a:avLst/>
          </a:prstGeom>
          <a:noFill/>
        </p:spPr>
        <p:txBody>
          <a:bodyPr wrap="square" rtlCol="0">
            <a:spAutoFit/>
          </a:bodyPr>
          <a:lstStyle/>
          <a:p>
            <a:r>
              <a:rPr lang="cs-CZ" sz="2600" dirty="0"/>
              <a:t>Tvorba výstupu sdíleného na síťovém disku, ve výukové platformě</a:t>
            </a:r>
            <a:endParaRPr lang="en-GB" sz="2600" dirty="0">
              <a:ea typeface="Times New Roman" panose="02020603050405020304" pitchFamily="18" charset="0"/>
              <a:cs typeface="Times New Roman" panose="02020603050405020304" pitchFamily="18" charset="0"/>
            </a:endParaRPr>
          </a:p>
        </p:txBody>
      </p:sp>
      <p:sp>
        <p:nvSpPr>
          <p:cNvPr id="39" name="Rectangle 38"/>
          <p:cNvSpPr>
            <a:spLocks noChangeAspect="1"/>
          </p:cNvSpPr>
          <p:nvPr/>
        </p:nvSpPr>
        <p:spPr>
          <a:xfrm>
            <a:off x="221780" y="5638977"/>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3" name="Rectangle 69"/>
          <p:cNvSpPr>
            <a:spLocks noChangeAspect="1"/>
          </p:cNvSpPr>
          <p:nvPr/>
        </p:nvSpPr>
        <p:spPr>
          <a:xfrm>
            <a:off x="6556231" y="2558265"/>
            <a:ext cx="252000" cy="252000"/>
          </a:xfrm>
          <a:prstGeom prst="rect">
            <a:avLst/>
          </a:prstGeom>
          <a:noFill/>
          <a:ln w="38100">
            <a:solidFill>
              <a:srgbClr val="FED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13888"/>
                </a:solidFill>
              </a:ln>
            </a:endParaRPr>
          </a:p>
        </p:txBody>
      </p:sp>
      <p:sp>
        <p:nvSpPr>
          <p:cNvPr id="24" name="TextBox 2"/>
          <p:cNvSpPr txBox="1"/>
          <p:nvPr/>
        </p:nvSpPr>
        <p:spPr>
          <a:xfrm>
            <a:off x="6885754" y="2419233"/>
            <a:ext cx="3827138" cy="492443"/>
          </a:xfrm>
          <a:prstGeom prst="rect">
            <a:avLst/>
          </a:prstGeom>
          <a:noFill/>
        </p:spPr>
        <p:txBody>
          <a:bodyPr wrap="none" rtlCol="0">
            <a:spAutoFit/>
          </a:bodyPr>
          <a:lstStyle/>
          <a:p>
            <a:r>
              <a:rPr lang="cs-CZ" sz="2600" dirty="0"/>
              <a:t>Chat nad výstupy ostatních</a:t>
            </a:r>
            <a:endParaRPr lang="en-GB" sz="2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962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13067</TotalTime>
  <Words>930</Words>
  <Application>Microsoft Office PowerPoint</Application>
  <PresentationFormat>A3 Paper (297x420 mm)</PresentationFormat>
  <Paragraphs>116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np_ucl1;n.perovic@ucl.ac.uk</dc:creator>
  <cp:lastModifiedBy>penickaj</cp:lastModifiedBy>
  <cp:revision>192</cp:revision>
  <cp:lastPrinted>2018-04-23T12:59:53Z</cp:lastPrinted>
  <dcterms:created xsi:type="dcterms:W3CDTF">2014-10-31T14:03:56Z</dcterms:created>
  <dcterms:modified xsi:type="dcterms:W3CDTF">2023-02-07T06:44:53Z</dcterms:modified>
</cp:coreProperties>
</file>