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4" r:id="rId4"/>
    <p:sldId id="280" r:id="rId5"/>
    <p:sldId id="266" r:id="rId6"/>
    <p:sldId id="275" r:id="rId7"/>
    <p:sldId id="257" r:id="rId8"/>
    <p:sldId id="276" r:id="rId9"/>
    <p:sldId id="277" r:id="rId10"/>
    <p:sldId id="264" r:id="rId11"/>
    <p:sldId id="269" r:id="rId12"/>
    <p:sldId id="261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CEAFA-6D73-4065-BA33-1D0777C0209D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A2A6F-FA6A-4E2D-BA1E-87FEE263F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1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2A6F-FA6A-4E2D-BA1E-87FEE263F05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00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2A6F-FA6A-4E2D-BA1E-87FEE263F05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07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2A6F-FA6A-4E2D-BA1E-87FEE263F05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7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A2A6F-FA6A-4E2D-BA1E-87FEE263F05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69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11326-620E-63C7-BC0E-94D9577D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EF64FF-E506-5F9B-47C2-685DFB2F8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6BCB75-EB58-51FD-1DBB-56E5138D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2F5666-59C5-E0C8-D3FD-CA893CE4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D25AF-F9C7-8ACD-EC32-6981D9D9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5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E0139-8C80-9204-10BE-B7810CE6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E984DA-0C59-FC23-2713-9CE3DAD34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6731DC-0AFB-3708-758F-4E1F39AF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BD7006-B7B1-DCA0-F109-7B3C0FA2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37D92D-181E-298F-BBB0-62613BF4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8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20093A-D039-4658-0C17-3D8EE2DBD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BAA832-A4BD-5874-B6BA-AEEDC476C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85916-AFA6-7418-9AEF-B0C494BF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84296-E143-AC1A-581A-3E0C047F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56F283-D562-18CC-3EB1-2E020B54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61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4DFE2-36C8-D462-4858-42B184EA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2210B-E7C9-F969-6C53-36641D3C3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80058-7E8E-9C1A-75E3-37AC62E9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24F420-B2C9-9607-7FBB-BCE0165A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338DED-1AD7-A7C6-0981-FA5353AD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1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7A31A-DB9B-17AD-ED67-7F1DCDD2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7FB4A4-E030-6C23-CAB4-30B75CB23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E022FC-3386-2CDE-AC32-3955E2B9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E06F1D-4D17-D2AF-57C2-1D7B6C28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A8610A-4A5F-BCDE-C25D-3A028440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5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3F646-F457-3750-977E-3BE2193B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EB9957-7ADF-B7A0-D8B3-A92D56EF8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7644CA-FD8A-1240-842B-89CC9266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51EA6F-E254-F125-768B-29DE7A05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945C6E-52EF-EF31-6BAD-DBEF2E8B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04575E-A39F-6254-0AB2-0D29122A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55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83983-2869-8CD5-9C65-747C4D78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87DB9F-F7A0-AC3B-C789-59861A9BA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32B830-4F4B-4FFA-739D-0B8FD1CBD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1B241C-6761-9934-C005-3520D37AA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837F82-F5F3-6D03-2C23-E707438CC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D3D1C4-9126-5F3F-6A75-16B35621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A065C8-52EE-2223-3278-B78E9F51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66E5F9-576F-78E2-1AFB-2089C081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38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080C7-5EE9-4F47-5F4E-3D79691E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2028EF-7979-D85A-0161-74108035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03EC7B-30C1-FF20-7EC4-DBFEC503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F2E6D4-E0AB-B65C-F365-3381191F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30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C8DBCD-24A4-9635-3ED9-00215AA3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73D836-EF18-F0A9-6FB3-B30B4AF9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5FE5F2-AE51-C914-BA41-B1BFD03D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96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AC858-9346-C39F-53A0-2FB4DBD2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D3679-F512-4A39-8C21-5A95CC028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3B90E5-C812-4FF7-7819-8503D41E3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5B2CA0-D6B7-8202-85DF-03387F3B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11772A-756D-B882-4302-D2075B97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B6A0B6-6D58-F990-91F1-8851D530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53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E6B6C-9951-85BC-F6D5-4CA43423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8A9D9D-8E04-E756-55BD-B21905A7B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B786DA-7CF9-684A-73D2-2F637AE1B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9A70AB-BC2D-069F-2A61-EDD88398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16F5A5-0614-E7B2-8366-3C964933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72A051-9C39-5226-3D34-2F969FD1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06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CA912D-F416-C00D-4388-28F01D65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1F89FD-D242-7741-061F-9386AC270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4326F0-AB7C-8D50-B5C7-63B3E1EA2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1EB3-8EC5-4F2E-AC32-63B5A55AF7B1}" type="datetimeFigureOut">
              <a:rPr lang="cs-CZ" smtClean="0"/>
              <a:t>17.12.2022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35DA0E-6DDD-8165-C40A-F9B9D0FA7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56A8A-4B3D-5424-3EB6-E3FD25C9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DD13-C594-4432-BD43-28F0C88ED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68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B7B78-A484-DCDF-44C4-68C2F1428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cs-CZ" sz="5200">
                <a:solidFill>
                  <a:schemeClr val="tx2"/>
                </a:solidFill>
              </a:rPr>
              <a:t>Knižní trh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DD176E-81B2-6E82-48E2-647F880F8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Kateřina Kmentová</a:t>
            </a:r>
          </a:p>
          <a:p>
            <a:r>
              <a:rPr lang="cs-CZ" dirty="0">
                <a:solidFill>
                  <a:schemeClr val="tx2"/>
                </a:solidFill>
              </a:rPr>
              <a:t>Učitelství českého jazyka a literatury pro SŠ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4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BAE59-6F7B-174B-D5AC-B0E804DE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pracovních listů - upraveno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2DE1D6-9327-34B2-3236-818E4AC93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7DF19B-2ADA-8568-AF48-D294BB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73312" y="-607367"/>
            <a:ext cx="4072596" cy="92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1FDA4-B074-614C-0830-A0470827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E48099-B6EE-25C9-3F66-1CBF56FE3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E3EFEC-CABF-202B-D6C4-C1248DCD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56719" y="677326"/>
            <a:ext cx="7171699" cy="63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119356-A0BF-9E6E-9C04-8BCF763D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Návrhy na další zpracování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96833-6482-4D26-79BA-03B7BFEC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Umístit ty knihy, o kterých studenti referovali v uplynulých měsících, na dnešní knižní trh</a:t>
            </a:r>
          </a:p>
          <a:p>
            <a:r>
              <a:rPr lang="cs-CZ" sz="1800" dirty="0">
                <a:solidFill>
                  <a:schemeClr val="tx2"/>
                </a:solidFill>
              </a:rPr>
              <a:t>Rozdělení do skupin na autory, nakladatele, distributory, knihkupectví a čtenáře (autoři „napíší knihu“, obhájí ji před nakladateli; nakladatelé, proč by ji chtěli vydat? Atd.)</a:t>
            </a:r>
          </a:p>
          <a:p>
            <a:r>
              <a:rPr lang="cs-CZ" sz="1800" dirty="0">
                <a:solidFill>
                  <a:schemeClr val="tx2"/>
                </a:solidFill>
              </a:rPr>
              <a:t>Marketingová kampaň ke knize detailně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73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8006D-DF9D-3A40-E243-5F937554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D89FA8-55CA-1D7D-5E6D-F2B6A6B7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Fialová, Alena (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.). 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 souřadnicích mnohosti. Česká literatura první dekády jednadvacátého století v souvislostech a interpretacích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Praha, 2014.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Hruška, Petr - Machala, Lubomír - Vodička, Libor -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Zizler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Jiří (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.). 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 souřadnicích volnosti. Česká literatura devadesátých let dvacátého století v interpretacích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Praha, 2008.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MAGINCOVÁ, Dagmar. 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Příručka nakladatelského redaktora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Červený Kostelec: Pavel Mervart, 2008. ISBN 9788086818832.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PISTORIUS, Vladimír. 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se dělá kniha: příručka pro nakladatele.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Čtvrté, aktualizované vydání. Příbram, 2019. ISBN 978-807-5790-590.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ŠIMEČEK, Zdeněk – TRÁVNÍČEK, Jiří. </a:t>
            </a: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Knihy kupovati…: dějiny knižního trhu v českých zemích.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Praha: Academia, 2014. ISBN 978-80-200-2404-6.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KRATOCHVIL, J.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Obnovení chaosu v české literatuře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Literární noviny. 1992, roč. 3, č. 47, s. 5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0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C61807-2675-7644-FF7C-9F28A2F6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Příprava hodiny – Knižní trh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0A29D-92F7-BE33-ECE7-6DC4450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Pro 4. ročník středních škol, celá třída cca 26 studentů</a:t>
            </a:r>
          </a:p>
          <a:p>
            <a:r>
              <a:rPr lang="cs-CZ" sz="1800" dirty="0">
                <a:solidFill>
                  <a:schemeClr val="tx2"/>
                </a:solidFill>
              </a:rPr>
              <a:t>Navázání na literární kulturu 90. let, úvod do knižního trhu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Cíle:</a:t>
            </a:r>
          </a:p>
          <a:p>
            <a:r>
              <a:rPr lang="cs-CZ" sz="1800" dirty="0">
                <a:solidFill>
                  <a:schemeClr val="tx2"/>
                </a:solidFill>
              </a:rPr>
              <a:t>Žák popíše pojmy z oblasti knižního trhu</a:t>
            </a:r>
          </a:p>
          <a:p>
            <a:r>
              <a:rPr lang="cs-CZ" sz="1800" dirty="0">
                <a:solidFill>
                  <a:schemeClr val="tx2"/>
                </a:solidFill>
              </a:rPr>
              <a:t>Žák vysvětlí zákonitosti vývoje knižního trhu a literární kultury v českém prostředí 90. let a porovná je se současností</a:t>
            </a:r>
          </a:p>
          <a:p>
            <a:r>
              <a:rPr lang="cs-CZ" sz="1800" dirty="0">
                <a:solidFill>
                  <a:schemeClr val="tx2"/>
                </a:solidFill>
              </a:rPr>
              <a:t>Žák využije svých znalostí, aby dokázal odhadnout situaci na knižním trhu a zároveň si porovná své řešení situací s nakladateli z devadesátých let, kteří se ocitli na kapitálovém trhu (ekonomické dovednosti)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313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C61807-2675-7644-FF7C-9F28A2F6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Evokace 5 min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0A29D-92F7-BE33-ECE7-6DC4450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Brainstorming – jaká slova vás napadají, když se řekne knižní trh? → třídění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/různé konkrétní pozice, autor, nakladatel, kniha, knihkupectví, žánry knih…/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285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C61807-2675-7644-FF7C-9F28A2F6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Uvědomění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0A29D-92F7-BE33-ECE7-6DC44507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Pracovní list – dvojice (5 min příprava + 5 min)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Pracovní list – čtveřice (10 min příprava + 10 min)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Výklad – prezentace (10 min)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41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802CEA-1359-2770-0F6E-208809FE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Reflexe</a:t>
            </a:r>
            <a:br>
              <a:rPr lang="cs-CZ" sz="36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Knižní strategie pro šest různých žánrů (práce ve skupině)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3805E-897C-EB51-EBB1-96B0DF2F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64" y="2920270"/>
            <a:ext cx="9833548" cy="380104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cs-CZ" sz="1200" dirty="0">
                <a:solidFill>
                  <a:schemeClr val="tx2"/>
                </a:solidFill>
              </a:rPr>
              <a:t>*nestihneme určitě celé, dalo by se přehodit do další hodiny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Jste autorem knihy v určitém žánru. Jaký by byl příběh/obsah knihy? Pro koho by byla kniha přesně určená? Jakému nakladatelství byste svou knihu nabídli a proč zrovna jemu? Vydali byste si ji sami? Do jaké edice byste ji rádi zařadili? Jakou máte představu o prodeji?</a:t>
            </a:r>
          </a:p>
          <a:p>
            <a:r>
              <a:rPr lang="cs-CZ" sz="1800" dirty="0">
                <a:solidFill>
                  <a:schemeClr val="tx2"/>
                </a:solidFill>
              </a:rPr>
              <a:t>Dětská ilustrovaná kniha</a:t>
            </a:r>
          </a:p>
          <a:p>
            <a:r>
              <a:rPr lang="cs-CZ" sz="1800" dirty="0">
                <a:solidFill>
                  <a:schemeClr val="tx2"/>
                </a:solidFill>
              </a:rPr>
              <a:t>Fantasy nebo sci-fi</a:t>
            </a:r>
          </a:p>
          <a:p>
            <a:r>
              <a:rPr lang="cs-CZ" sz="1800" dirty="0">
                <a:solidFill>
                  <a:schemeClr val="tx2"/>
                </a:solidFill>
              </a:rPr>
              <a:t>Humoristický populární román</a:t>
            </a:r>
          </a:p>
          <a:p>
            <a:r>
              <a:rPr lang="cs-CZ" sz="1800" dirty="0">
                <a:solidFill>
                  <a:schemeClr val="tx2"/>
                </a:solidFill>
              </a:rPr>
              <a:t>Ženský román</a:t>
            </a:r>
          </a:p>
          <a:p>
            <a:r>
              <a:rPr lang="cs-CZ" sz="1800" dirty="0">
                <a:solidFill>
                  <a:schemeClr val="tx2"/>
                </a:solidFill>
              </a:rPr>
              <a:t>Populárně-naučná reportážní kniha</a:t>
            </a:r>
          </a:p>
          <a:p>
            <a:r>
              <a:rPr lang="cs-CZ" sz="1800" dirty="0">
                <a:solidFill>
                  <a:schemeClr val="tx2"/>
                </a:solidFill>
              </a:rPr>
              <a:t>Odborná historická kniha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Zamyslete se, jestli byste se svou knihou pracovali jinak, pokud byste ji chtěli vydat na trhu před rokem 1989?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6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E73400DA-BD05-B077-514A-7AB2651EF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cs-CZ" sz="5200" dirty="0">
                <a:solidFill>
                  <a:schemeClr val="tx2"/>
                </a:solidFill>
              </a:rPr>
              <a:t>Knižní trh devadesátých let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C6BE973-9825-ACB6-6456-FCED74B62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Prezentace pro studenty</a:t>
            </a:r>
          </a:p>
        </p:txBody>
      </p:sp>
    </p:spTree>
    <p:extLst>
      <p:ext uri="{BB962C8B-B14F-4D97-AF65-F5344CB8AC3E}">
        <p14:creationId xmlns:p14="http://schemas.microsoft.com/office/powerpoint/2010/main" val="179969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29A300-2C31-D40D-4761-C1CC9284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Proměna literární kultury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C0500-D644-96BA-E4D1-604428E8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Před listopadem 1989 trojkolejnost literatury (oficiální, exilová, samizdatová)</a:t>
            </a:r>
          </a:p>
          <a:p>
            <a:r>
              <a:rPr lang="cs-CZ" sz="1800" dirty="0">
                <a:solidFill>
                  <a:schemeClr val="tx2"/>
                </a:solidFill>
              </a:rPr>
              <a:t>Po listopadu 89‘ redefinice spisovatele ve společnosti</a:t>
            </a:r>
          </a:p>
          <a:p>
            <a:r>
              <a:rPr lang="cs-CZ" sz="1800" dirty="0">
                <a:solidFill>
                  <a:schemeClr val="tx2"/>
                </a:solidFill>
              </a:rPr>
              <a:t>Lze ji pouze s velkou námahou strukturovat nebo vymezit. A důsledky této roztříštěnosti se přenáší i do literatury současné</a:t>
            </a:r>
          </a:p>
          <a:p>
            <a:r>
              <a:rPr lang="cs-CZ" sz="1800" dirty="0">
                <a:solidFill>
                  <a:schemeClr val="tx2"/>
                </a:solidFill>
              </a:rPr>
              <a:t>O proměnu literární obce usiluje nově vzniklá Obec spisovatelů (kritizována)</a:t>
            </a:r>
          </a:p>
          <a:p>
            <a:r>
              <a:rPr lang="cs-CZ" sz="1800" dirty="0">
                <a:solidFill>
                  <a:schemeClr val="tx2"/>
                </a:solidFill>
              </a:rPr>
              <a:t>Vznik soukromých nakladatelství</a:t>
            </a:r>
          </a:p>
        </p:txBody>
      </p:sp>
    </p:spTree>
    <p:extLst>
      <p:ext uri="{BB962C8B-B14F-4D97-AF65-F5344CB8AC3E}">
        <p14:creationId xmlns:p14="http://schemas.microsoft.com/office/powerpoint/2010/main" val="340166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29A300-2C31-D40D-4761-C1CC9284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Knižní trh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C0500-D644-96BA-E4D1-604428E8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Knižní trh je svázán s literárním životem, se vzdělaností, ideologií a je rovněž určován hospodářskou situací, finančním trhem či dopravními, obchodními a jinými podmínkami</a:t>
            </a:r>
          </a:p>
          <a:p>
            <a:r>
              <a:rPr lang="cs-CZ" sz="1800" dirty="0">
                <a:solidFill>
                  <a:schemeClr val="tx2"/>
                </a:solidFill>
              </a:rPr>
              <a:t>Zrušení mocenského monopolu komunistické strany</a:t>
            </a:r>
          </a:p>
          <a:p>
            <a:r>
              <a:rPr lang="cs-CZ" sz="1800" dirty="0">
                <a:solidFill>
                  <a:schemeClr val="tx2"/>
                </a:solidFill>
              </a:rPr>
              <a:t>V červenci 1990 zrušen Federální úřad pro tisk a informace, čímž úředně mizí cenzura</a:t>
            </a:r>
          </a:p>
          <a:p>
            <a:r>
              <a:rPr lang="cs-CZ" sz="1800" dirty="0">
                <a:solidFill>
                  <a:schemeClr val="tx2"/>
                </a:solidFill>
              </a:rPr>
              <a:t>Zákon o neperiodických publikacích 1991</a:t>
            </a:r>
          </a:p>
        </p:txBody>
      </p:sp>
    </p:spTree>
    <p:extLst>
      <p:ext uri="{BB962C8B-B14F-4D97-AF65-F5344CB8AC3E}">
        <p14:creationId xmlns:p14="http://schemas.microsoft.com/office/powerpoint/2010/main" val="47960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29A300-2C31-D40D-4761-C1CC9284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Fáze proměn knižního trhu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C0500-D644-96BA-E4D1-604428E8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	1. fáze liberalizační 1990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Vznik velkého množství nakladatelství, která vydávala dosud nedostupné zboží (knihy zakázaných autorů, více kvalitní literatury, žánrová rozmanitost…) – nejdříve exilová literatura, poté samizdatová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	2. fáze transformační 1991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Přeplněné sklady knih, které byly schváleny ještě za socialismu (např. svazky Sebraných spisů Vladimíra Iljiče Lenina), nakladatelé byli nuceni prodat za tak nízkou cenu, že negenerovali zisk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	3. stabilizační fáze od r. 1992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poučení o ekonomické gramotnosti (vypracování slev, kampaní) – kniha jde čtenáři naproti, ne naopak</a:t>
            </a:r>
          </a:p>
        </p:txBody>
      </p:sp>
    </p:spTree>
    <p:extLst>
      <p:ext uri="{BB962C8B-B14F-4D97-AF65-F5344CB8AC3E}">
        <p14:creationId xmlns:p14="http://schemas.microsoft.com/office/powerpoint/2010/main" val="3737163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738</Words>
  <Application>Microsoft Office PowerPoint</Application>
  <PresentationFormat>Širokoúhlá obrazovka</PresentationFormat>
  <Paragraphs>63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Knižní trh</vt:lpstr>
      <vt:lpstr>Příprava hodiny – Knižní trh</vt:lpstr>
      <vt:lpstr>Evokace 5 min</vt:lpstr>
      <vt:lpstr>Uvědomění</vt:lpstr>
      <vt:lpstr>Reflexe Knižní strategie pro šest různých žánrů (práce ve skupině)</vt:lpstr>
      <vt:lpstr>Knižní trh devadesátých let</vt:lpstr>
      <vt:lpstr>Proměna literární kultury</vt:lpstr>
      <vt:lpstr>Knižní trh</vt:lpstr>
      <vt:lpstr>Fáze proměn knižního trhu</vt:lpstr>
      <vt:lpstr>Řešení pracovních listů - upraveno</vt:lpstr>
      <vt:lpstr>Prezentace aplikace PowerPoint</vt:lpstr>
      <vt:lpstr>Návrhy na další zpracování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Kmentová</dc:creator>
  <cp:lastModifiedBy>Kateřina Kmentová</cp:lastModifiedBy>
  <cp:revision>24</cp:revision>
  <dcterms:created xsi:type="dcterms:W3CDTF">2022-11-20T21:57:22Z</dcterms:created>
  <dcterms:modified xsi:type="dcterms:W3CDTF">2022-12-17T17:53:39Z</dcterms:modified>
</cp:coreProperties>
</file>