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994D6D-9B78-451C-B140-4DFF52EFE764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1E4AF329-BB84-4D4E-B3FC-247FEE9A413A}">
      <dgm:prSet/>
      <dgm:spPr/>
      <dgm:t>
        <a:bodyPr/>
        <a:lstStyle/>
        <a:p>
          <a:r>
            <a:rPr lang="cs-CZ" dirty="0"/>
            <a:t>materiál: úryvky z knihy Hrdý </a:t>
          </a:r>
          <a:r>
            <a:rPr lang="cs-CZ" dirty="0" err="1"/>
            <a:t>Budžes</a:t>
          </a:r>
          <a:r>
            <a:rPr lang="cs-CZ" dirty="0"/>
            <a:t> (2002), recenze knihy</a:t>
          </a:r>
          <a:endParaRPr lang="en-US" dirty="0"/>
        </a:p>
      </dgm:t>
    </dgm:pt>
    <dgm:pt modelId="{1DAF5FED-BCCE-47E1-8577-2FFC98747232}" type="parTrans" cxnId="{554A27A1-4038-4AA6-BF1E-8EAAF2F26AEF}">
      <dgm:prSet/>
      <dgm:spPr/>
      <dgm:t>
        <a:bodyPr/>
        <a:lstStyle/>
        <a:p>
          <a:endParaRPr lang="en-US"/>
        </a:p>
      </dgm:t>
    </dgm:pt>
    <dgm:pt modelId="{A88BE756-5107-4479-A392-490A602C3EF7}" type="sibTrans" cxnId="{554A27A1-4038-4AA6-BF1E-8EAAF2F26AEF}">
      <dgm:prSet/>
      <dgm:spPr/>
      <dgm:t>
        <a:bodyPr/>
        <a:lstStyle/>
        <a:p>
          <a:endParaRPr lang="en-US"/>
        </a:p>
      </dgm:t>
    </dgm:pt>
    <dgm:pt modelId="{4F05FD57-62E2-449D-B314-C951488B6213}">
      <dgm:prSet/>
      <dgm:spPr/>
      <dgm:t>
        <a:bodyPr/>
        <a:lstStyle/>
        <a:p>
          <a:r>
            <a:rPr lang="cs-CZ"/>
            <a:t>časová náročnost: 45 minut</a:t>
          </a:r>
          <a:endParaRPr lang="en-US"/>
        </a:p>
      </dgm:t>
    </dgm:pt>
    <dgm:pt modelId="{BC1194F7-0384-4B93-AC56-19B87B360CDC}" type="parTrans" cxnId="{BD3F2CB9-20DA-4312-82CE-223179BE632F}">
      <dgm:prSet/>
      <dgm:spPr/>
      <dgm:t>
        <a:bodyPr/>
        <a:lstStyle/>
        <a:p>
          <a:endParaRPr lang="en-US"/>
        </a:p>
      </dgm:t>
    </dgm:pt>
    <dgm:pt modelId="{53187A58-42FD-4A86-AA67-34DCD180DF6A}" type="sibTrans" cxnId="{BD3F2CB9-20DA-4312-82CE-223179BE632F}">
      <dgm:prSet/>
      <dgm:spPr/>
      <dgm:t>
        <a:bodyPr/>
        <a:lstStyle/>
        <a:p>
          <a:endParaRPr lang="en-US"/>
        </a:p>
      </dgm:t>
    </dgm:pt>
    <dgm:pt modelId="{33055FAB-50A5-40AD-B2DC-EDC562E7443D}">
      <dgm:prSet/>
      <dgm:spPr/>
      <dgm:t>
        <a:bodyPr/>
        <a:lstStyle/>
        <a:p>
          <a:r>
            <a:rPr lang="cs-CZ" dirty="0"/>
            <a:t>cíl: žák porozumí pojmu intertextualita a dokáže poznatky aplikovat při rozboru textu</a:t>
          </a:r>
          <a:endParaRPr lang="en-US" dirty="0"/>
        </a:p>
      </dgm:t>
    </dgm:pt>
    <dgm:pt modelId="{57846FE7-A9CB-4D10-A5C7-CDF8752D6017}" type="parTrans" cxnId="{5EC6779C-282A-434C-81B8-464BCDE3E9E6}">
      <dgm:prSet/>
      <dgm:spPr/>
      <dgm:t>
        <a:bodyPr/>
        <a:lstStyle/>
        <a:p>
          <a:endParaRPr lang="en-US"/>
        </a:p>
      </dgm:t>
    </dgm:pt>
    <dgm:pt modelId="{5584F94C-CA20-488E-8F61-491976687F98}" type="sibTrans" cxnId="{5EC6779C-282A-434C-81B8-464BCDE3E9E6}">
      <dgm:prSet/>
      <dgm:spPr/>
      <dgm:t>
        <a:bodyPr/>
        <a:lstStyle/>
        <a:p>
          <a:endParaRPr lang="en-US"/>
        </a:p>
      </dgm:t>
    </dgm:pt>
    <dgm:pt modelId="{82221BFB-7FAC-4E8B-8B5F-9119A564511C}" type="pres">
      <dgm:prSet presAssocID="{22994D6D-9B78-451C-B140-4DFF52EFE764}" presName="root" presStyleCnt="0">
        <dgm:presLayoutVars>
          <dgm:dir/>
          <dgm:resizeHandles val="exact"/>
        </dgm:presLayoutVars>
      </dgm:prSet>
      <dgm:spPr/>
    </dgm:pt>
    <dgm:pt modelId="{81DF6106-5849-4811-93F0-175B7B9F8EB3}" type="pres">
      <dgm:prSet presAssocID="{1E4AF329-BB84-4D4E-B3FC-247FEE9A413A}" presName="compNode" presStyleCnt="0"/>
      <dgm:spPr/>
    </dgm:pt>
    <dgm:pt modelId="{0BA63188-2366-454B-B939-B115C1D6CEE0}" type="pres">
      <dgm:prSet presAssocID="{1E4AF329-BB84-4D4E-B3FC-247FEE9A413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nihy"/>
        </a:ext>
      </dgm:extLst>
    </dgm:pt>
    <dgm:pt modelId="{85849BFC-70C9-4F30-BB18-B38BFADBD312}" type="pres">
      <dgm:prSet presAssocID="{1E4AF329-BB84-4D4E-B3FC-247FEE9A413A}" presName="spaceRect" presStyleCnt="0"/>
      <dgm:spPr/>
    </dgm:pt>
    <dgm:pt modelId="{A622999A-577D-4035-951A-4F2E65FB8D3E}" type="pres">
      <dgm:prSet presAssocID="{1E4AF329-BB84-4D4E-B3FC-247FEE9A413A}" presName="textRect" presStyleLbl="revTx" presStyleIdx="0" presStyleCnt="3">
        <dgm:presLayoutVars>
          <dgm:chMax val="1"/>
          <dgm:chPref val="1"/>
        </dgm:presLayoutVars>
      </dgm:prSet>
      <dgm:spPr/>
    </dgm:pt>
    <dgm:pt modelId="{46E35372-A08E-4534-9B7E-EFDA6F44ED38}" type="pres">
      <dgm:prSet presAssocID="{A88BE756-5107-4479-A392-490A602C3EF7}" presName="sibTrans" presStyleCnt="0"/>
      <dgm:spPr/>
    </dgm:pt>
    <dgm:pt modelId="{AA55DAF1-86AF-497A-9556-A801E5256E6F}" type="pres">
      <dgm:prSet presAssocID="{4F05FD57-62E2-449D-B314-C951488B6213}" presName="compNode" presStyleCnt="0"/>
      <dgm:spPr/>
    </dgm:pt>
    <dgm:pt modelId="{8392FCBB-D791-4C27-AC1C-A625E3D588DF}" type="pres">
      <dgm:prSet presAssocID="{4F05FD57-62E2-449D-B314-C951488B621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ky"/>
        </a:ext>
      </dgm:extLst>
    </dgm:pt>
    <dgm:pt modelId="{C191BC06-E3EB-4735-BFE6-209EAE11E460}" type="pres">
      <dgm:prSet presAssocID="{4F05FD57-62E2-449D-B314-C951488B6213}" presName="spaceRect" presStyleCnt="0"/>
      <dgm:spPr/>
    </dgm:pt>
    <dgm:pt modelId="{EB99E30E-5F96-4E97-83CA-08626AEFF3D0}" type="pres">
      <dgm:prSet presAssocID="{4F05FD57-62E2-449D-B314-C951488B6213}" presName="textRect" presStyleLbl="revTx" presStyleIdx="1" presStyleCnt="3">
        <dgm:presLayoutVars>
          <dgm:chMax val="1"/>
          <dgm:chPref val="1"/>
        </dgm:presLayoutVars>
      </dgm:prSet>
      <dgm:spPr/>
    </dgm:pt>
    <dgm:pt modelId="{72CDBB55-084C-47FB-AB9F-EB842072FD09}" type="pres">
      <dgm:prSet presAssocID="{53187A58-42FD-4A86-AA67-34DCD180DF6A}" presName="sibTrans" presStyleCnt="0"/>
      <dgm:spPr/>
    </dgm:pt>
    <dgm:pt modelId="{A73F6673-907F-42DD-8191-C7E6D5416E87}" type="pres">
      <dgm:prSet presAssocID="{33055FAB-50A5-40AD-B2DC-EDC562E7443D}" presName="compNode" presStyleCnt="0"/>
      <dgm:spPr/>
    </dgm:pt>
    <dgm:pt modelId="{8D6A3FE1-C4F0-477C-A64C-59073ED3B8E9}" type="pres">
      <dgm:prSet presAssocID="{33055FAB-50A5-40AD-B2DC-EDC562E7443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efa do černého"/>
        </a:ext>
      </dgm:extLst>
    </dgm:pt>
    <dgm:pt modelId="{83ED5AAF-DB78-476D-9AEB-A122A45346ED}" type="pres">
      <dgm:prSet presAssocID="{33055FAB-50A5-40AD-B2DC-EDC562E7443D}" presName="spaceRect" presStyleCnt="0"/>
      <dgm:spPr/>
    </dgm:pt>
    <dgm:pt modelId="{5D1630BF-375B-46A1-877F-4CC6D3A5FB3A}" type="pres">
      <dgm:prSet presAssocID="{33055FAB-50A5-40AD-B2DC-EDC562E7443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C926311A-D96B-45DB-B4D3-99BE8F0D1EAF}" type="presOf" srcId="{4F05FD57-62E2-449D-B314-C951488B6213}" destId="{EB99E30E-5F96-4E97-83CA-08626AEFF3D0}" srcOrd="0" destOrd="0" presId="urn:microsoft.com/office/officeart/2018/2/layout/IconLabelList"/>
    <dgm:cxn modelId="{3BE42665-4DDE-4472-B860-5DF7DFD4E4A5}" type="presOf" srcId="{22994D6D-9B78-451C-B140-4DFF52EFE764}" destId="{82221BFB-7FAC-4E8B-8B5F-9119A564511C}" srcOrd="0" destOrd="0" presId="urn:microsoft.com/office/officeart/2018/2/layout/IconLabelList"/>
    <dgm:cxn modelId="{A391336C-F635-482C-BB23-34280D6092E1}" type="presOf" srcId="{33055FAB-50A5-40AD-B2DC-EDC562E7443D}" destId="{5D1630BF-375B-46A1-877F-4CC6D3A5FB3A}" srcOrd="0" destOrd="0" presId="urn:microsoft.com/office/officeart/2018/2/layout/IconLabelList"/>
    <dgm:cxn modelId="{2289C06F-89BB-458C-B90C-834FE03A95F2}" type="presOf" srcId="{1E4AF329-BB84-4D4E-B3FC-247FEE9A413A}" destId="{A622999A-577D-4035-951A-4F2E65FB8D3E}" srcOrd="0" destOrd="0" presId="urn:microsoft.com/office/officeart/2018/2/layout/IconLabelList"/>
    <dgm:cxn modelId="{5EC6779C-282A-434C-81B8-464BCDE3E9E6}" srcId="{22994D6D-9B78-451C-B140-4DFF52EFE764}" destId="{33055FAB-50A5-40AD-B2DC-EDC562E7443D}" srcOrd="2" destOrd="0" parTransId="{57846FE7-A9CB-4D10-A5C7-CDF8752D6017}" sibTransId="{5584F94C-CA20-488E-8F61-491976687F98}"/>
    <dgm:cxn modelId="{554A27A1-4038-4AA6-BF1E-8EAAF2F26AEF}" srcId="{22994D6D-9B78-451C-B140-4DFF52EFE764}" destId="{1E4AF329-BB84-4D4E-B3FC-247FEE9A413A}" srcOrd="0" destOrd="0" parTransId="{1DAF5FED-BCCE-47E1-8577-2FFC98747232}" sibTransId="{A88BE756-5107-4479-A392-490A602C3EF7}"/>
    <dgm:cxn modelId="{BD3F2CB9-20DA-4312-82CE-223179BE632F}" srcId="{22994D6D-9B78-451C-B140-4DFF52EFE764}" destId="{4F05FD57-62E2-449D-B314-C951488B6213}" srcOrd="1" destOrd="0" parTransId="{BC1194F7-0384-4B93-AC56-19B87B360CDC}" sibTransId="{53187A58-42FD-4A86-AA67-34DCD180DF6A}"/>
    <dgm:cxn modelId="{BD950171-3A7F-43A8-B9E7-78B7C45EBFEE}" type="presParOf" srcId="{82221BFB-7FAC-4E8B-8B5F-9119A564511C}" destId="{81DF6106-5849-4811-93F0-175B7B9F8EB3}" srcOrd="0" destOrd="0" presId="urn:microsoft.com/office/officeart/2018/2/layout/IconLabelList"/>
    <dgm:cxn modelId="{8BF9559F-FE15-495B-A890-5DE8DDBD0771}" type="presParOf" srcId="{81DF6106-5849-4811-93F0-175B7B9F8EB3}" destId="{0BA63188-2366-454B-B939-B115C1D6CEE0}" srcOrd="0" destOrd="0" presId="urn:microsoft.com/office/officeart/2018/2/layout/IconLabelList"/>
    <dgm:cxn modelId="{95876A22-6B9B-4E94-8037-64BA476D8B18}" type="presParOf" srcId="{81DF6106-5849-4811-93F0-175B7B9F8EB3}" destId="{85849BFC-70C9-4F30-BB18-B38BFADBD312}" srcOrd="1" destOrd="0" presId="urn:microsoft.com/office/officeart/2018/2/layout/IconLabelList"/>
    <dgm:cxn modelId="{A19DA546-ED2E-4F88-9304-1FEE0C6538EC}" type="presParOf" srcId="{81DF6106-5849-4811-93F0-175B7B9F8EB3}" destId="{A622999A-577D-4035-951A-4F2E65FB8D3E}" srcOrd="2" destOrd="0" presId="urn:microsoft.com/office/officeart/2018/2/layout/IconLabelList"/>
    <dgm:cxn modelId="{DD1F6F23-0FC5-4A5D-AEB9-775D7B5B386E}" type="presParOf" srcId="{82221BFB-7FAC-4E8B-8B5F-9119A564511C}" destId="{46E35372-A08E-4534-9B7E-EFDA6F44ED38}" srcOrd="1" destOrd="0" presId="urn:microsoft.com/office/officeart/2018/2/layout/IconLabelList"/>
    <dgm:cxn modelId="{41EF347D-5F0F-4DA2-ABAB-03B88ECAB82B}" type="presParOf" srcId="{82221BFB-7FAC-4E8B-8B5F-9119A564511C}" destId="{AA55DAF1-86AF-497A-9556-A801E5256E6F}" srcOrd="2" destOrd="0" presId="urn:microsoft.com/office/officeart/2018/2/layout/IconLabelList"/>
    <dgm:cxn modelId="{5A3F0A8C-938A-4C68-A8FF-7C7A7BDB313B}" type="presParOf" srcId="{AA55DAF1-86AF-497A-9556-A801E5256E6F}" destId="{8392FCBB-D791-4C27-AC1C-A625E3D588DF}" srcOrd="0" destOrd="0" presId="urn:microsoft.com/office/officeart/2018/2/layout/IconLabelList"/>
    <dgm:cxn modelId="{D52A6557-B33B-404A-9E47-89EDE78AA280}" type="presParOf" srcId="{AA55DAF1-86AF-497A-9556-A801E5256E6F}" destId="{C191BC06-E3EB-4735-BFE6-209EAE11E460}" srcOrd="1" destOrd="0" presId="urn:microsoft.com/office/officeart/2018/2/layout/IconLabelList"/>
    <dgm:cxn modelId="{32676FC6-D919-4B57-8476-606E3DA77B84}" type="presParOf" srcId="{AA55DAF1-86AF-497A-9556-A801E5256E6F}" destId="{EB99E30E-5F96-4E97-83CA-08626AEFF3D0}" srcOrd="2" destOrd="0" presId="urn:microsoft.com/office/officeart/2018/2/layout/IconLabelList"/>
    <dgm:cxn modelId="{51F260BC-38D9-40FF-807D-6B2B65A76CFA}" type="presParOf" srcId="{82221BFB-7FAC-4E8B-8B5F-9119A564511C}" destId="{72CDBB55-084C-47FB-AB9F-EB842072FD09}" srcOrd="3" destOrd="0" presId="urn:microsoft.com/office/officeart/2018/2/layout/IconLabelList"/>
    <dgm:cxn modelId="{F42AF011-B823-42B9-A440-D95A4D35FFC4}" type="presParOf" srcId="{82221BFB-7FAC-4E8B-8B5F-9119A564511C}" destId="{A73F6673-907F-42DD-8191-C7E6D5416E87}" srcOrd="4" destOrd="0" presId="urn:microsoft.com/office/officeart/2018/2/layout/IconLabelList"/>
    <dgm:cxn modelId="{EE2A4134-A286-4EDC-889F-7840ADEA9817}" type="presParOf" srcId="{A73F6673-907F-42DD-8191-C7E6D5416E87}" destId="{8D6A3FE1-C4F0-477C-A64C-59073ED3B8E9}" srcOrd="0" destOrd="0" presId="urn:microsoft.com/office/officeart/2018/2/layout/IconLabelList"/>
    <dgm:cxn modelId="{3869F7E4-3810-4F19-832F-2B9BCE5D5728}" type="presParOf" srcId="{A73F6673-907F-42DD-8191-C7E6D5416E87}" destId="{83ED5AAF-DB78-476D-9AEB-A122A45346ED}" srcOrd="1" destOrd="0" presId="urn:microsoft.com/office/officeart/2018/2/layout/IconLabelList"/>
    <dgm:cxn modelId="{E6916C6F-EA20-4B80-8E9B-EE0E7BA9E6CF}" type="presParOf" srcId="{A73F6673-907F-42DD-8191-C7E6D5416E87}" destId="{5D1630BF-375B-46A1-877F-4CC6D3A5FB3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63188-2366-454B-B939-B115C1D6CEE0}">
      <dsp:nvSpPr>
        <dsp:cNvPr id="0" name=""/>
        <dsp:cNvSpPr/>
      </dsp:nvSpPr>
      <dsp:spPr>
        <a:xfrm>
          <a:off x="947201" y="567162"/>
          <a:ext cx="1451800" cy="14518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22999A-577D-4035-951A-4F2E65FB8D3E}">
      <dsp:nvSpPr>
        <dsp:cNvPr id="0" name=""/>
        <dsp:cNvSpPr/>
      </dsp:nvSpPr>
      <dsp:spPr>
        <a:xfrm>
          <a:off x="59990" y="2402242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materiál: úryvky z knihy Hrdý </a:t>
          </a:r>
          <a:r>
            <a:rPr lang="cs-CZ" sz="1800" kern="1200" dirty="0" err="1"/>
            <a:t>Budžes</a:t>
          </a:r>
          <a:r>
            <a:rPr lang="cs-CZ" sz="1800" kern="1200" dirty="0"/>
            <a:t> (2002), recenze knihy</a:t>
          </a:r>
          <a:endParaRPr lang="en-US" sz="1800" kern="1200" dirty="0"/>
        </a:p>
      </dsp:txBody>
      <dsp:txXfrm>
        <a:off x="59990" y="2402242"/>
        <a:ext cx="3226223" cy="720000"/>
      </dsp:txXfrm>
    </dsp:sp>
    <dsp:sp modelId="{8392FCBB-D791-4C27-AC1C-A625E3D588DF}">
      <dsp:nvSpPr>
        <dsp:cNvPr id="0" name=""/>
        <dsp:cNvSpPr/>
      </dsp:nvSpPr>
      <dsp:spPr>
        <a:xfrm>
          <a:off x="4738014" y="567162"/>
          <a:ext cx="1451800" cy="14518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99E30E-5F96-4E97-83CA-08626AEFF3D0}">
      <dsp:nvSpPr>
        <dsp:cNvPr id="0" name=""/>
        <dsp:cNvSpPr/>
      </dsp:nvSpPr>
      <dsp:spPr>
        <a:xfrm>
          <a:off x="3850802" y="2402242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časová náročnost: 45 minut</a:t>
          </a:r>
          <a:endParaRPr lang="en-US" sz="1800" kern="1200"/>
        </a:p>
      </dsp:txBody>
      <dsp:txXfrm>
        <a:off x="3850802" y="2402242"/>
        <a:ext cx="3226223" cy="720000"/>
      </dsp:txXfrm>
    </dsp:sp>
    <dsp:sp modelId="{8D6A3FE1-C4F0-477C-A64C-59073ED3B8E9}">
      <dsp:nvSpPr>
        <dsp:cNvPr id="0" name=""/>
        <dsp:cNvSpPr/>
      </dsp:nvSpPr>
      <dsp:spPr>
        <a:xfrm>
          <a:off x="8528826" y="567162"/>
          <a:ext cx="1451800" cy="14518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630BF-375B-46A1-877F-4CC6D3A5FB3A}">
      <dsp:nvSpPr>
        <dsp:cNvPr id="0" name=""/>
        <dsp:cNvSpPr/>
      </dsp:nvSpPr>
      <dsp:spPr>
        <a:xfrm>
          <a:off x="7641615" y="2402242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cíl: žák porozumí pojmu intertextualita a dokáže poznatky aplikovat při rozboru textu</a:t>
          </a:r>
          <a:endParaRPr lang="en-US" sz="1800" kern="1200" dirty="0"/>
        </a:p>
      </dsp:txBody>
      <dsp:txXfrm>
        <a:off x="7641615" y="2402242"/>
        <a:ext cx="3226223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B162C7-5691-B87A-4B57-6FC03A4FC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B1F1C7B-2F25-D2C9-B1A1-8FC3DF4412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de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35198C-DA7B-79D1-841C-2D1FD05C0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8F5C-FFB9-4AB9-85FE-BC9D1603A69B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964406-D3B8-E56D-A38F-3AAA144C2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9E0C46-4874-9BF5-2350-589A8CBEA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8D2D-240F-4713-8AA5-BC8BA077DC5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05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1F7FBD-D129-CD10-9CC7-13D0E382D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2E42EF4-A47A-F33D-D6EB-D79181D11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9EF02D-2E47-0E1A-2C07-EF5261810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8F5C-FFB9-4AB9-85FE-BC9D1603A69B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1DF6D1-7018-797E-1751-AE0F114DF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537AF9-068B-8173-9F54-68F210A05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8D2D-240F-4713-8AA5-BC8BA077DC5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34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B87AF77-DEBA-9B54-0371-4251C2D4B3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E925D37-D82C-71DC-3E73-18B3BE7BC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B76498-2606-C063-CA5F-D47A56061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8F5C-FFB9-4AB9-85FE-BC9D1603A69B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31E16E-668F-FB3B-2F49-7E7CA434C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75D1BC-6F7C-A8D7-BA13-824128BEC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8D2D-240F-4713-8AA5-BC8BA077DC5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535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8CAFA5-3414-003A-5FA2-55D03A745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B1ED22-6F56-6E97-55D1-56530DB81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ABB26F-C62B-1BB1-36B3-5BAB432E2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8F5C-FFB9-4AB9-85FE-BC9D1603A69B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8D6C0E-7D0F-0E71-141D-FA9456EFA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9FE8CE-BC67-52E3-B875-E932B7F58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8D2D-240F-4713-8AA5-BC8BA077DC5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99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F73BFB-8998-A4CC-B77A-ADFA6C77B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A72ECE-FD48-A473-4584-53937E631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28BA49-7869-9664-6545-7C259CD41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8F5C-FFB9-4AB9-85FE-BC9D1603A69B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5094A6-3CCF-0838-3949-48BDB11F4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ACF9DD-BDA9-F1B6-F6B8-6821910E4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8D2D-240F-4713-8AA5-BC8BA077DC5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9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6CEF03-C35E-24EA-217E-672AB4582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D89409-B45A-889C-1E4E-2E3552AA4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96C3318-2657-8EA4-17F2-C45191F69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263E93C-0106-AF1F-AC79-BFC68911E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8F5C-FFB9-4AB9-85FE-BC9D1603A69B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BDE520B-9C58-72B1-39C7-61B180FB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8540DC-7982-A1AE-90F1-911900AB8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8D2D-240F-4713-8AA5-BC8BA077DC5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580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9C291E-25B2-9048-2469-62867E859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F64FB44-A13E-B6A2-F165-8D8093C19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493CDE0-AF0A-6438-8863-B6AE9A0AC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39A3CD9-48DE-4030-0387-E43BF059A2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E53C14C-6552-08BB-B54E-12817E4A17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BC98AFF-2F26-EA1F-20F1-C5492556C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8F5C-FFB9-4AB9-85FE-BC9D1603A69B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3381DAA-06BD-9817-4D53-89564ADFA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9386148-3207-874A-96E7-A1BEF22E8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8D2D-240F-4713-8AA5-BC8BA077DC5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03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3590B4-ACFF-82DF-1E26-D786051F0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68EEC80-A2F5-2959-6641-00B9968F3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8F5C-FFB9-4AB9-85FE-BC9D1603A69B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4AEC09-9FFF-7C40-2597-8743FE53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5386341-74CB-AD31-9A15-51C7E65F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8D2D-240F-4713-8AA5-BC8BA077DC5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556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A402534-9474-039C-C70B-3B6A4225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8F5C-FFB9-4AB9-85FE-BC9D1603A69B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B5194D3-430F-DA59-BF47-86C34A09C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7A88AF-AAB5-BA0C-E851-8B69AB069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8D2D-240F-4713-8AA5-BC8BA077DC5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97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260911-A634-6478-1DDD-87D70687C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3C7664-A9A2-7348-B9A6-79F2F2E9E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EF9E6F8-9EFC-3B1A-DFE0-4E8E4885E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A3F7E1-3C3D-AAF9-2E29-29D85C32C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8F5C-FFB9-4AB9-85FE-BC9D1603A69B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6544AC-FD02-79BC-BD34-4E45FAD03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3029A3A-8ADD-83C0-EF28-2EE3BD756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8D2D-240F-4713-8AA5-BC8BA077DC5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2214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F2A2E-FDA0-89A1-7366-4184AF744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2207D12-A56D-957D-CB76-DD95A68B79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1933F09-03CB-14D2-3B57-E98764242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54077C-35F7-6283-22E5-D778761A0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8F5C-FFB9-4AB9-85FE-BC9D1603A69B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1F24D8-250E-1C4C-A7F4-BF1911B5D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2B8C277-2AC6-3A35-9E3D-849980D6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8D2D-240F-4713-8AA5-BC8BA077DC5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64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2490597-BA12-FC89-95C2-FFDD500A7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de-DE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483268-15DB-AF53-E838-B0B4649C0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de-DE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E11C84-54B3-9F36-03C0-08AE76CBD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38F5C-FFB9-4AB9-85FE-BC9D1603A69B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B243D6-7485-FBFC-8518-E14BBE863B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2B1703-21D7-BBCA-02A1-60FC7C33D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8D2D-240F-4713-8AA5-BC8BA077DC5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94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D3CAD6A-49AE-E281-A79F-00DCB5AA4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cs-CZ" sz="4800" dirty="0" err="1">
                <a:solidFill>
                  <a:srgbClr val="FFFFFF"/>
                </a:solidFill>
              </a:rPr>
              <a:t>Mikrovyučování</a:t>
            </a:r>
            <a:br>
              <a:rPr lang="cs-CZ" sz="4800" dirty="0">
                <a:solidFill>
                  <a:srgbClr val="FFFFFF"/>
                </a:solidFill>
              </a:rPr>
            </a:br>
            <a:r>
              <a:rPr lang="cs-CZ" sz="2800" dirty="0">
                <a:solidFill>
                  <a:srgbClr val="FFFFFF"/>
                </a:solidFill>
              </a:rPr>
              <a:t>Intertextualita v próze Hrdý </a:t>
            </a:r>
            <a:r>
              <a:rPr lang="cs-CZ" sz="2800" dirty="0" err="1">
                <a:solidFill>
                  <a:srgbClr val="FFFFFF"/>
                </a:solidFill>
              </a:rPr>
              <a:t>Budžes</a:t>
            </a:r>
            <a:endParaRPr lang="de-DE" sz="4800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CFAE96-D3BC-148A-8F19-B1085F0B9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cs-CZ" dirty="0"/>
              <a:t>Didaktika literatury</a:t>
            </a:r>
          </a:p>
          <a:p>
            <a:pPr algn="l"/>
            <a:r>
              <a:rPr lang="cs-CZ" dirty="0"/>
              <a:t>Daniela Šebková</a:t>
            </a:r>
          </a:p>
          <a:p>
            <a:pPr algn="l"/>
            <a:r>
              <a:rPr lang="cs-CZ" dirty="0"/>
              <a:t>13. 12. 2022</a:t>
            </a:r>
            <a:endParaRPr lang="de-DE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6F92FFC-1BB3-4391-A71B-1B671A9EE3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818" y="4353271"/>
            <a:ext cx="2534920" cy="253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7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2E964CC-36D9-C1D4-26F3-17B52C86F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Obecné informace</a:t>
            </a:r>
            <a:endParaRPr lang="de-DE" sz="4000">
              <a:solidFill>
                <a:srgbClr val="FFFFFF"/>
              </a:solidFill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9547EBC-413F-019D-D0EA-BE631CF427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228589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7046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11CD07-3587-F98C-ECE9-7A06FDAF5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E-U-R</a:t>
            </a:r>
            <a:endParaRPr lang="de-DE" sz="40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E57087-3675-E63B-5367-F780D9275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cs-CZ" sz="2000" dirty="0"/>
              <a:t>E: Co si představíte pod pojmem intertextualita? (cca 5 min)</a:t>
            </a:r>
          </a:p>
          <a:p>
            <a:pPr lvl="1"/>
            <a:r>
              <a:rPr lang="cs-CZ" sz="2000" dirty="0"/>
              <a:t>brainstorming</a:t>
            </a:r>
          </a:p>
          <a:p>
            <a:pPr lvl="1"/>
            <a:r>
              <a:rPr lang="cs-CZ" sz="2000" dirty="0"/>
              <a:t>návodné otázky</a:t>
            </a:r>
          </a:p>
          <a:p>
            <a:r>
              <a:rPr lang="cs-CZ" sz="2000" dirty="0"/>
              <a:t>U: pracovní list (cca 30 min)</a:t>
            </a:r>
          </a:p>
          <a:p>
            <a:r>
              <a:rPr lang="cs-CZ" sz="2000" dirty="0"/>
              <a:t>R: Co je intertextualita a s jakými formami jsme se dnes seznámili? (cca 10 min)</a:t>
            </a:r>
          </a:p>
          <a:p>
            <a:pPr lvl="1"/>
            <a:r>
              <a:rPr lang="cs-CZ" sz="2000" dirty="0"/>
              <a:t>Co plyne z toho, zda text (motiv, kulturní pozadí apod.), na který se v textu odkazuje, znáte/neznáte? (individuální zpracování odpovědi, 5 vět)</a:t>
            </a:r>
            <a:endParaRPr lang="de-DE" sz="2000" dirty="0"/>
          </a:p>
          <a:p>
            <a:pPr marL="0" indent="0">
              <a:buNone/>
            </a:pPr>
            <a:endParaRPr lang="cs-CZ" sz="2000" dirty="0"/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337126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925BD3E-0D67-FC87-9734-3F7AC083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Zdroje</a:t>
            </a:r>
            <a:endParaRPr lang="de-DE" sz="40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322958-2A90-082E-36EF-72D21DA16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cs-CZ" sz="2000" b="0" i="0" dirty="0">
                <a:effectLst/>
                <a:latin typeface="+mj-lt"/>
              </a:rPr>
              <a:t>HOMOLÁČ, Jiří. </a:t>
            </a:r>
            <a:r>
              <a:rPr lang="cs-CZ" sz="2000" b="0" i="1" dirty="0">
                <a:effectLst/>
                <a:latin typeface="+mj-lt"/>
              </a:rPr>
              <a:t>Intertextovost a utváření smyslu v textu</a:t>
            </a:r>
            <a:r>
              <a:rPr lang="cs-CZ" sz="2000" b="0" i="0" dirty="0">
                <a:effectLst/>
                <a:latin typeface="+mj-lt"/>
              </a:rPr>
              <a:t>. Praha: Karolinum, 1996. Acta </a:t>
            </a:r>
            <a:r>
              <a:rPr lang="cs-CZ" sz="2000" b="0" i="0" dirty="0" err="1">
                <a:effectLst/>
                <a:latin typeface="+mj-lt"/>
              </a:rPr>
              <a:t>Universitatis</a:t>
            </a:r>
            <a:r>
              <a:rPr lang="cs-CZ" sz="2000" b="0" i="0" dirty="0">
                <a:effectLst/>
                <a:latin typeface="+mj-lt"/>
              </a:rPr>
              <a:t> </a:t>
            </a:r>
            <a:r>
              <a:rPr lang="cs-CZ" sz="2000" b="0" i="0" dirty="0" err="1">
                <a:effectLst/>
                <a:latin typeface="+mj-lt"/>
              </a:rPr>
              <a:t>Carolinae</a:t>
            </a:r>
            <a:r>
              <a:rPr lang="cs-CZ" sz="2000" b="0" i="0" dirty="0">
                <a:effectLst/>
                <a:latin typeface="+mj-lt"/>
              </a:rPr>
              <a:t>. ISBN 80-7184-201-X.</a:t>
            </a:r>
          </a:p>
          <a:p>
            <a:r>
              <a:rPr lang="cs-CZ" sz="2000" b="0" i="0" dirty="0">
                <a:effectLst/>
                <a:latin typeface="+mj-lt"/>
              </a:rPr>
              <a:t>DOUSKOVÁ, Irena. </a:t>
            </a:r>
            <a:r>
              <a:rPr lang="cs-CZ" sz="2000" b="0" i="1" dirty="0">
                <a:effectLst/>
                <a:latin typeface="+mj-lt"/>
              </a:rPr>
              <a:t>Hrdý </a:t>
            </a:r>
            <a:r>
              <a:rPr lang="cs-CZ" sz="2000" b="0" i="1" dirty="0" err="1">
                <a:effectLst/>
                <a:latin typeface="+mj-lt"/>
              </a:rPr>
              <a:t>Budžes</a:t>
            </a:r>
            <a:r>
              <a:rPr lang="cs-CZ" sz="2000" b="0" i="0" dirty="0">
                <a:effectLst/>
                <a:latin typeface="+mj-lt"/>
              </a:rPr>
              <a:t>. Brno: Petrov, 2002. ISBN 80-7227-132-6.</a:t>
            </a:r>
          </a:p>
          <a:p>
            <a:r>
              <a:rPr lang="de-DE" sz="2000" dirty="0">
                <a:latin typeface="+mj-lt"/>
              </a:rPr>
              <a:t>[online]. [</a:t>
            </a:r>
            <a:r>
              <a:rPr lang="de-DE" sz="2000" dirty="0" err="1">
                <a:latin typeface="+mj-lt"/>
              </a:rPr>
              <a:t>cit</a:t>
            </a:r>
            <a:r>
              <a:rPr lang="de-DE" sz="2000" dirty="0">
                <a:latin typeface="+mj-lt"/>
              </a:rPr>
              <a:t>. 12.12.2022]. </a:t>
            </a:r>
            <a:r>
              <a:rPr lang="de-DE" sz="2000" dirty="0" err="1">
                <a:latin typeface="+mj-lt"/>
              </a:rPr>
              <a:t>Dostupné</a:t>
            </a:r>
            <a:r>
              <a:rPr lang="de-DE" sz="2000" dirty="0">
                <a:latin typeface="+mj-lt"/>
              </a:rPr>
              <a:t> z: https://www.korunka.org/wp-content/uploads/2021/01/Kynclova_Anna.pdf</a:t>
            </a:r>
          </a:p>
        </p:txBody>
      </p:sp>
    </p:spTree>
    <p:extLst>
      <p:ext uri="{BB962C8B-B14F-4D97-AF65-F5344CB8AC3E}">
        <p14:creationId xmlns:p14="http://schemas.microsoft.com/office/powerpoint/2010/main" val="4881811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2909</TotalTime>
  <Words>198</Words>
  <Application>Microsoft Office PowerPoint</Application>
  <PresentationFormat>Širokoúhlá obrazovka</PresentationFormat>
  <Paragraphs>19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Motiv Office</vt:lpstr>
      <vt:lpstr>Mikrovyučování Intertextualita v próze Hrdý Budžes</vt:lpstr>
      <vt:lpstr>Obecné informace</vt:lpstr>
      <vt:lpstr>E-U-R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Daniela Šebková</dc:creator>
  <cp:lastModifiedBy>Daniela Šebková</cp:lastModifiedBy>
  <cp:revision>4</cp:revision>
  <dcterms:created xsi:type="dcterms:W3CDTF">2022-12-11T07:48:41Z</dcterms:created>
  <dcterms:modified xsi:type="dcterms:W3CDTF">2022-12-13T08:19:26Z</dcterms:modified>
</cp:coreProperties>
</file>