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1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nu.org/software/pspp/" TargetMode="External"/><Relationship Id="rId7" Type="http://schemas.openxmlformats.org/officeDocument/2006/relationships/hyperlink" Target="https://www.newtontech.net/en/newton-dictate/" TargetMode="External"/><Relationship Id="rId2" Type="http://schemas.openxmlformats.org/officeDocument/2006/relationships/hyperlink" Target="https://www.ibm.com/cz-en/analytics/spss-statistics-software" TargetMode="External"/><Relationship Id="rId1" Type="http://schemas.openxmlformats.org/officeDocument/2006/relationships/hyperlink" Target="https://atlasti.com/" TargetMode="External"/><Relationship Id="rId6" Type="http://schemas.openxmlformats.org/officeDocument/2006/relationships/hyperlink" Target="https://www.qsrinternational.com/nvivo-qualitative-data-analysis-software/home" TargetMode="External"/><Relationship Id="rId5" Type="http://schemas.openxmlformats.org/officeDocument/2006/relationships/hyperlink" Target="http://gretl.sourceforge.net/" TargetMode="External"/><Relationship Id="rId4" Type="http://schemas.openxmlformats.org/officeDocument/2006/relationships/hyperlink" Target="https://www.eviews.com/home.html" TargetMode="External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views.com/home.html" TargetMode="External"/><Relationship Id="rId7" Type="http://schemas.openxmlformats.org/officeDocument/2006/relationships/hyperlink" Target="https://www.newtontech.net/en/newton-dictate/" TargetMode="External"/><Relationship Id="rId2" Type="http://schemas.openxmlformats.org/officeDocument/2006/relationships/hyperlink" Target="https://www.gnu.org/software/pspp/" TargetMode="External"/><Relationship Id="rId1" Type="http://schemas.openxmlformats.org/officeDocument/2006/relationships/hyperlink" Target="https://www.ibm.com/cz-en/analytics/spss-statistics-software" TargetMode="External"/><Relationship Id="rId6" Type="http://schemas.openxmlformats.org/officeDocument/2006/relationships/hyperlink" Target="https://www.qsrinternational.com/nvivo-qualitative-data-analysis-software/home" TargetMode="External"/><Relationship Id="rId5" Type="http://schemas.openxmlformats.org/officeDocument/2006/relationships/hyperlink" Target="https://atlasti.com/" TargetMode="External"/><Relationship Id="rId4" Type="http://schemas.openxmlformats.org/officeDocument/2006/relationships/hyperlink" Target="http://gretl.sourceforge.net/" TargetMode="Externa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5B18183-CAD9-4D88-880E-71228889B85A}" type="doc">
      <dgm:prSet loTypeId="urn:microsoft.com/office/officeart/2005/8/layout/vList5" loCatId="list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cs-CZ"/>
        </a:p>
      </dgm:t>
    </dgm:pt>
    <dgm:pt modelId="{4FCD8D08-58FA-422D-86D5-6614CE889E63}">
      <dgm:prSet phldrT="[Text]" custT="1"/>
      <dgm:spPr/>
      <dgm:t>
        <a:bodyPr/>
        <a:lstStyle/>
        <a:p>
          <a:r>
            <a:rPr lang="cs-CZ" sz="3200" dirty="0">
              <a:latin typeface="Arial" panose="020B0604020202020204" pitchFamily="34" charset="0"/>
              <a:cs typeface="Arial" panose="020B0604020202020204" pitchFamily="34" charset="0"/>
            </a:rPr>
            <a:t>Kvantitativní výzkum</a:t>
          </a:r>
        </a:p>
      </dgm:t>
    </dgm:pt>
    <dgm:pt modelId="{16F68E19-B410-4BE3-A5E3-4A2A0F63D3A1}" type="parTrans" cxnId="{DBE612E9-C62E-4594-ADC8-0A8898D39DBB}">
      <dgm:prSet/>
      <dgm:spPr/>
      <dgm:t>
        <a:bodyPr/>
        <a:lstStyle/>
        <a:p>
          <a:endParaRPr lang="cs-CZ"/>
        </a:p>
      </dgm:t>
    </dgm:pt>
    <dgm:pt modelId="{4A526E1E-70F1-4E79-92D3-626DB769653B}" type="sibTrans" cxnId="{DBE612E9-C62E-4594-ADC8-0A8898D39DBB}">
      <dgm:prSet/>
      <dgm:spPr/>
      <dgm:t>
        <a:bodyPr/>
        <a:lstStyle/>
        <a:p>
          <a:endParaRPr lang="cs-CZ"/>
        </a:p>
      </dgm:t>
    </dgm:pt>
    <dgm:pt modelId="{701FA82E-394F-45A7-B5EE-C35A2F83FCB3}">
      <dgm:prSet phldrT="[Text]" custT="1"/>
      <dgm:spPr/>
      <dgm:t>
        <a:bodyPr/>
        <a:lstStyle/>
        <a:p>
          <a:r>
            <a:rPr lang="cs-CZ" sz="2400" dirty="0">
              <a:latin typeface="Arial" panose="020B0604020202020204" pitchFamily="34" charset="0"/>
              <a:cs typeface="Arial" panose="020B0604020202020204" pitchFamily="34" charset="0"/>
            </a:rPr>
            <a:t>MS Excel</a:t>
          </a:r>
        </a:p>
      </dgm:t>
    </dgm:pt>
    <dgm:pt modelId="{D7718565-F4E5-4469-8C9D-90C2DF423A1F}" type="parTrans" cxnId="{DDA92790-0F11-45E7-B4AD-B04E89356777}">
      <dgm:prSet/>
      <dgm:spPr/>
      <dgm:t>
        <a:bodyPr/>
        <a:lstStyle/>
        <a:p>
          <a:endParaRPr lang="cs-CZ"/>
        </a:p>
      </dgm:t>
    </dgm:pt>
    <dgm:pt modelId="{4D62730A-2AB1-4110-8ABA-C173282563DF}" type="sibTrans" cxnId="{DDA92790-0F11-45E7-B4AD-B04E89356777}">
      <dgm:prSet/>
      <dgm:spPr/>
      <dgm:t>
        <a:bodyPr/>
        <a:lstStyle/>
        <a:p>
          <a:endParaRPr lang="cs-CZ"/>
        </a:p>
      </dgm:t>
    </dgm:pt>
    <dgm:pt modelId="{D877FC79-14E6-46F1-955B-6AA4EBFFC93D}">
      <dgm:prSet phldrT="[Text]" custT="1"/>
      <dgm:spPr/>
      <dgm:t>
        <a:bodyPr/>
        <a:lstStyle/>
        <a:p>
          <a:r>
            <a:rPr lang="cs-CZ" sz="3200" dirty="0">
              <a:latin typeface="Arial" panose="020B0604020202020204" pitchFamily="34" charset="0"/>
              <a:cs typeface="Arial" panose="020B0604020202020204" pitchFamily="34" charset="0"/>
            </a:rPr>
            <a:t>Kvalitativní výzkum</a:t>
          </a:r>
          <a:endParaRPr lang="cs-CZ" sz="3200" dirty="0"/>
        </a:p>
      </dgm:t>
    </dgm:pt>
    <dgm:pt modelId="{D9712F70-6FF7-43BF-8A5E-43CE89C0C0F7}" type="parTrans" cxnId="{36BFA147-CCA2-47F5-9CC2-77398851849B}">
      <dgm:prSet/>
      <dgm:spPr/>
      <dgm:t>
        <a:bodyPr/>
        <a:lstStyle/>
        <a:p>
          <a:endParaRPr lang="cs-CZ"/>
        </a:p>
      </dgm:t>
    </dgm:pt>
    <dgm:pt modelId="{323B33FB-0F6B-4048-93D5-5270AF22FD8F}" type="sibTrans" cxnId="{36BFA147-CCA2-47F5-9CC2-77398851849B}">
      <dgm:prSet/>
      <dgm:spPr/>
      <dgm:t>
        <a:bodyPr/>
        <a:lstStyle/>
        <a:p>
          <a:endParaRPr lang="cs-CZ"/>
        </a:p>
      </dgm:t>
    </dgm:pt>
    <dgm:pt modelId="{F0F54701-E5F2-46BE-9FCB-70BFAA1F05F5}">
      <dgm:prSet phldrT="[Text]" custT="1"/>
      <dgm:spPr/>
      <dgm:t>
        <a:bodyPr/>
        <a:lstStyle/>
        <a:p>
          <a:r>
            <a:rPr lang="cs-CZ" sz="2400" dirty="0" err="1">
              <a:latin typeface="Arial" panose="020B0604020202020204" pitchFamily="34" charset="0"/>
              <a:cs typeface="Arial" panose="020B0604020202020204" pitchFamily="34" charset="0"/>
              <a:hlinkClick xmlns:r="http://schemas.openxmlformats.org/officeDocument/2006/relationships" r:id="rId1"/>
            </a:rPr>
            <a:t>ATLAS.ti</a:t>
          </a:r>
          <a:endParaRPr lang="cs-CZ" sz="24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217A12C-0AF3-455E-8296-48BB4C281CE6}" type="parTrans" cxnId="{C6C781E4-1182-4A71-8D35-4E1F1D984AB8}">
      <dgm:prSet/>
      <dgm:spPr/>
      <dgm:t>
        <a:bodyPr/>
        <a:lstStyle/>
        <a:p>
          <a:endParaRPr lang="cs-CZ"/>
        </a:p>
      </dgm:t>
    </dgm:pt>
    <dgm:pt modelId="{6CD34BFB-AE2C-4291-90F1-F2297515F797}" type="sibTrans" cxnId="{C6C781E4-1182-4A71-8D35-4E1F1D984AB8}">
      <dgm:prSet/>
      <dgm:spPr/>
      <dgm:t>
        <a:bodyPr/>
        <a:lstStyle/>
        <a:p>
          <a:endParaRPr lang="cs-CZ"/>
        </a:p>
      </dgm:t>
    </dgm:pt>
    <dgm:pt modelId="{B60EF8D8-F7B9-4285-81C3-A6FEEB04DE62}">
      <dgm:prSet phldrT="[Text]" custT="1"/>
      <dgm:spPr/>
      <dgm:t>
        <a:bodyPr/>
        <a:lstStyle/>
        <a:p>
          <a:r>
            <a:rPr lang="cs-CZ" sz="2400" dirty="0">
              <a:latin typeface="Arial" panose="020B0604020202020204" pitchFamily="34" charset="0"/>
              <a:cs typeface="Arial" panose="020B0604020202020204" pitchFamily="34" charset="0"/>
              <a:hlinkClick xmlns:r="http://schemas.openxmlformats.org/officeDocument/2006/relationships" r:id="rId2"/>
            </a:rPr>
            <a:t>IBM SPSS </a:t>
          </a:r>
          <a:r>
            <a:rPr lang="cs-CZ" sz="2400" dirty="0" err="1">
              <a:latin typeface="Arial" panose="020B0604020202020204" pitchFamily="34" charset="0"/>
              <a:cs typeface="Arial" panose="020B0604020202020204" pitchFamily="34" charset="0"/>
              <a:hlinkClick xmlns:r="http://schemas.openxmlformats.org/officeDocument/2006/relationships" r:id="rId2"/>
            </a:rPr>
            <a:t>Statistics</a:t>
          </a:r>
          <a:r>
            <a:rPr lang="cs-CZ" sz="2400" dirty="0">
              <a:latin typeface="Arial" panose="020B0604020202020204" pitchFamily="34" charset="0"/>
              <a:cs typeface="Arial" panose="020B0604020202020204" pitchFamily="34" charset="0"/>
              <a:hlinkClick xmlns:r="http://schemas.openxmlformats.org/officeDocument/2006/relationships" r:id="rId2"/>
            </a:rPr>
            <a:t> </a:t>
          </a:r>
          <a:r>
            <a:rPr lang="cs-CZ" sz="2400" dirty="0">
              <a:latin typeface="Arial" panose="020B0604020202020204" pitchFamily="34" charset="0"/>
              <a:cs typeface="Arial" panose="020B0604020202020204" pitchFamily="34" charset="0"/>
            </a:rPr>
            <a:t>(resp. </a:t>
          </a:r>
          <a:r>
            <a:rPr lang="cs-CZ" sz="2400" dirty="0">
              <a:latin typeface="Arial" panose="020B0604020202020204" pitchFamily="34" charset="0"/>
              <a:cs typeface="Arial" panose="020B0604020202020204" pitchFamily="34" charset="0"/>
              <a:hlinkClick xmlns:r="http://schemas.openxmlformats.org/officeDocument/2006/relationships" r:id="rId3"/>
            </a:rPr>
            <a:t>PSPP</a:t>
          </a:r>
          <a:r>
            <a:rPr lang="cs-CZ" sz="2400" dirty="0">
              <a:latin typeface="Arial" panose="020B0604020202020204" pitchFamily="34" charset="0"/>
              <a:cs typeface="Arial" panose="020B0604020202020204" pitchFamily="34" charset="0"/>
            </a:rPr>
            <a:t>)</a:t>
          </a:r>
        </a:p>
      </dgm:t>
    </dgm:pt>
    <dgm:pt modelId="{4C9D894E-B607-46F4-A593-EE1BC6649529}" type="parTrans" cxnId="{7CCC8C91-E74B-4AC1-BDBF-3CCAC424992F}">
      <dgm:prSet/>
      <dgm:spPr/>
      <dgm:t>
        <a:bodyPr/>
        <a:lstStyle/>
        <a:p>
          <a:endParaRPr lang="cs-CZ"/>
        </a:p>
      </dgm:t>
    </dgm:pt>
    <dgm:pt modelId="{D26AB04E-01C7-45B8-AEE6-505FB4ECAA3F}" type="sibTrans" cxnId="{7CCC8C91-E74B-4AC1-BDBF-3CCAC424992F}">
      <dgm:prSet/>
      <dgm:spPr/>
      <dgm:t>
        <a:bodyPr/>
        <a:lstStyle/>
        <a:p>
          <a:endParaRPr lang="cs-CZ"/>
        </a:p>
      </dgm:t>
    </dgm:pt>
    <dgm:pt modelId="{AAF03537-B62D-455D-B505-F7B4520E2208}">
      <dgm:prSet phldrT="[Text]" custT="1"/>
      <dgm:spPr/>
      <dgm:t>
        <a:bodyPr/>
        <a:lstStyle/>
        <a:p>
          <a:r>
            <a:rPr lang="cs-CZ" sz="2400" dirty="0" err="1">
              <a:latin typeface="Arial" panose="020B0604020202020204" pitchFamily="34" charset="0"/>
              <a:cs typeface="Arial" panose="020B0604020202020204" pitchFamily="34" charset="0"/>
              <a:hlinkClick xmlns:r="http://schemas.openxmlformats.org/officeDocument/2006/relationships" r:id="rId4"/>
            </a:rPr>
            <a:t>EViews</a:t>
          </a:r>
          <a:r>
            <a:rPr lang="cs-CZ" sz="2400" dirty="0" err="1">
              <a:latin typeface="Arial" panose="020B0604020202020204" pitchFamily="34" charset="0"/>
              <a:cs typeface="Arial" panose="020B0604020202020204" pitchFamily="34" charset="0"/>
            </a:rPr>
            <a:t>,</a:t>
          </a:r>
          <a:r>
            <a:rPr lang="cs-CZ" sz="2400" dirty="0" err="1">
              <a:latin typeface="Arial" panose="020B0604020202020204" pitchFamily="34" charset="0"/>
              <a:cs typeface="Arial" panose="020B0604020202020204" pitchFamily="34" charset="0"/>
              <a:hlinkClick xmlns:r="http://schemas.openxmlformats.org/officeDocument/2006/relationships" r:id="rId5"/>
            </a:rPr>
            <a:t>Gretl</a:t>
          </a:r>
          <a:r>
            <a:rPr lang="cs-CZ" sz="2400" dirty="0">
              <a:latin typeface="Arial" panose="020B0604020202020204" pitchFamily="34" charset="0"/>
              <a:cs typeface="Arial" panose="020B0604020202020204" pitchFamily="34" charset="0"/>
            </a:rPr>
            <a:t> (zejm. pro ekonometrická data)</a:t>
          </a:r>
        </a:p>
      </dgm:t>
    </dgm:pt>
    <dgm:pt modelId="{D33947C7-BB50-4CC4-9CC9-B4D472508B74}" type="parTrans" cxnId="{E01E0E13-5D17-4170-A078-BFC9DE4A8FBA}">
      <dgm:prSet/>
      <dgm:spPr/>
      <dgm:t>
        <a:bodyPr/>
        <a:lstStyle/>
        <a:p>
          <a:endParaRPr lang="cs-CZ"/>
        </a:p>
      </dgm:t>
    </dgm:pt>
    <dgm:pt modelId="{3EB72C78-78AB-4EA0-AA64-9E8B133DF55F}" type="sibTrans" cxnId="{E01E0E13-5D17-4170-A078-BFC9DE4A8FBA}">
      <dgm:prSet/>
      <dgm:spPr/>
      <dgm:t>
        <a:bodyPr/>
        <a:lstStyle/>
        <a:p>
          <a:endParaRPr lang="cs-CZ"/>
        </a:p>
      </dgm:t>
    </dgm:pt>
    <dgm:pt modelId="{8777325A-1649-4C85-BA78-724351A2DBD2}">
      <dgm:prSet phldrT="[Text]" custT="1"/>
      <dgm:spPr/>
      <dgm:t>
        <a:bodyPr/>
        <a:lstStyle/>
        <a:p>
          <a:r>
            <a:rPr lang="cs-CZ" sz="2400" dirty="0" err="1">
              <a:latin typeface="Arial" panose="020B0604020202020204" pitchFamily="34" charset="0"/>
              <a:cs typeface="Arial" panose="020B0604020202020204" pitchFamily="34" charset="0"/>
              <a:hlinkClick xmlns:r="http://schemas.openxmlformats.org/officeDocument/2006/relationships" r:id="rId6"/>
            </a:rPr>
            <a:t>NVivo</a:t>
          </a:r>
          <a:endParaRPr lang="cs-CZ" sz="24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263E0E3-98B1-4CB4-A701-B7E6953DFFCC}" type="parTrans" cxnId="{EC74009D-6228-4DD6-B39F-F0806D2A2E03}">
      <dgm:prSet/>
      <dgm:spPr/>
      <dgm:t>
        <a:bodyPr/>
        <a:lstStyle/>
        <a:p>
          <a:endParaRPr lang="cs-CZ"/>
        </a:p>
      </dgm:t>
    </dgm:pt>
    <dgm:pt modelId="{A4D35C44-B249-4A2C-9C31-B454F7741864}" type="sibTrans" cxnId="{EC74009D-6228-4DD6-B39F-F0806D2A2E03}">
      <dgm:prSet/>
      <dgm:spPr/>
      <dgm:t>
        <a:bodyPr/>
        <a:lstStyle/>
        <a:p>
          <a:endParaRPr lang="cs-CZ"/>
        </a:p>
      </dgm:t>
    </dgm:pt>
    <dgm:pt modelId="{EEAC5879-B65F-439E-B798-99A7493E0266}">
      <dgm:prSet phldrT="[Text]" custT="1"/>
      <dgm:spPr/>
      <dgm:t>
        <a:bodyPr/>
        <a:lstStyle/>
        <a:p>
          <a:r>
            <a:rPr lang="cs-CZ" sz="2400" dirty="0">
              <a:latin typeface="Arial" panose="020B0604020202020204" pitchFamily="34" charset="0"/>
              <a:cs typeface="Arial" panose="020B0604020202020204" pitchFamily="34" charset="0"/>
              <a:hlinkClick xmlns:r="http://schemas.openxmlformats.org/officeDocument/2006/relationships" r:id="rId7"/>
            </a:rPr>
            <a:t>Newton </a:t>
          </a:r>
          <a:r>
            <a:rPr lang="cs-CZ" sz="2400" dirty="0" err="1">
              <a:latin typeface="Arial" panose="020B0604020202020204" pitchFamily="34" charset="0"/>
              <a:cs typeface="Arial" panose="020B0604020202020204" pitchFamily="34" charset="0"/>
              <a:hlinkClick xmlns:r="http://schemas.openxmlformats.org/officeDocument/2006/relationships" r:id="rId7"/>
            </a:rPr>
            <a:t>Dictate</a:t>
          </a:r>
          <a:r>
            <a:rPr lang="cs-CZ" sz="2400" dirty="0">
              <a:latin typeface="Arial" panose="020B0604020202020204" pitchFamily="34" charset="0"/>
              <a:cs typeface="Arial" panose="020B0604020202020204" pitchFamily="34" charset="0"/>
              <a:hlinkClick xmlns:r="http://schemas.openxmlformats.org/officeDocument/2006/relationships" r:id="rId7"/>
            </a:rPr>
            <a:t> </a:t>
          </a:r>
          <a:r>
            <a:rPr lang="cs-CZ" sz="2400" dirty="0">
              <a:latin typeface="Arial" panose="020B0604020202020204" pitchFamily="34" charset="0"/>
              <a:cs typeface="Arial" panose="020B0604020202020204" pitchFamily="34" charset="0"/>
            </a:rPr>
            <a:t>(resp. </a:t>
          </a:r>
          <a:r>
            <a:rPr lang="cs-CZ" sz="2400" dirty="0" err="1">
              <a:latin typeface="Arial" panose="020B0604020202020204" pitchFamily="34" charset="0"/>
              <a:cs typeface="Arial" panose="020B0604020202020204" pitchFamily="34" charset="0"/>
            </a:rPr>
            <a:t>Beey</a:t>
          </a:r>
          <a:r>
            <a:rPr lang="cs-CZ" sz="2400" dirty="0">
              <a:latin typeface="Arial" panose="020B0604020202020204" pitchFamily="34" charset="0"/>
              <a:cs typeface="Arial" panose="020B0604020202020204" pitchFamily="34" charset="0"/>
            </a:rPr>
            <a:t>, Newton </a:t>
          </a:r>
          <a:r>
            <a:rPr lang="cs-CZ" sz="2400" dirty="0" err="1">
              <a:latin typeface="Arial" panose="020B0604020202020204" pitchFamily="34" charset="0"/>
              <a:cs typeface="Arial" panose="020B0604020202020204" pitchFamily="34" charset="0"/>
            </a:rPr>
            <a:t>Analytics</a:t>
          </a:r>
          <a:r>
            <a:rPr lang="cs-CZ" sz="2400" dirty="0">
              <a:latin typeface="Arial" panose="020B0604020202020204" pitchFamily="34" charset="0"/>
              <a:cs typeface="Arial" panose="020B0604020202020204" pitchFamily="34" charset="0"/>
            </a:rPr>
            <a:t>)</a:t>
          </a:r>
        </a:p>
      </dgm:t>
    </dgm:pt>
    <dgm:pt modelId="{9A1CC08F-185C-466B-93A0-FD1658BFBE02}" type="parTrans" cxnId="{84F7BE6D-A224-43C1-8EEA-7F438C0C1FF8}">
      <dgm:prSet/>
      <dgm:spPr/>
      <dgm:t>
        <a:bodyPr/>
        <a:lstStyle/>
        <a:p>
          <a:endParaRPr lang="cs-CZ"/>
        </a:p>
      </dgm:t>
    </dgm:pt>
    <dgm:pt modelId="{D26DAF4F-900A-4091-9B97-A818FA8D686D}" type="sibTrans" cxnId="{84F7BE6D-A224-43C1-8EEA-7F438C0C1FF8}">
      <dgm:prSet/>
      <dgm:spPr/>
      <dgm:t>
        <a:bodyPr/>
        <a:lstStyle/>
        <a:p>
          <a:endParaRPr lang="cs-CZ"/>
        </a:p>
      </dgm:t>
    </dgm:pt>
    <dgm:pt modelId="{6E10C8FA-4DFC-4AE5-A460-116BDF20A1E8}" type="pres">
      <dgm:prSet presAssocID="{55B18183-CAD9-4D88-880E-71228889B85A}" presName="Name0" presStyleCnt="0">
        <dgm:presLayoutVars>
          <dgm:dir/>
          <dgm:animLvl val="lvl"/>
          <dgm:resizeHandles val="exact"/>
        </dgm:presLayoutVars>
      </dgm:prSet>
      <dgm:spPr/>
    </dgm:pt>
    <dgm:pt modelId="{B95ECD48-14EC-4918-B898-BA70EAD742A8}" type="pres">
      <dgm:prSet presAssocID="{4FCD8D08-58FA-422D-86D5-6614CE889E63}" presName="linNode" presStyleCnt="0"/>
      <dgm:spPr/>
    </dgm:pt>
    <dgm:pt modelId="{B098254D-FE66-4797-91E3-6530C7C42898}" type="pres">
      <dgm:prSet presAssocID="{4FCD8D08-58FA-422D-86D5-6614CE889E63}" presName="parentText" presStyleLbl="node1" presStyleIdx="0" presStyleCnt="2">
        <dgm:presLayoutVars>
          <dgm:chMax val="1"/>
          <dgm:bulletEnabled val="1"/>
        </dgm:presLayoutVars>
      </dgm:prSet>
      <dgm:spPr/>
    </dgm:pt>
    <dgm:pt modelId="{B8AB4D2B-F3D7-45FF-AF04-1A902B8ECB49}" type="pres">
      <dgm:prSet presAssocID="{4FCD8D08-58FA-422D-86D5-6614CE889E63}" presName="descendantText" presStyleLbl="alignAccFollowNode1" presStyleIdx="0" presStyleCnt="2">
        <dgm:presLayoutVars>
          <dgm:bulletEnabled val="1"/>
        </dgm:presLayoutVars>
      </dgm:prSet>
      <dgm:spPr/>
    </dgm:pt>
    <dgm:pt modelId="{A64886F6-35B9-4E68-A410-1499111F4075}" type="pres">
      <dgm:prSet presAssocID="{4A526E1E-70F1-4E79-92D3-626DB769653B}" presName="sp" presStyleCnt="0"/>
      <dgm:spPr/>
    </dgm:pt>
    <dgm:pt modelId="{2A47F4A8-F2E6-43E3-A728-F5F84263FE73}" type="pres">
      <dgm:prSet presAssocID="{D877FC79-14E6-46F1-955B-6AA4EBFFC93D}" presName="linNode" presStyleCnt="0"/>
      <dgm:spPr/>
    </dgm:pt>
    <dgm:pt modelId="{6DBA3AB9-3DCC-4BCF-B67E-DAD6EFAB35EC}" type="pres">
      <dgm:prSet presAssocID="{D877FC79-14E6-46F1-955B-6AA4EBFFC93D}" presName="parentText" presStyleLbl="node1" presStyleIdx="1" presStyleCnt="2">
        <dgm:presLayoutVars>
          <dgm:chMax val="1"/>
          <dgm:bulletEnabled val="1"/>
        </dgm:presLayoutVars>
      </dgm:prSet>
      <dgm:spPr/>
    </dgm:pt>
    <dgm:pt modelId="{C8AE9F53-B11F-4FBD-AFB1-25AA1A698D7F}" type="pres">
      <dgm:prSet presAssocID="{D877FC79-14E6-46F1-955B-6AA4EBFFC93D}" presName="descendantText" presStyleLbl="alignAccFollowNode1" presStyleIdx="1" presStyleCnt="2">
        <dgm:presLayoutVars>
          <dgm:bulletEnabled val="1"/>
        </dgm:presLayoutVars>
      </dgm:prSet>
      <dgm:spPr/>
    </dgm:pt>
  </dgm:ptLst>
  <dgm:cxnLst>
    <dgm:cxn modelId="{E01E0E13-5D17-4170-A078-BFC9DE4A8FBA}" srcId="{4FCD8D08-58FA-422D-86D5-6614CE889E63}" destId="{AAF03537-B62D-455D-B505-F7B4520E2208}" srcOrd="2" destOrd="0" parTransId="{D33947C7-BB50-4CC4-9CC9-B4D472508B74}" sibTransId="{3EB72C78-78AB-4EA0-AA64-9E8B133DF55F}"/>
    <dgm:cxn modelId="{A285742F-3B1A-45AA-9E48-2D7686899A17}" type="presOf" srcId="{EEAC5879-B65F-439E-B798-99A7493E0266}" destId="{C8AE9F53-B11F-4FBD-AFB1-25AA1A698D7F}" srcOrd="0" destOrd="2" presId="urn:microsoft.com/office/officeart/2005/8/layout/vList5"/>
    <dgm:cxn modelId="{36BFA147-CCA2-47F5-9CC2-77398851849B}" srcId="{55B18183-CAD9-4D88-880E-71228889B85A}" destId="{D877FC79-14E6-46F1-955B-6AA4EBFFC93D}" srcOrd="1" destOrd="0" parTransId="{D9712F70-6FF7-43BF-8A5E-43CE89C0C0F7}" sibTransId="{323B33FB-0F6B-4048-93D5-5270AF22FD8F}"/>
    <dgm:cxn modelId="{B226AA6D-BD67-4815-B762-F15680DB3EBA}" type="presOf" srcId="{8777325A-1649-4C85-BA78-724351A2DBD2}" destId="{C8AE9F53-B11F-4FBD-AFB1-25AA1A698D7F}" srcOrd="0" destOrd="1" presId="urn:microsoft.com/office/officeart/2005/8/layout/vList5"/>
    <dgm:cxn modelId="{84F7BE6D-A224-43C1-8EEA-7F438C0C1FF8}" srcId="{D877FC79-14E6-46F1-955B-6AA4EBFFC93D}" destId="{EEAC5879-B65F-439E-B798-99A7493E0266}" srcOrd="2" destOrd="0" parTransId="{9A1CC08F-185C-466B-93A0-FD1658BFBE02}" sibTransId="{D26DAF4F-900A-4091-9B97-A818FA8D686D}"/>
    <dgm:cxn modelId="{E7100358-D5FF-444C-8F84-14827747A041}" type="presOf" srcId="{F0F54701-E5F2-46BE-9FCB-70BFAA1F05F5}" destId="{C8AE9F53-B11F-4FBD-AFB1-25AA1A698D7F}" srcOrd="0" destOrd="0" presId="urn:microsoft.com/office/officeart/2005/8/layout/vList5"/>
    <dgm:cxn modelId="{56B8907E-046B-4AC6-BF65-E815A14588A2}" type="presOf" srcId="{AAF03537-B62D-455D-B505-F7B4520E2208}" destId="{B8AB4D2B-F3D7-45FF-AF04-1A902B8ECB49}" srcOrd="0" destOrd="2" presId="urn:microsoft.com/office/officeart/2005/8/layout/vList5"/>
    <dgm:cxn modelId="{DDA92790-0F11-45E7-B4AD-B04E89356777}" srcId="{4FCD8D08-58FA-422D-86D5-6614CE889E63}" destId="{701FA82E-394F-45A7-B5EE-C35A2F83FCB3}" srcOrd="0" destOrd="0" parTransId="{D7718565-F4E5-4469-8C9D-90C2DF423A1F}" sibTransId="{4D62730A-2AB1-4110-8ABA-C173282563DF}"/>
    <dgm:cxn modelId="{7CCC8C91-E74B-4AC1-BDBF-3CCAC424992F}" srcId="{4FCD8D08-58FA-422D-86D5-6614CE889E63}" destId="{B60EF8D8-F7B9-4285-81C3-A6FEEB04DE62}" srcOrd="1" destOrd="0" parTransId="{4C9D894E-B607-46F4-A593-EE1BC6649529}" sibTransId="{D26AB04E-01C7-45B8-AEE6-505FB4ECAA3F}"/>
    <dgm:cxn modelId="{9A08719B-8936-4768-89E5-2199018CEF1B}" type="presOf" srcId="{B60EF8D8-F7B9-4285-81C3-A6FEEB04DE62}" destId="{B8AB4D2B-F3D7-45FF-AF04-1A902B8ECB49}" srcOrd="0" destOrd="1" presId="urn:microsoft.com/office/officeart/2005/8/layout/vList5"/>
    <dgm:cxn modelId="{7B50D19C-F67B-4884-AA8E-AA752EE5569B}" type="presOf" srcId="{D877FC79-14E6-46F1-955B-6AA4EBFFC93D}" destId="{6DBA3AB9-3DCC-4BCF-B67E-DAD6EFAB35EC}" srcOrd="0" destOrd="0" presId="urn:microsoft.com/office/officeart/2005/8/layout/vList5"/>
    <dgm:cxn modelId="{EC74009D-6228-4DD6-B39F-F0806D2A2E03}" srcId="{D877FC79-14E6-46F1-955B-6AA4EBFFC93D}" destId="{8777325A-1649-4C85-BA78-724351A2DBD2}" srcOrd="1" destOrd="0" parTransId="{C263E0E3-98B1-4CB4-A701-B7E6953DFFCC}" sibTransId="{A4D35C44-B249-4A2C-9C31-B454F7741864}"/>
    <dgm:cxn modelId="{46556CB4-BB72-48B9-B46A-C7866779A143}" type="presOf" srcId="{55B18183-CAD9-4D88-880E-71228889B85A}" destId="{6E10C8FA-4DFC-4AE5-A460-116BDF20A1E8}" srcOrd="0" destOrd="0" presId="urn:microsoft.com/office/officeart/2005/8/layout/vList5"/>
    <dgm:cxn modelId="{0D03D1B7-E48F-402B-9DA2-D211B88FA17C}" type="presOf" srcId="{701FA82E-394F-45A7-B5EE-C35A2F83FCB3}" destId="{B8AB4D2B-F3D7-45FF-AF04-1A902B8ECB49}" srcOrd="0" destOrd="0" presId="urn:microsoft.com/office/officeart/2005/8/layout/vList5"/>
    <dgm:cxn modelId="{2E5390DD-5943-41FD-BB0E-27CD608B34E4}" type="presOf" srcId="{4FCD8D08-58FA-422D-86D5-6614CE889E63}" destId="{B098254D-FE66-4797-91E3-6530C7C42898}" srcOrd="0" destOrd="0" presId="urn:microsoft.com/office/officeart/2005/8/layout/vList5"/>
    <dgm:cxn modelId="{C6C781E4-1182-4A71-8D35-4E1F1D984AB8}" srcId="{D877FC79-14E6-46F1-955B-6AA4EBFFC93D}" destId="{F0F54701-E5F2-46BE-9FCB-70BFAA1F05F5}" srcOrd="0" destOrd="0" parTransId="{E217A12C-0AF3-455E-8296-48BB4C281CE6}" sibTransId="{6CD34BFB-AE2C-4291-90F1-F2297515F797}"/>
    <dgm:cxn modelId="{DBE612E9-C62E-4594-ADC8-0A8898D39DBB}" srcId="{55B18183-CAD9-4D88-880E-71228889B85A}" destId="{4FCD8D08-58FA-422D-86D5-6614CE889E63}" srcOrd="0" destOrd="0" parTransId="{16F68E19-B410-4BE3-A5E3-4A2A0F63D3A1}" sibTransId="{4A526E1E-70F1-4E79-92D3-626DB769653B}"/>
    <dgm:cxn modelId="{536F6498-06D6-424D-9D7B-8755C7A83925}" type="presParOf" srcId="{6E10C8FA-4DFC-4AE5-A460-116BDF20A1E8}" destId="{B95ECD48-14EC-4918-B898-BA70EAD742A8}" srcOrd="0" destOrd="0" presId="urn:microsoft.com/office/officeart/2005/8/layout/vList5"/>
    <dgm:cxn modelId="{7D4D1696-AFD8-499A-941A-376E73AE0AE8}" type="presParOf" srcId="{B95ECD48-14EC-4918-B898-BA70EAD742A8}" destId="{B098254D-FE66-4797-91E3-6530C7C42898}" srcOrd="0" destOrd="0" presId="urn:microsoft.com/office/officeart/2005/8/layout/vList5"/>
    <dgm:cxn modelId="{26EEFD1B-188D-4B98-BA37-CD20DA5B0391}" type="presParOf" srcId="{B95ECD48-14EC-4918-B898-BA70EAD742A8}" destId="{B8AB4D2B-F3D7-45FF-AF04-1A902B8ECB49}" srcOrd="1" destOrd="0" presId="urn:microsoft.com/office/officeart/2005/8/layout/vList5"/>
    <dgm:cxn modelId="{C4DDC87F-C724-4134-9098-360C6AB8FC3B}" type="presParOf" srcId="{6E10C8FA-4DFC-4AE5-A460-116BDF20A1E8}" destId="{A64886F6-35B9-4E68-A410-1499111F4075}" srcOrd="1" destOrd="0" presId="urn:microsoft.com/office/officeart/2005/8/layout/vList5"/>
    <dgm:cxn modelId="{2948889D-D7FC-40F7-9B4A-3197C60758E7}" type="presParOf" srcId="{6E10C8FA-4DFC-4AE5-A460-116BDF20A1E8}" destId="{2A47F4A8-F2E6-43E3-A728-F5F84263FE73}" srcOrd="2" destOrd="0" presId="urn:microsoft.com/office/officeart/2005/8/layout/vList5"/>
    <dgm:cxn modelId="{DEBD3009-5DF1-4145-9CAB-010828B99D87}" type="presParOf" srcId="{2A47F4A8-F2E6-43E3-A728-F5F84263FE73}" destId="{6DBA3AB9-3DCC-4BCF-B67E-DAD6EFAB35EC}" srcOrd="0" destOrd="0" presId="urn:microsoft.com/office/officeart/2005/8/layout/vList5"/>
    <dgm:cxn modelId="{AF498D56-AEB7-4F3D-BE53-22AE5465A5DB}" type="presParOf" srcId="{2A47F4A8-F2E6-43E3-A728-F5F84263FE73}" destId="{C8AE9F53-B11F-4FBD-AFB1-25AA1A698D7F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8AB4D2B-F3D7-45FF-AF04-1A902B8ECB49}">
      <dsp:nvSpPr>
        <dsp:cNvPr id="0" name=""/>
        <dsp:cNvSpPr/>
      </dsp:nvSpPr>
      <dsp:spPr>
        <a:xfrm rot="5400000">
          <a:off x="6333119" y="-2343080"/>
          <a:ext cx="1634976" cy="6729984"/>
        </a:xfrm>
        <a:prstGeom prst="round2Same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400" kern="1200" dirty="0">
              <a:latin typeface="Arial" panose="020B0604020202020204" pitchFamily="34" charset="0"/>
              <a:cs typeface="Arial" panose="020B0604020202020204" pitchFamily="34" charset="0"/>
            </a:rPr>
            <a:t>MS Excel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400" kern="1200" dirty="0">
              <a:latin typeface="Arial" panose="020B0604020202020204" pitchFamily="34" charset="0"/>
              <a:cs typeface="Arial" panose="020B0604020202020204" pitchFamily="34" charset="0"/>
              <a:hlinkClick xmlns:r="http://schemas.openxmlformats.org/officeDocument/2006/relationships" r:id="rId1"/>
            </a:rPr>
            <a:t>IBM SPSS </a:t>
          </a:r>
          <a:r>
            <a:rPr lang="cs-CZ" sz="2400" kern="1200" dirty="0" err="1">
              <a:latin typeface="Arial" panose="020B0604020202020204" pitchFamily="34" charset="0"/>
              <a:cs typeface="Arial" panose="020B0604020202020204" pitchFamily="34" charset="0"/>
              <a:hlinkClick xmlns:r="http://schemas.openxmlformats.org/officeDocument/2006/relationships" r:id="rId1"/>
            </a:rPr>
            <a:t>Statistics</a:t>
          </a:r>
          <a:r>
            <a:rPr lang="cs-CZ" sz="2400" kern="1200" dirty="0">
              <a:latin typeface="Arial" panose="020B0604020202020204" pitchFamily="34" charset="0"/>
              <a:cs typeface="Arial" panose="020B0604020202020204" pitchFamily="34" charset="0"/>
              <a:hlinkClick xmlns:r="http://schemas.openxmlformats.org/officeDocument/2006/relationships" r:id="rId1"/>
            </a:rPr>
            <a:t> </a:t>
          </a:r>
          <a:r>
            <a:rPr lang="cs-CZ" sz="2400" kern="1200" dirty="0">
              <a:latin typeface="Arial" panose="020B0604020202020204" pitchFamily="34" charset="0"/>
              <a:cs typeface="Arial" panose="020B0604020202020204" pitchFamily="34" charset="0"/>
            </a:rPr>
            <a:t>(resp. </a:t>
          </a:r>
          <a:r>
            <a:rPr lang="cs-CZ" sz="2400" kern="1200" dirty="0">
              <a:latin typeface="Arial" panose="020B0604020202020204" pitchFamily="34" charset="0"/>
              <a:cs typeface="Arial" panose="020B0604020202020204" pitchFamily="34" charset="0"/>
              <a:hlinkClick xmlns:r="http://schemas.openxmlformats.org/officeDocument/2006/relationships" r:id="rId2"/>
            </a:rPr>
            <a:t>PSPP</a:t>
          </a:r>
          <a:r>
            <a:rPr lang="cs-CZ" sz="2400" kern="1200" dirty="0">
              <a:latin typeface="Arial" panose="020B0604020202020204" pitchFamily="34" charset="0"/>
              <a:cs typeface="Arial" panose="020B0604020202020204" pitchFamily="34" charset="0"/>
            </a:rPr>
            <a:t>)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400" kern="1200" dirty="0" err="1">
              <a:latin typeface="Arial" panose="020B0604020202020204" pitchFamily="34" charset="0"/>
              <a:cs typeface="Arial" panose="020B0604020202020204" pitchFamily="34" charset="0"/>
              <a:hlinkClick xmlns:r="http://schemas.openxmlformats.org/officeDocument/2006/relationships" r:id="rId3"/>
            </a:rPr>
            <a:t>EViews</a:t>
          </a:r>
          <a:r>
            <a:rPr lang="cs-CZ" sz="2400" kern="1200" dirty="0" err="1">
              <a:latin typeface="Arial" panose="020B0604020202020204" pitchFamily="34" charset="0"/>
              <a:cs typeface="Arial" panose="020B0604020202020204" pitchFamily="34" charset="0"/>
            </a:rPr>
            <a:t>,</a:t>
          </a:r>
          <a:r>
            <a:rPr lang="cs-CZ" sz="2400" kern="1200" dirty="0" err="1">
              <a:latin typeface="Arial" panose="020B0604020202020204" pitchFamily="34" charset="0"/>
              <a:cs typeface="Arial" panose="020B0604020202020204" pitchFamily="34" charset="0"/>
              <a:hlinkClick xmlns:r="http://schemas.openxmlformats.org/officeDocument/2006/relationships" r:id="rId4"/>
            </a:rPr>
            <a:t>Gretl</a:t>
          </a:r>
          <a:r>
            <a:rPr lang="cs-CZ" sz="2400" kern="1200" dirty="0">
              <a:latin typeface="Arial" panose="020B0604020202020204" pitchFamily="34" charset="0"/>
              <a:cs typeface="Arial" panose="020B0604020202020204" pitchFamily="34" charset="0"/>
            </a:rPr>
            <a:t> (zejm. pro ekonometrická data)</a:t>
          </a:r>
        </a:p>
      </dsp:txBody>
      <dsp:txXfrm rot="-5400000">
        <a:off x="3785616" y="284236"/>
        <a:ext cx="6650171" cy="1475350"/>
      </dsp:txXfrm>
    </dsp:sp>
    <dsp:sp modelId="{B098254D-FE66-4797-91E3-6530C7C42898}">
      <dsp:nvSpPr>
        <dsp:cNvPr id="0" name=""/>
        <dsp:cNvSpPr/>
      </dsp:nvSpPr>
      <dsp:spPr>
        <a:xfrm>
          <a:off x="0" y="51"/>
          <a:ext cx="3785616" cy="204372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60960" rIns="121920" bIns="6096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200" kern="1200" dirty="0">
              <a:latin typeface="Arial" panose="020B0604020202020204" pitchFamily="34" charset="0"/>
              <a:cs typeface="Arial" panose="020B0604020202020204" pitchFamily="34" charset="0"/>
            </a:rPr>
            <a:t>Kvantitativní výzkum</a:t>
          </a:r>
        </a:p>
      </dsp:txBody>
      <dsp:txXfrm>
        <a:off x="99766" y="99817"/>
        <a:ext cx="3586084" cy="1844188"/>
      </dsp:txXfrm>
    </dsp:sp>
    <dsp:sp modelId="{C8AE9F53-B11F-4FBD-AFB1-25AA1A698D7F}">
      <dsp:nvSpPr>
        <dsp:cNvPr id="0" name=""/>
        <dsp:cNvSpPr/>
      </dsp:nvSpPr>
      <dsp:spPr>
        <a:xfrm rot="5400000">
          <a:off x="6333119" y="-197173"/>
          <a:ext cx="1634976" cy="6729984"/>
        </a:xfrm>
        <a:prstGeom prst="round2Same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400" kern="1200" dirty="0" err="1">
              <a:latin typeface="Arial" panose="020B0604020202020204" pitchFamily="34" charset="0"/>
              <a:cs typeface="Arial" panose="020B0604020202020204" pitchFamily="34" charset="0"/>
              <a:hlinkClick xmlns:r="http://schemas.openxmlformats.org/officeDocument/2006/relationships" r:id="rId5"/>
            </a:rPr>
            <a:t>ATLAS.ti</a:t>
          </a:r>
          <a:endParaRPr lang="cs-CZ" sz="2400" kern="1200" dirty="0">
            <a:latin typeface="Arial" panose="020B0604020202020204" pitchFamily="34" charset="0"/>
            <a:cs typeface="Arial" panose="020B0604020202020204" pitchFamily="34" charset="0"/>
          </a:endParaRP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400" kern="1200" dirty="0" err="1">
              <a:latin typeface="Arial" panose="020B0604020202020204" pitchFamily="34" charset="0"/>
              <a:cs typeface="Arial" panose="020B0604020202020204" pitchFamily="34" charset="0"/>
              <a:hlinkClick xmlns:r="http://schemas.openxmlformats.org/officeDocument/2006/relationships" r:id="rId6"/>
            </a:rPr>
            <a:t>NVivo</a:t>
          </a:r>
          <a:endParaRPr lang="cs-CZ" sz="2400" kern="1200" dirty="0">
            <a:latin typeface="Arial" panose="020B0604020202020204" pitchFamily="34" charset="0"/>
            <a:cs typeface="Arial" panose="020B0604020202020204" pitchFamily="34" charset="0"/>
          </a:endParaRP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400" kern="1200" dirty="0">
              <a:latin typeface="Arial" panose="020B0604020202020204" pitchFamily="34" charset="0"/>
              <a:cs typeface="Arial" panose="020B0604020202020204" pitchFamily="34" charset="0"/>
              <a:hlinkClick xmlns:r="http://schemas.openxmlformats.org/officeDocument/2006/relationships" r:id="rId7"/>
            </a:rPr>
            <a:t>Newton </a:t>
          </a:r>
          <a:r>
            <a:rPr lang="cs-CZ" sz="2400" kern="1200" dirty="0" err="1">
              <a:latin typeface="Arial" panose="020B0604020202020204" pitchFamily="34" charset="0"/>
              <a:cs typeface="Arial" panose="020B0604020202020204" pitchFamily="34" charset="0"/>
              <a:hlinkClick xmlns:r="http://schemas.openxmlformats.org/officeDocument/2006/relationships" r:id="rId7"/>
            </a:rPr>
            <a:t>Dictate</a:t>
          </a:r>
          <a:r>
            <a:rPr lang="cs-CZ" sz="2400" kern="1200" dirty="0">
              <a:latin typeface="Arial" panose="020B0604020202020204" pitchFamily="34" charset="0"/>
              <a:cs typeface="Arial" panose="020B0604020202020204" pitchFamily="34" charset="0"/>
              <a:hlinkClick xmlns:r="http://schemas.openxmlformats.org/officeDocument/2006/relationships" r:id="rId7"/>
            </a:rPr>
            <a:t> </a:t>
          </a:r>
          <a:r>
            <a:rPr lang="cs-CZ" sz="2400" kern="1200" dirty="0">
              <a:latin typeface="Arial" panose="020B0604020202020204" pitchFamily="34" charset="0"/>
              <a:cs typeface="Arial" panose="020B0604020202020204" pitchFamily="34" charset="0"/>
            </a:rPr>
            <a:t>(resp. </a:t>
          </a:r>
          <a:r>
            <a:rPr lang="cs-CZ" sz="2400" kern="1200" dirty="0" err="1">
              <a:latin typeface="Arial" panose="020B0604020202020204" pitchFamily="34" charset="0"/>
              <a:cs typeface="Arial" panose="020B0604020202020204" pitchFamily="34" charset="0"/>
            </a:rPr>
            <a:t>Beey</a:t>
          </a:r>
          <a:r>
            <a:rPr lang="cs-CZ" sz="2400" kern="1200" dirty="0">
              <a:latin typeface="Arial" panose="020B0604020202020204" pitchFamily="34" charset="0"/>
              <a:cs typeface="Arial" panose="020B0604020202020204" pitchFamily="34" charset="0"/>
            </a:rPr>
            <a:t>, Newton </a:t>
          </a:r>
          <a:r>
            <a:rPr lang="cs-CZ" sz="2400" kern="1200" dirty="0" err="1">
              <a:latin typeface="Arial" panose="020B0604020202020204" pitchFamily="34" charset="0"/>
              <a:cs typeface="Arial" panose="020B0604020202020204" pitchFamily="34" charset="0"/>
            </a:rPr>
            <a:t>Analytics</a:t>
          </a:r>
          <a:r>
            <a:rPr lang="cs-CZ" sz="2400" kern="1200" dirty="0">
              <a:latin typeface="Arial" panose="020B0604020202020204" pitchFamily="34" charset="0"/>
              <a:cs typeface="Arial" panose="020B0604020202020204" pitchFamily="34" charset="0"/>
            </a:rPr>
            <a:t>)</a:t>
          </a:r>
        </a:p>
      </dsp:txBody>
      <dsp:txXfrm rot="-5400000">
        <a:off x="3785616" y="2430143"/>
        <a:ext cx="6650171" cy="1475350"/>
      </dsp:txXfrm>
    </dsp:sp>
    <dsp:sp modelId="{6DBA3AB9-3DCC-4BCF-B67E-DAD6EFAB35EC}">
      <dsp:nvSpPr>
        <dsp:cNvPr id="0" name=""/>
        <dsp:cNvSpPr/>
      </dsp:nvSpPr>
      <dsp:spPr>
        <a:xfrm>
          <a:off x="0" y="2145958"/>
          <a:ext cx="3785616" cy="204372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60960" rIns="121920" bIns="6096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200" kern="1200" dirty="0">
              <a:latin typeface="Arial" panose="020B0604020202020204" pitchFamily="34" charset="0"/>
              <a:cs typeface="Arial" panose="020B0604020202020204" pitchFamily="34" charset="0"/>
            </a:rPr>
            <a:t>Kvalitativní výzkum</a:t>
          </a:r>
          <a:endParaRPr lang="cs-CZ" sz="3200" kern="1200" dirty="0"/>
        </a:p>
      </dsp:txBody>
      <dsp:txXfrm>
        <a:off x="99766" y="2245724"/>
        <a:ext cx="3586084" cy="184418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 descr="Tag=AccentColor&#10;Flavor=Light&#10;Target=FillAndLine">
            <a:extLst>
              <a:ext uri="{FF2B5EF4-FFF2-40B4-BE49-F238E27FC236}">
                <a16:creationId xmlns:a16="http://schemas.microsoft.com/office/drawing/2014/main" id="{DA381740-063A-41A4-836D-85D14980EEF0}"/>
              </a:ext>
            </a:extLst>
          </p:cNvPr>
          <p:cNvSpPr/>
          <p:nvPr/>
        </p:nvSpPr>
        <p:spPr>
          <a:xfrm>
            <a:off x="838200" y="473688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4EF9DF8-704A-44AE-8850-307DDACC93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41248" y="448056"/>
            <a:ext cx="10515600" cy="4069080"/>
          </a:xfrm>
        </p:spPr>
        <p:txBody>
          <a:bodyPr anchor="b">
            <a:noAutofit/>
          </a:bodyPr>
          <a:lstStyle>
            <a:lvl1pPr algn="l">
              <a:defRPr sz="9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CC72E09-06F3-48B9-9B95-DE15EC9801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41248" y="4983480"/>
            <a:ext cx="10515600" cy="1124712"/>
          </a:xfrm>
        </p:spPr>
        <p:txBody>
          <a:bodyPr>
            <a:normAutofit/>
          </a:bodyPr>
          <a:lstStyle>
            <a:lvl1pPr marL="0" indent="0" algn="l">
              <a:buNone/>
              <a:defRPr sz="2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1CD474-E5E1-4D01-97F6-0C9FC09332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2/9/2021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36BBC7-EB9B-4B36-88E9-DBF65D270E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8786C7-DD8D-492F-9A9A-A7B3EBE27F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70177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07CF8D-FF51-4FD8-B968-A2C8507347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661A953-02EA-491B-A215-AF8420D74D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084D1E-BC98-44E4-8D2C-89CCDC2933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2/9/2021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3019EB-9C2B-4833-B72A-1476941597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F6E764-5688-45F5-94ED-A7357D2F56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65221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20E3CB6-3025-40BF-A04B-A7B0CB4C01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EDD5CB3-8B24-48C7-89D3-8DCAD36A45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0BC931-E2BF-4C1D-91AA-89F82F8268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2/9/2021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48A135-AEE9-4483-957E-3D143318DD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8DEFD4-A052-46B3-B2AE-F3091D8A2F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76513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5D02BC-5A24-47F7-A4DF-B93FBC0C51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E9219E-EE74-4093-94D6-F663E059C5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4"/>
            <a:ext cx="10515600" cy="425196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A61642-BFBA-48AE-A29C-C2AA7386AE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2/9/2021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D2029B-6646-4DBF-A302-76A513FC64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6D4DFD-766F-4E45-A00C-2B5E8CE9A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 descr="Tag=AccentColor&#10;Flavor=Light&#10;Target=FillAndLine">
            <a:extLst>
              <a:ext uri="{FF2B5EF4-FFF2-40B4-BE49-F238E27FC236}">
                <a16:creationId xmlns:a16="http://schemas.microsoft.com/office/drawing/2014/main" id="{EBDD1931-9E86-4402-9A68-33A2D9EFB198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73929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C218C0-6540-400C-BB51-353D5FD5CB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448056"/>
            <a:ext cx="10515600" cy="4069080"/>
          </a:xfrm>
        </p:spPr>
        <p:txBody>
          <a:bodyPr anchor="b">
            <a:normAutofit/>
          </a:bodyPr>
          <a:lstStyle>
            <a:lvl1pPr>
              <a:defRPr sz="8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81CD69-43B3-4FF7-AA41-30C36C957E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1248" y="4983480"/>
            <a:ext cx="10515600" cy="1124712"/>
          </a:xfrm>
        </p:spPr>
        <p:txBody>
          <a:bodyPr>
            <a:normAutofit/>
          </a:bodyPr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BF300D-5CBE-47E9-A193-E23C8314D0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2/9/2021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E7DF3F-C51A-4DB1-9FCE-E3E0D8E925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269CF4-FAAB-44EF-A2A5-8352B4AA38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 descr="Tag=AccentColor&#10;Flavor=Light&#10;Target=FillAndLine">
            <a:extLst>
              <a:ext uri="{FF2B5EF4-FFF2-40B4-BE49-F238E27FC236}">
                <a16:creationId xmlns:a16="http://schemas.microsoft.com/office/drawing/2014/main" id="{417A8947-4521-4FE1-8E44-27363435CE1B}"/>
              </a:ext>
            </a:extLst>
          </p:cNvPr>
          <p:cNvSpPr/>
          <p:nvPr/>
        </p:nvSpPr>
        <p:spPr>
          <a:xfrm>
            <a:off x="838200" y="473688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75507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ADE264-531D-49C1-A8AF-2B4C1D218F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B9A1B8-2F1B-46AA-858A-CFFF5AF7CEB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929384"/>
            <a:ext cx="5181600" cy="425196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E6B9631-18C0-43BD-8AF3-9137D6D4C2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929384"/>
            <a:ext cx="5181600" cy="42519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032FCA-14C6-4497-9C27-3F58062442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2/9/2021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61E5057-693B-4E10-958E-0ABE79FEC7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0CECB1-0A35-4C10-9D3D-FE44042830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descr="Tag=AccentColor&#10;Flavor=Light&#10;Target=FillAndLine">
            <a:extLst>
              <a:ext uri="{FF2B5EF4-FFF2-40B4-BE49-F238E27FC236}">
                <a16:creationId xmlns:a16="http://schemas.microsoft.com/office/drawing/2014/main" id="{2FAAC677-2D37-4F63-9C4B-711A2988EE02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92162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8AE282-8875-4F49-AB21-E1C2BCAEA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712EA2-EF8C-4F18-BECF-AD121F7281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938528"/>
            <a:ext cx="5157787" cy="823912"/>
          </a:xfrm>
        </p:spPr>
        <p:txBody>
          <a:bodyPr anchor="b">
            <a:normAutofit/>
          </a:bodyPr>
          <a:lstStyle>
            <a:lvl1pPr marL="0" indent="0">
              <a:buNone/>
              <a:defRPr sz="3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D7B59D4-E93F-40C1-A1A2-F1867830C6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926080"/>
            <a:ext cx="5157787" cy="326440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E810616-1C77-42AE-8449-D0B64E2B847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938528"/>
            <a:ext cx="5183188" cy="823912"/>
          </a:xfrm>
        </p:spPr>
        <p:txBody>
          <a:bodyPr anchor="b">
            <a:normAutofit/>
          </a:bodyPr>
          <a:lstStyle>
            <a:lvl1pPr marL="0" indent="0">
              <a:buNone/>
              <a:defRPr sz="3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A74E172-AFE8-48E4-BBB0-CA6D4EC112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926080"/>
            <a:ext cx="5183188" cy="326440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C9407CC-270D-4C98-B95C-7AE67D2E19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2/9/2021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54070D5-9B7B-47FC-9F75-F6AD960745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28EAC17-33BE-4265-8C06-644C2D34FD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 descr="Tag=AccentColor&#10;Flavor=Light&#10;Target=FillAndLine">
            <a:extLst>
              <a:ext uri="{FF2B5EF4-FFF2-40B4-BE49-F238E27FC236}">
                <a16:creationId xmlns:a16="http://schemas.microsoft.com/office/drawing/2014/main" id="{F634C457-AEBF-47D7-9200-BAD05D138B12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0686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EE9AC0-40CD-4451-BF00-5E2FC7B745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3704" y="1728216"/>
            <a:ext cx="7781544" cy="3392424"/>
          </a:xfrm>
        </p:spPr>
        <p:txBody>
          <a:bodyPr>
            <a:normAutofit/>
          </a:bodyPr>
          <a:lstStyle>
            <a:lvl1pPr algn="ctr">
              <a:defRPr sz="7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6FD9A32-9C83-452B-BC69-CC6E95D3C9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2/9/2021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B87B83E-E23E-42DE-876D-F55908A97D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61C03A8-D428-4010-B413-13B1E99226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6" name="Rectangle 6" descr="Tag=AccentColor&#10;Flavor=Light&#10;Target=FillAndLine">
            <a:extLst>
              <a:ext uri="{FF2B5EF4-FFF2-40B4-BE49-F238E27FC236}">
                <a16:creationId xmlns:a16="http://schemas.microsoft.com/office/drawing/2014/main" id="{17F03060-85EC-4182-8C18-C6EE0D373E4B}"/>
              </a:ext>
            </a:extLst>
          </p:cNvPr>
          <p:cNvSpPr/>
          <p:nvPr/>
        </p:nvSpPr>
        <p:spPr>
          <a:xfrm>
            <a:off x="3974206" y="5126892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25874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72816A0-77C4-4A3F-87BD-A7321E3C84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2/9/2021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5FC3464-F026-4C77-9441-55ECA5054D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87D9257-BADE-4D0B-AF0B-D09FE95FA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6243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A1C48E-F751-45A2-9010-208B81EDBE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3429000"/>
          </a:xfrm>
        </p:spPr>
        <p:txBody>
          <a:bodyPr anchor="b">
            <a:normAutofit/>
          </a:bodyPr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D501F6-8430-4758-8636-74D68E990E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03520" y="548640"/>
            <a:ext cx="6053328" cy="5431536"/>
          </a:xfrm>
        </p:spPr>
        <p:txBody>
          <a:bodyPr anchor="ctr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E79DC39-A29C-494C-98B6-999746C5F3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977640"/>
            <a:ext cx="3932237" cy="2002536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84C988-A6DB-469A-B8AA-31866F36E8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2/9/2021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2BC39C3-81EB-4828-9AD3-2F1FAC521E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059376C-9810-49A5-BC9A-4E6A021752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6" descr="Tag=AccentColor&#10;Flavor=Light&#10;Target=FillAndLine">
            <a:extLst>
              <a:ext uri="{FF2B5EF4-FFF2-40B4-BE49-F238E27FC236}">
                <a16:creationId xmlns:a16="http://schemas.microsoft.com/office/drawing/2014/main" id="{B9F96F3A-E64D-4401-B02C-BCD5CAA97CFF}"/>
              </a:ext>
            </a:extLst>
          </p:cNvPr>
          <p:cNvSpPr/>
          <p:nvPr/>
        </p:nvSpPr>
        <p:spPr>
          <a:xfrm rot="5400000">
            <a:off x="2797492" y="3254143"/>
            <a:ext cx="4480560" cy="27432"/>
          </a:xfrm>
          <a:custGeom>
            <a:avLst/>
            <a:gdLst>
              <a:gd name="connsiteX0" fmla="*/ 0 w 4480560"/>
              <a:gd name="connsiteY0" fmla="*/ 0 h 27432"/>
              <a:gd name="connsiteX1" fmla="*/ 595274 w 4480560"/>
              <a:gd name="connsiteY1" fmla="*/ 0 h 27432"/>
              <a:gd name="connsiteX2" fmla="*/ 1100938 w 4480560"/>
              <a:gd name="connsiteY2" fmla="*/ 0 h 27432"/>
              <a:gd name="connsiteX3" fmla="*/ 1651406 w 4480560"/>
              <a:gd name="connsiteY3" fmla="*/ 0 h 27432"/>
              <a:gd name="connsiteX4" fmla="*/ 2336292 w 4480560"/>
              <a:gd name="connsiteY4" fmla="*/ 0 h 27432"/>
              <a:gd name="connsiteX5" fmla="*/ 2931566 w 4480560"/>
              <a:gd name="connsiteY5" fmla="*/ 0 h 27432"/>
              <a:gd name="connsiteX6" fmla="*/ 3482035 w 4480560"/>
              <a:gd name="connsiteY6" fmla="*/ 0 h 27432"/>
              <a:gd name="connsiteX7" fmla="*/ 4480560 w 4480560"/>
              <a:gd name="connsiteY7" fmla="*/ 0 h 27432"/>
              <a:gd name="connsiteX8" fmla="*/ 4480560 w 4480560"/>
              <a:gd name="connsiteY8" fmla="*/ 27432 h 27432"/>
              <a:gd name="connsiteX9" fmla="*/ 3840480 w 4480560"/>
              <a:gd name="connsiteY9" fmla="*/ 27432 h 27432"/>
              <a:gd name="connsiteX10" fmla="*/ 3290011 w 4480560"/>
              <a:gd name="connsiteY10" fmla="*/ 27432 h 27432"/>
              <a:gd name="connsiteX11" fmla="*/ 2560320 w 4480560"/>
              <a:gd name="connsiteY11" fmla="*/ 27432 h 27432"/>
              <a:gd name="connsiteX12" fmla="*/ 1965046 w 4480560"/>
              <a:gd name="connsiteY12" fmla="*/ 27432 h 27432"/>
              <a:gd name="connsiteX13" fmla="*/ 1459382 w 4480560"/>
              <a:gd name="connsiteY13" fmla="*/ 27432 h 27432"/>
              <a:gd name="connsiteX14" fmla="*/ 774497 w 4480560"/>
              <a:gd name="connsiteY14" fmla="*/ 27432 h 27432"/>
              <a:gd name="connsiteX15" fmla="*/ 0 w 4480560"/>
              <a:gd name="connsiteY15" fmla="*/ 27432 h 27432"/>
              <a:gd name="connsiteX16" fmla="*/ 0 w 4480560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27432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79587" y="8304"/>
                  <a:pt x="4480082" y="21512"/>
                  <a:pt x="4480560" y="27432"/>
                </a:cubicBezTo>
                <a:cubicBezTo>
                  <a:pt x="4314132" y="24068"/>
                  <a:pt x="4028383" y="45776"/>
                  <a:pt x="3840480" y="27432"/>
                </a:cubicBezTo>
                <a:cubicBezTo>
                  <a:pt x="3652577" y="9088"/>
                  <a:pt x="3547615" y="11992"/>
                  <a:pt x="3290011" y="27432"/>
                </a:cubicBezTo>
                <a:cubicBezTo>
                  <a:pt x="3032407" y="42872"/>
                  <a:pt x="2830268" y="17863"/>
                  <a:pt x="2560320" y="27432"/>
                </a:cubicBezTo>
                <a:cubicBezTo>
                  <a:pt x="2290372" y="37001"/>
                  <a:pt x="2147422" y="15872"/>
                  <a:pt x="1965046" y="27432"/>
                </a:cubicBezTo>
                <a:cubicBezTo>
                  <a:pt x="1782670" y="38992"/>
                  <a:pt x="1689791" y="49824"/>
                  <a:pt x="1459382" y="27432"/>
                </a:cubicBezTo>
                <a:cubicBezTo>
                  <a:pt x="1228973" y="5040"/>
                  <a:pt x="915486" y="45645"/>
                  <a:pt x="774497" y="27432"/>
                </a:cubicBezTo>
                <a:cubicBezTo>
                  <a:pt x="633508" y="9219"/>
                  <a:pt x="361442" y="-1963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480560" h="27432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1045" y="9333"/>
                  <a:pt x="4481838" y="19699"/>
                  <a:pt x="4480560" y="27432"/>
                </a:cubicBezTo>
                <a:cubicBezTo>
                  <a:pt x="4279652" y="2294"/>
                  <a:pt x="4200762" y="50710"/>
                  <a:pt x="3930091" y="27432"/>
                </a:cubicBezTo>
                <a:cubicBezTo>
                  <a:pt x="3659420" y="4154"/>
                  <a:pt x="3456052" y="31438"/>
                  <a:pt x="3290011" y="27432"/>
                </a:cubicBezTo>
                <a:cubicBezTo>
                  <a:pt x="3123970" y="23426"/>
                  <a:pt x="2882392" y="41962"/>
                  <a:pt x="2649931" y="27432"/>
                </a:cubicBezTo>
                <a:cubicBezTo>
                  <a:pt x="2417470" y="12902"/>
                  <a:pt x="2238426" y="16481"/>
                  <a:pt x="2054657" y="27432"/>
                </a:cubicBezTo>
                <a:cubicBezTo>
                  <a:pt x="1870888" y="38383"/>
                  <a:pt x="1566368" y="54184"/>
                  <a:pt x="1324966" y="27432"/>
                </a:cubicBezTo>
                <a:cubicBezTo>
                  <a:pt x="1083564" y="680"/>
                  <a:pt x="787410" y="20090"/>
                  <a:pt x="595274" y="27432"/>
                </a:cubicBezTo>
                <a:cubicBezTo>
                  <a:pt x="403138" y="34774"/>
                  <a:pt x="169622" y="19643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4445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68988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237704-80BD-41B0-8395-41618EC3AF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1920" cy="3429000"/>
          </a:xfrm>
        </p:spPr>
        <p:txBody>
          <a:bodyPr anchor="b">
            <a:normAutofit/>
          </a:bodyPr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4DA4032-EC66-4974-BD30-898B60E4B5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303520" y="548640"/>
            <a:ext cx="6053328" cy="543153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21802D0-5574-4631-BA49-92362F8E40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977640"/>
            <a:ext cx="3931920" cy="2002536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62C2F5B-DDDD-4E64-94A9-99E46F4B06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2/9/2021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4FA8D36-8865-48E7-8249-ED729A5F70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30F98C3-0B62-4361-8408-A01F70807C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6" descr="Tag=AccentColor&#10;Flavor=Light&#10;Target=FillAndLine">
            <a:extLst>
              <a:ext uri="{FF2B5EF4-FFF2-40B4-BE49-F238E27FC236}">
                <a16:creationId xmlns:a16="http://schemas.microsoft.com/office/drawing/2014/main" id="{FE511AB6-FEAF-4549-BA88-0764BD10B63D}"/>
              </a:ext>
            </a:extLst>
          </p:cNvPr>
          <p:cNvSpPr/>
          <p:nvPr/>
        </p:nvSpPr>
        <p:spPr>
          <a:xfrm rot="5400000">
            <a:off x="2798064" y="3254143"/>
            <a:ext cx="4480560" cy="27432"/>
          </a:xfrm>
          <a:custGeom>
            <a:avLst/>
            <a:gdLst>
              <a:gd name="connsiteX0" fmla="*/ 0 w 4480560"/>
              <a:gd name="connsiteY0" fmla="*/ 0 h 27432"/>
              <a:gd name="connsiteX1" fmla="*/ 595274 w 4480560"/>
              <a:gd name="connsiteY1" fmla="*/ 0 h 27432"/>
              <a:gd name="connsiteX2" fmla="*/ 1100938 w 4480560"/>
              <a:gd name="connsiteY2" fmla="*/ 0 h 27432"/>
              <a:gd name="connsiteX3" fmla="*/ 1651406 w 4480560"/>
              <a:gd name="connsiteY3" fmla="*/ 0 h 27432"/>
              <a:gd name="connsiteX4" fmla="*/ 2336292 w 4480560"/>
              <a:gd name="connsiteY4" fmla="*/ 0 h 27432"/>
              <a:gd name="connsiteX5" fmla="*/ 2931566 w 4480560"/>
              <a:gd name="connsiteY5" fmla="*/ 0 h 27432"/>
              <a:gd name="connsiteX6" fmla="*/ 3482035 w 4480560"/>
              <a:gd name="connsiteY6" fmla="*/ 0 h 27432"/>
              <a:gd name="connsiteX7" fmla="*/ 4480560 w 4480560"/>
              <a:gd name="connsiteY7" fmla="*/ 0 h 27432"/>
              <a:gd name="connsiteX8" fmla="*/ 4480560 w 4480560"/>
              <a:gd name="connsiteY8" fmla="*/ 27432 h 27432"/>
              <a:gd name="connsiteX9" fmla="*/ 3840480 w 4480560"/>
              <a:gd name="connsiteY9" fmla="*/ 27432 h 27432"/>
              <a:gd name="connsiteX10" fmla="*/ 3290011 w 4480560"/>
              <a:gd name="connsiteY10" fmla="*/ 27432 h 27432"/>
              <a:gd name="connsiteX11" fmla="*/ 2560320 w 4480560"/>
              <a:gd name="connsiteY11" fmla="*/ 27432 h 27432"/>
              <a:gd name="connsiteX12" fmla="*/ 1965046 w 4480560"/>
              <a:gd name="connsiteY12" fmla="*/ 27432 h 27432"/>
              <a:gd name="connsiteX13" fmla="*/ 1459382 w 4480560"/>
              <a:gd name="connsiteY13" fmla="*/ 27432 h 27432"/>
              <a:gd name="connsiteX14" fmla="*/ 774497 w 4480560"/>
              <a:gd name="connsiteY14" fmla="*/ 27432 h 27432"/>
              <a:gd name="connsiteX15" fmla="*/ 0 w 4480560"/>
              <a:gd name="connsiteY15" fmla="*/ 27432 h 27432"/>
              <a:gd name="connsiteX16" fmla="*/ 0 w 4480560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27432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79587" y="8304"/>
                  <a:pt x="4480082" y="21512"/>
                  <a:pt x="4480560" y="27432"/>
                </a:cubicBezTo>
                <a:cubicBezTo>
                  <a:pt x="4314132" y="24068"/>
                  <a:pt x="4028383" y="45776"/>
                  <a:pt x="3840480" y="27432"/>
                </a:cubicBezTo>
                <a:cubicBezTo>
                  <a:pt x="3652577" y="9088"/>
                  <a:pt x="3547615" y="11992"/>
                  <a:pt x="3290011" y="27432"/>
                </a:cubicBezTo>
                <a:cubicBezTo>
                  <a:pt x="3032407" y="42872"/>
                  <a:pt x="2830268" y="17863"/>
                  <a:pt x="2560320" y="27432"/>
                </a:cubicBezTo>
                <a:cubicBezTo>
                  <a:pt x="2290372" y="37001"/>
                  <a:pt x="2147422" y="15872"/>
                  <a:pt x="1965046" y="27432"/>
                </a:cubicBezTo>
                <a:cubicBezTo>
                  <a:pt x="1782670" y="38992"/>
                  <a:pt x="1689791" y="49824"/>
                  <a:pt x="1459382" y="27432"/>
                </a:cubicBezTo>
                <a:cubicBezTo>
                  <a:pt x="1228973" y="5040"/>
                  <a:pt x="915486" y="45645"/>
                  <a:pt x="774497" y="27432"/>
                </a:cubicBezTo>
                <a:cubicBezTo>
                  <a:pt x="633508" y="9219"/>
                  <a:pt x="361442" y="-1963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480560" h="27432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1045" y="9333"/>
                  <a:pt x="4481838" y="19699"/>
                  <a:pt x="4480560" y="27432"/>
                </a:cubicBezTo>
                <a:cubicBezTo>
                  <a:pt x="4279652" y="2294"/>
                  <a:pt x="4200762" y="50710"/>
                  <a:pt x="3930091" y="27432"/>
                </a:cubicBezTo>
                <a:cubicBezTo>
                  <a:pt x="3659420" y="4154"/>
                  <a:pt x="3456052" y="31438"/>
                  <a:pt x="3290011" y="27432"/>
                </a:cubicBezTo>
                <a:cubicBezTo>
                  <a:pt x="3123970" y="23426"/>
                  <a:pt x="2882392" y="41962"/>
                  <a:pt x="2649931" y="27432"/>
                </a:cubicBezTo>
                <a:cubicBezTo>
                  <a:pt x="2417470" y="12902"/>
                  <a:pt x="2238426" y="16481"/>
                  <a:pt x="2054657" y="27432"/>
                </a:cubicBezTo>
                <a:cubicBezTo>
                  <a:pt x="1870888" y="38383"/>
                  <a:pt x="1566368" y="54184"/>
                  <a:pt x="1324966" y="27432"/>
                </a:cubicBezTo>
                <a:cubicBezTo>
                  <a:pt x="1083564" y="680"/>
                  <a:pt x="787410" y="20090"/>
                  <a:pt x="595274" y="27432"/>
                </a:cubicBezTo>
                <a:cubicBezTo>
                  <a:pt x="403138" y="34774"/>
                  <a:pt x="169622" y="19643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4445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13912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F72D13B-FFCB-4650-AD3C-CB50373525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CA9470-DF15-46A1-BF0E-8A5367A4B0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3047CB-E94D-482F-BACA-681E96C0EC2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345051-2045-45DA-935E-2E3CA1A69ADC}" type="datetimeFigureOut">
              <a:rPr lang="en-US" smtClean="0"/>
              <a:t>2/9/2021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FDA4B5-E797-42FC-8B7A-2294DF24A3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8ED201-6D0E-422C-B4EC-566A3DC2980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CD31F4-64FA-4BA0-9498-67783267A8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12489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6" r:id="rId1"/>
    <p:sldLayoutId id="2147483797" r:id="rId2"/>
    <p:sldLayoutId id="2147483798" r:id="rId3"/>
    <p:sldLayoutId id="2147483799" r:id="rId4"/>
    <p:sldLayoutId id="2147483800" r:id="rId5"/>
    <p:sldLayoutId id="2147483790" r:id="rId6"/>
    <p:sldLayoutId id="2147483795" r:id="rId7"/>
    <p:sldLayoutId id="2147483791" r:id="rId8"/>
    <p:sldLayoutId id="2147483792" r:id="rId9"/>
    <p:sldLayoutId id="2147483793" r:id="rId10"/>
    <p:sldLayoutId id="2147483794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ukpoint.cuni.cz/IPSC-395-version1-office_365.pdf" TargetMode="External"/><Relationship Id="rId2" Type="http://schemas.openxmlformats.org/officeDocument/2006/relationships/hyperlink" Target="https://ukpoint.cuni.cz/IPSC-395.html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office.lasakovi.com/excel/zaklady/on-line-kurz-zdarma/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nu.org/software/pspp/" TargetMode="External"/><Relationship Id="rId2" Type="http://schemas.openxmlformats.org/officeDocument/2006/relationships/hyperlink" Target="https://www.ibm.com/cz-en/analytics/spss-statistics-software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youtube.com/playlist?list=PLVI_iGT5ZuRkk2d-kePUmlIHD5pmOuquN" TargetMode="External"/><Relationship Id="rId4" Type="http://schemas.openxmlformats.org/officeDocument/2006/relationships/hyperlink" Target="https://www.ibm.com/account/reg/cz-en/signup?formid=urx-19774" TargetMode="Externa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s://atlasti.com/manuals-docs/" TargetMode="External"/><Relationship Id="rId3" Type="http://schemas.openxmlformats.org/officeDocument/2006/relationships/hyperlink" Target="https://portal.mynvivo.com/" TargetMode="External"/><Relationship Id="rId7" Type="http://schemas.openxmlformats.org/officeDocument/2006/relationships/hyperlink" Target="https://atlasti.com/topic/blog/" TargetMode="External"/><Relationship Id="rId2" Type="http://schemas.openxmlformats.org/officeDocument/2006/relationships/hyperlink" Target="https://atlasti.com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pressure.to/qda/" TargetMode="External"/><Relationship Id="rId5" Type="http://schemas.openxmlformats.org/officeDocument/2006/relationships/hyperlink" Target="https://portal.mynvivo.com/shop/trial?plt=2.1.1.2.0&amp;_ga=2.163542844.1452493439.1612014674-69611285.1612014674" TargetMode="External"/><Relationship Id="rId10" Type="http://schemas.openxmlformats.org/officeDocument/2006/relationships/hyperlink" Target="http://download.qsrinternational.com/Document/NVivo10/NVivo10-Getting-Started-Guide.pdf" TargetMode="External"/><Relationship Id="rId4" Type="http://schemas.openxmlformats.org/officeDocument/2006/relationships/hyperlink" Target="https://atlasti.com/free-trial-version/" TargetMode="External"/><Relationship Id="rId9" Type="http://schemas.openxmlformats.org/officeDocument/2006/relationships/hyperlink" Target="http://peruzi.info/wp-content/uploads/2020/01/NVivo-12-Training-Manual.pdf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ewtontech.net/en/trial/" TargetMode="External"/><Relationship Id="rId2" Type="http://schemas.openxmlformats.org/officeDocument/2006/relationships/hyperlink" Target="https://www.newtontech.net/en/newton-dictate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17">
            <a:extLst>
              <a:ext uri="{FF2B5EF4-FFF2-40B4-BE49-F238E27FC236}">
                <a16:creationId xmlns:a16="http://schemas.microsoft.com/office/drawing/2014/main" id="{678CC48C-9275-4EFA-9B84-8E818500B9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A49BA76E-581C-443B-8760-510F0AD6B2B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76225" y="4553712"/>
            <a:ext cx="11601450" cy="1069848"/>
          </a:xfrm>
        </p:spPr>
        <p:txBody>
          <a:bodyPr anchor="ctr">
            <a:normAutofit fontScale="90000"/>
          </a:bodyPr>
          <a:lstStyle/>
          <a:p>
            <a:pPr algn="ctr"/>
            <a:r>
              <a:rPr lang="cs-CZ" sz="6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4000" b="1" dirty="0">
                <a:latin typeface="Arial" panose="020B0604020202020204" pitchFamily="34" charset="0"/>
                <a:cs typeface="Arial" panose="020B0604020202020204" pitchFamily="34" charset="0"/>
              </a:rPr>
              <a:t>Analytické nástroje ve výzkumech, zpracování dat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C75EE9AE-1E8B-4467-8024-E6369EE6942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0080" y="5678424"/>
            <a:ext cx="10908792" cy="548640"/>
          </a:xfrm>
        </p:spPr>
        <p:txBody>
          <a:bodyPr anchor="ctr">
            <a:normAutofit/>
          </a:bodyPr>
          <a:lstStyle/>
          <a:p>
            <a:pPr algn="ctr"/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JKB202 Práce s informacemi a zdroji</a:t>
            </a:r>
          </a:p>
        </p:txBody>
      </p:sp>
      <p:pic>
        <p:nvPicPr>
          <p:cNvPr id="4" name="Picture 3" descr="Pavučina spojených bodů">
            <a:extLst>
              <a:ext uri="{FF2B5EF4-FFF2-40B4-BE49-F238E27FC236}">
                <a16:creationId xmlns:a16="http://schemas.microsoft.com/office/drawing/2014/main" id="{8FA09BE8-47F6-4E04-9483-2CA838EDDB9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1537" b="11538"/>
          <a:stretch/>
        </p:blipFill>
        <p:spPr>
          <a:xfrm>
            <a:off x="20" y="10"/>
            <a:ext cx="12191979" cy="4196972"/>
          </a:xfrm>
          <a:custGeom>
            <a:avLst/>
            <a:gdLst/>
            <a:ahLst/>
            <a:cxnLst/>
            <a:rect l="l" t="t" r="r" b="b"/>
            <a:pathLst>
              <a:path w="12191999" h="4196982">
                <a:moveTo>
                  <a:pt x="0" y="0"/>
                </a:moveTo>
                <a:lnTo>
                  <a:pt x="12191999" y="0"/>
                </a:lnTo>
                <a:lnTo>
                  <a:pt x="12191999" y="4170459"/>
                </a:lnTo>
                <a:lnTo>
                  <a:pt x="11986461" y="4175111"/>
                </a:lnTo>
                <a:cubicBezTo>
                  <a:pt x="11912297" y="4174136"/>
                  <a:pt x="11838168" y="4170508"/>
                  <a:pt x="11764214" y="4164231"/>
                </a:cubicBezTo>
                <a:cubicBezTo>
                  <a:pt x="11656850" y="4156227"/>
                  <a:pt x="11548596" y="4145173"/>
                  <a:pt x="11441995" y="4165502"/>
                </a:cubicBezTo>
                <a:cubicBezTo>
                  <a:pt x="11324975" y="4187991"/>
                  <a:pt x="11208081" y="4188118"/>
                  <a:pt x="11090044" y="4182401"/>
                </a:cubicBezTo>
                <a:cubicBezTo>
                  <a:pt x="10989160" y="4177573"/>
                  <a:pt x="10888657" y="4152161"/>
                  <a:pt x="10787011" y="4178970"/>
                </a:cubicBezTo>
                <a:cubicBezTo>
                  <a:pt x="10776897" y="4180444"/>
                  <a:pt x="10766592" y="4180012"/>
                  <a:pt x="10756643" y="4177700"/>
                </a:cubicBezTo>
                <a:cubicBezTo>
                  <a:pt x="10645468" y="4162326"/>
                  <a:pt x="10533530" y="4174904"/>
                  <a:pt x="10421973" y="4170584"/>
                </a:cubicBezTo>
                <a:cubicBezTo>
                  <a:pt x="10370515" y="4168551"/>
                  <a:pt x="10318040" y="4169695"/>
                  <a:pt x="10267216" y="4164231"/>
                </a:cubicBezTo>
                <a:cubicBezTo>
                  <a:pt x="10150577" y="4151780"/>
                  <a:pt x="10034192" y="4145173"/>
                  <a:pt x="9918824" y="4174523"/>
                </a:cubicBezTo>
                <a:cubicBezTo>
                  <a:pt x="9885153" y="4182439"/>
                  <a:pt x="9850745" y="4186695"/>
                  <a:pt x="9816160" y="4187229"/>
                </a:cubicBezTo>
                <a:cubicBezTo>
                  <a:pt x="9703206" y="4191295"/>
                  <a:pt x="9590632" y="4183544"/>
                  <a:pt x="9478059" y="4177191"/>
                </a:cubicBezTo>
                <a:cubicBezTo>
                  <a:pt x="9399918" y="4172744"/>
                  <a:pt x="9321904" y="4163088"/>
                  <a:pt x="9243637" y="4171220"/>
                </a:cubicBezTo>
                <a:cubicBezTo>
                  <a:pt x="9198150" y="4175921"/>
                  <a:pt x="9152282" y="4175921"/>
                  <a:pt x="9106795" y="4171220"/>
                </a:cubicBezTo>
                <a:cubicBezTo>
                  <a:pt x="9022962" y="4161398"/>
                  <a:pt x="8938380" y="4159568"/>
                  <a:pt x="8854204" y="4165756"/>
                </a:cubicBezTo>
                <a:cubicBezTo>
                  <a:pt x="8728543" y="4176556"/>
                  <a:pt x="8603010" y="4185577"/>
                  <a:pt x="8476969" y="4168424"/>
                </a:cubicBezTo>
                <a:cubicBezTo>
                  <a:pt x="8405486" y="4157192"/>
                  <a:pt x="8332808" y="4155871"/>
                  <a:pt x="8260970" y="4164486"/>
                </a:cubicBezTo>
                <a:cubicBezTo>
                  <a:pt x="8089823" y="4188500"/>
                  <a:pt x="7918295" y="4180749"/>
                  <a:pt x="7746767" y="4170839"/>
                </a:cubicBezTo>
                <a:cubicBezTo>
                  <a:pt x="7632160" y="4164104"/>
                  <a:pt x="7517046" y="4151780"/>
                  <a:pt x="7402693" y="4168043"/>
                </a:cubicBezTo>
                <a:cubicBezTo>
                  <a:pt x="7256831" y="4188372"/>
                  <a:pt x="7110841" y="4181638"/>
                  <a:pt x="6964597" y="4175667"/>
                </a:cubicBezTo>
                <a:cubicBezTo>
                  <a:pt x="6857233" y="4171220"/>
                  <a:pt x="6749742" y="4157751"/>
                  <a:pt x="6642124" y="4174396"/>
                </a:cubicBezTo>
                <a:cubicBezTo>
                  <a:pt x="6631045" y="4175908"/>
                  <a:pt x="6619775" y="4174777"/>
                  <a:pt x="6609216" y="4171093"/>
                </a:cubicBezTo>
                <a:cubicBezTo>
                  <a:pt x="6568379" y="4157650"/>
                  <a:pt x="6524595" y="4155846"/>
                  <a:pt x="6482793" y="4165883"/>
                </a:cubicBezTo>
                <a:cubicBezTo>
                  <a:pt x="6405669" y="4182782"/>
                  <a:pt x="6328672" y="4190151"/>
                  <a:pt x="6250150" y="4174777"/>
                </a:cubicBezTo>
                <a:cubicBezTo>
                  <a:pt x="6217254" y="4167891"/>
                  <a:pt x="6183521" y="4165883"/>
                  <a:pt x="6150028" y="4168806"/>
                </a:cubicBezTo>
                <a:cubicBezTo>
                  <a:pt x="6020175" y="4181766"/>
                  <a:pt x="5890068" y="4176683"/>
                  <a:pt x="5760087" y="4174142"/>
                </a:cubicBezTo>
                <a:cubicBezTo>
                  <a:pt x="5521345" y="4169695"/>
                  <a:pt x="5282477" y="4174142"/>
                  <a:pt x="5044242" y="4151399"/>
                </a:cubicBezTo>
                <a:cubicBezTo>
                  <a:pt x="4979506" y="4145237"/>
                  <a:pt x="4914326" y="4141297"/>
                  <a:pt x="4849272" y="4142076"/>
                </a:cubicBezTo>
                <a:cubicBezTo>
                  <a:pt x="4784218" y="4142854"/>
                  <a:pt x="4719291" y="4148349"/>
                  <a:pt x="4655063" y="4161055"/>
                </a:cubicBezTo>
                <a:cubicBezTo>
                  <a:pt x="4447578" y="4201332"/>
                  <a:pt x="4239457" y="4203874"/>
                  <a:pt x="4029811" y="4187610"/>
                </a:cubicBezTo>
                <a:cubicBezTo>
                  <a:pt x="3943792" y="4180876"/>
                  <a:pt x="3857774" y="4169695"/>
                  <a:pt x="3771375" y="4171855"/>
                </a:cubicBezTo>
                <a:cubicBezTo>
                  <a:pt x="3623225" y="4175794"/>
                  <a:pt x="3474948" y="4167789"/>
                  <a:pt x="3326672" y="4169822"/>
                </a:cubicBezTo>
                <a:cubicBezTo>
                  <a:pt x="3322669" y="4170394"/>
                  <a:pt x="3318578" y="4169860"/>
                  <a:pt x="3314855" y="4168297"/>
                </a:cubicBezTo>
                <a:cubicBezTo>
                  <a:pt x="3278008" y="4143013"/>
                  <a:pt x="3237604" y="4152796"/>
                  <a:pt x="3199487" y="4159403"/>
                </a:cubicBezTo>
                <a:cubicBezTo>
                  <a:pt x="3072810" y="4181384"/>
                  <a:pt x="2946260" y="4192184"/>
                  <a:pt x="2817550" y="4175158"/>
                </a:cubicBezTo>
                <a:cubicBezTo>
                  <a:pt x="2694647" y="4157332"/>
                  <a:pt x="2569990" y="4155109"/>
                  <a:pt x="2446541" y="4168551"/>
                </a:cubicBezTo>
                <a:cubicBezTo>
                  <a:pt x="2276791" y="4188372"/>
                  <a:pt x="2107677" y="4184179"/>
                  <a:pt x="1938308" y="4168551"/>
                </a:cubicBezTo>
                <a:cubicBezTo>
                  <a:pt x="1869570" y="4162199"/>
                  <a:pt x="1799815" y="4151399"/>
                  <a:pt x="1731712" y="4167281"/>
                </a:cubicBezTo>
                <a:cubicBezTo>
                  <a:pt x="1647854" y="4186721"/>
                  <a:pt x="1564250" y="4180368"/>
                  <a:pt x="1480137" y="4176048"/>
                </a:cubicBezTo>
                <a:cubicBezTo>
                  <a:pt x="1373663" y="4170457"/>
                  <a:pt x="1267442" y="4154321"/>
                  <a:pt x="1160586" y="4167027"/>
                </a:cubicBezTo>
                <a:cubicBezTo>
                  <a:pt x="1111161" y="4172871"/>
                  <a:pt x="1062116" y="4182147"/>
                  <a:pt x="1012055" y="4179733"/>
                </a:cubicBezTo>
                <a:cubicBezTo>
                  <a:pt x="873562" y="4173380"/>
                  <a:pt x="735196" y="4165883"/>
                  <a:pt x="596449" y="4167027"/>
                </a:cubicBezTo>
                <a:cubicBezTo>
                  <a:pt x="538383" y="4167408"/>
                  <a:pt x="480699" y="4169314"/>
                  <a:pt x="422887" y="4173507"/>
                </a:cubicBezTo>
                <a:cubicBezTo>
                  <a:pt x="315015" y="4181384"/>
                  <a:pt x="207524" y="4170711"/>
                  <a:pt x="100033" y="4166900"/>
                </a:cubicBezTo>
                <a:lnTo>
                  <a:pt x="0" y="4171381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17463518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512AA84-1701-4A70-8650-DBC0342E46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76656"/>
            <a:ext cx="10515600" cy="904494"/>
          </a:xfrm>
        </p:spPr>
        <p:txBody>
          <a:bodyPr>
            <a:normAutofit/>
          </a:bodyPr>
          <a:lstStyle/>
          <a:p>
            <a:r>
              <a:rPr lang="cs-CZ" sz="3600" b="1" dirty="0">
                <a:latin typeface="Arial" panose="020B0604020202020204" pitchFamily="34" charset="0"/>
                <a:cs typeface="Arial" panose="020B0604020202020204" pitchFamily="34" charset="0"/>
              </a:rPr>
              <a:t>Proč </a:t>
            </a:r>
            <a:r>
              <a:rPr lang="cs-CZ" sz="3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(ne)</a:t>
            </a:r>
            <a:r>
              <a:rPr lang="cs-CZ" sz="3600" b="1" dirty="0">
                <a:latin typeface="Arial" panose="020B0604020202020204" pitchFamily="34" charset="0"/>
                <a:cs typeface="Arial" panose="020B0604020202020204" pitchFamily="34" charset="0"/>
              </a:rPr>
              <a:t>používat analytické nástroje?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F8D9200-57FD-4749-9CC6-1F9BB7F77A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85949"/>
            <a:ext cx="10515600" cy="4648015"/>
          </a:xfrm>
        </p:spPr>
        <p:txBody>
          <a:bodyPr>
            <a:normAutofit lnSpcReduction="10000"/>
          </a:bodyPr>
          <a:lstStyle/>
          <a:p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Především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minimalizujeme chyby vzniklé lidským faktorem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Snadnější kontrola (když už chybu uděláme, snáze ji najdeme)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Úspora času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Zjednodušení práce 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Snadnější replikace výzkumu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Lepší uchovatelnost dat (ne vždy)</a:t>
            </a:r>
          </a:p>
          <a:p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Nevýhody</a:t>
            </a:r>
            <a:r>
              <a:rPr lang="cs-CZ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fáze „zaučení“, finanční náklady (ne vždy)</a:t>
            </a:r>
          </a:p>
          <a:p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25696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512AA84-1701-4A70-8650-DBC0342E46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76656"/>
            <a:ext cx="10515600" cy="904494"/>
          </a:xfrm>
        </p:spPr>
        <p:txBody>
          <a:bodyPr>
            <a:normAutofit fontScale="90000"/>
          </a:bodyPr>
          <a:lstStyle/>
          <a:p>
            <a:r>
              <a:rPr lang="cs-CZ" sz="4000" b="1" dirty="0">
                <a:latin typeface="Arial" panose="020B0604020202020204" pitchFamily="34" charset="0"/>
                <a:cs typeface="Arial" panose="020B0604020202020204" pitchFamily="34" charset="0"/>
              </a:rPr>
              <a:t>Vhodné analytické nástroje v sociálně-vědním výzkumu</a:t>
            </a:r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B72720C2-6922-4705-8466-3E273B22D62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102032907"/>
              </p:ext>
            </p:extLst>
          </p:nvPr>
        </p:nvGraphicFramePr>
        <p:xfrm>
          <a:off x="909320" y="2115091"/>
          <a:ext cx="10515600" cy="418973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329325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4" grpId="0">
        <p:bldAsOne/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512AA84-1701-4A70-8650-DBC0342E46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76656"/>
            <a:ext cx="10515600" cy="904494"/>
          </a:xfrm>
        </p:spPr>
        <p:txBody>
          <a:bodyPr>
            <a:normAutofit/>
          </a:bodyPr>
          <a:lstStyle/>
          <a:p>
            <a:r>
              <a:rPr lang="cs-CZ" sz="3600" b="1" dirty="0">
                <a:latin typeface="Arial" panose="020B0604020202020204" pitchFamily="34" charset="0"/>
                <a:cs typeface="Arial" panose="020B0604020202020204" pitchFamily="34" charset="0"/>
              </a:rPr>
              <a:t>MS Excel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F8D9200-57FD-4749-9CC6-1F9BB7F77A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85949"/>
            <a:ext cx="10515600" cy="4648015"/>
          </a:xfrm>
        </p:spPr>
        <p:txBody>
          <a:bodyPr>
            <a:normAutofit fontScale="85000" lnSpcReduction="20000"/>
          </a:bodyPr>
          <a:lstStyle/>
          <a:p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Základní software pro přehledné vyhodnocování výzkumu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Příprava dat pro samotný výzkum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Tabulky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Grafy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Práce s textem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Pokročilejší funkce</a:t>
            </a:r>
          </a:p>
          <a:p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Výhody: </a:t>
            </a:r>
            <a:r>
              <a:rPr lang="cs-CZ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dostupnost,</a:t>
            </a:r>
            <a:r>
              <a:rPr lang="cs-CZ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přehlednost, možnost práce on-line, „spolupráce“ s jinými softwary</a:t>
            </a:r>
          </a:p>
          <a:p>
            <a:pPr marL="0" indent="0">
              <a:buNone/>
            </a:pPr>
            <a:r>
              <a:rPr lang="cs-CZ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Nevýhody</a:t>
            </a:r>
            <a:r>
              <a:rPr lang="cs-CZ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vyžaduje znalost funkcí, občas „neohrabaný“</a:t>
            </a:r>
          </a:p>
          <a:p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9AD64148-3974-4B6D-A309-702BACA94B79}"/>
              </a:ext>
            </a:extLst>
          </p:cNvPr>
          <p:cNvSpPr txBox="1"/>
          <p:nvPr/>
        </p:nvSpPr>
        <p:spPr>
          <a:xfrm>
            <a:off x="7259320" y="2712720"/>
            <a:ext cx="4094480" cy="203132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Celý balíček 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Office 365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je pro studenty a pedagogy UK ke stažení 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(návod </a:t>
            </a:r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zde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Volně dostupný návod </a:t>
            </a:r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zde</a:t>
            </a:r>
            <a:endParaRPr lang="cs-CZ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292403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512AA84-1701-4A70-8650-DBC0342E46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76656"/>
            <a:ext cx="10515600" cy="904494"/>
          </a:xfrm>
        </p:spPr>
        <p:txBody>
          <a:bodyPr>
            <a:normAutofit/>
          </a:bodyPr>
          <a:lstStyle/>
          <a:p>
            <a:r>
              <a:rPr lang="cs-CZ" sz="3600" b="1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IBM SPSS </a:t>
            </a:r>
            <a:r>
              <a:rPr lang="cs-CZ" sz="3600" b="1" dirty="0" err="1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Statistics</a:t>
            </a:r>
            <a:r>
              <a:rPr lang="cs-CZ" sz="3600" b="1" dirty="0">
                <a:latin typeface="Arial" panose="020B0604020202020204" pitchFamily="34" charset="0"/>
                <a:cs typeface="Arial" panose="020B0604020202020204" pitchFamily="34" charset="0"/>
              </a:rPr>
              <a:t> (resp. </a:t>
            </a:r>
            <a:r>
              <a:rPr lang="cs-CZ" sz="3600" b="1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PSSP</a:t>
            </a:r>
            <a:r>
              <a:rPr lang="cs-CZ" sz="3600" b="1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F8D9200-57FD-4749-9CC6-1F9BB7F77A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85949"/>
            <a:ext cx="10515600" cy="4648015"/>
          </a:xfrm>
        </p:spPr>
        <p:txBody>
          <a:bodyPr>
            <a:normAutofit fontScale="85000" lnSpcReduction="20000"/>
          </a:bodyPr>
          <a:lstStyle/>
          <a:p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„Lepší Excel“ 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Analýza dat a práce s kategoriemi (labely atd.)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Tabulky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Grafy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Práce s textem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Export dat</a:t>
            </a:r>
          </a:p>
          <a:p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Výhody: </a:t>
            </a:r>
            <a:r>
              <a:rPr lang="cs-CZ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při práci se syntaxemi výrazné </a:t>
            </a:r>
          </a:p>
          <a:p>
            <a:pPr marL="0" indent="0">
              <a:buNone/>
            </a:pPr>
            <a:r>
              <a:rPr lang="cs-CZ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zjednodušení </a:t>
            </a:r>
            <a:r>
              <a:rPr lang="cs-CZ" dirty="0" err="1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výzumu</a:t>
            </a:r>
            <a:r>
              <a:rPr lang="cs-CZ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možnost lépe pracovat s kategoriemi, rychlost</a:t>
            </a:r>
          </a:p>
          <a:p>
            <a:pPr marL="0" indent="0">
              <a:buNone/>
            </a:pPr>
            <a:r>
              <a:rPr lang="cs-CZ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Nevýhody</a:t>
            </a:r>
            <a:r>
              <a:rPr lang="cs-CZ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fáze „zaučení“, finanční náklady (ne vždy)</a:t>
            </a:r>
          </a:p>
          <a:p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9AD64148-3974-4B6D-A309-702BACA94B79}"/>
              </a:ext>
            </a:extLst>
          </p:cNvPr>
          <p:cNvSpPr txBox="1"/>
          <p:nvPr/>
        </p:nvSpPr>
        <p:spPr>
          <a:xfrm>
            <a:off x="7584440" y="1902458"/>
            <a:ext cx="3769360" cy="341632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Zkušební (měsíční) trial SPSS ke stažení </a:t>
            </a:r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zde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(desktop verze pro Windows i Mac, některé funkce omezené) </a:t>
            </a:r>
          </a:p>
          <a:p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SPSS pro studentské využití je k dispozici také </a:t>
            </a:r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v knihovně na </a:t>
            </a:r>
            <a:r>
              <a:rPr lang="cs-CZ" b="1" dirty="0" err="1">
                <a:latin typeface="Arial" panose="020B0604020202020204" pitchFamily="34" charset="0"/>
                <a:cs typeface="Arial" panose="020B0604020202020204" pitchFamily="34" charset="0"/>
              </a:rPr>
              <a:t>Hollaru</a:t>
            </a:r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 v </a:t>
            </a:r>
            <a:r>
              <a:rPr lang="cs-CZ" b="1" dirty="0" err="1">
                <a:latin typeface="Arial" panose="020B0604020202020204" pitchFamily="34" charset="0"/>
                <a:cs typeface="Arial" panose="020B0604020202020204" pitchFamily="34" charset="0"/>
              </a:rPr>
              <a:t>Mediotéce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(v případě nutnosti také v místnosti H126 a H111)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Návody </a:t>
            </a:r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  <a:hlinkClick r:id="rId5"/>
              </a:rPr>
              <a:t>zde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Volně dostupný PSPP </a:t>
            </a:r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zde</a:t>
            </a:r>
            <a:endParaRPr lang="cs-CZ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68713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512AA84-1701-4A70-8650-DBC0342E46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76656"/>
            <a:ext cx="10515600" cy="904494"/>
          </a:xfrm>
        </p:spPr>
        <p:txBody>
          <a:bodyPr>
            <a:normAutofit/>
          </a:bodyPr>
          <a:lstStyle/>
          <a:p>
            <a:pPr lvl="0"/>
            <a:r>
              <a:rPr lang="cs-CZ" sz="3600" b="1" dirty="0" err="1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ATLAS.ti</a:t>
            </a:r>
            <a:r>
              <a:rPr lang="cs-CZ" sz="3600" b="1" dirty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cs-CZ" sz="3600" b="1" dirty="0" err="1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NVivo</a:t>
            </a:r>
            <a:endParaRPr lang="cs-CZ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F8D9200-57FD-4749-9CC6-1F9BB7F77A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85949"/>
            <a:ext cx="10515600" cy="4648015"/>
          </a:xfrm>
        </p:spPr>
        <p:txBody>
          <a:bodyPr>
            <a:normAutofit fontScale="77500" lnSpcReduction="20000"/>
          </a:bodyPr>
          <a:lstStyle/>
          <a:p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Softwary pro kvalitativní kódování 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Označování částí textu a přiřazování kódů (subjektivní kategorie)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Možnost měnit rozhodnutí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„Nápověda“: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Autokódování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skrze fulltextové</a:t>
            </a:r>
          </a:p>
          <a:p>
            <a:pPr marL="0" indent="0">
              <a:buNone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   vyhledávání v dokumentech (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lexical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0" indent="0">
              <a:buNone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search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Výhody: </a:t>
            </a:r>
            <a:r>
              <a:rPr lang="cs-CZ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můžeme kódovat vše, co lze digitalizovat</a:t>
            </a:r>
          </a:p>
          <a:p>
            <a:pPr marL="0" indent="0">
              <a:buNone/>
            </a:pPr>
            <a:r>
              <a:rPr lang="cs-CZ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(výhoda formátu PDF); přehlednost a možnost se vracet (na rozdíl od barevných propisek); lepší archivace; ekologie</a:t>
            </a:r>
          </a:p>
          <a:p>
            <a:pPr marL="0" indent="0">
              <a:buNone/>
            </a:pPr>
            <a:r>
              <a:rPr lang="cs-CZ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Nevýhody</a:t>
            </a:r>
            <a:r>
              <a:rPr lang="cs-CZ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bolest hlavy, finanční náklady (na vždy)</a:t>
            </a:r>
          </a:p>
          <a:p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9AD64148-3974-4B6D-A309-702BACA94B79}"/>
              </a:ext>
            </a:extLst>
          </p:cNvPr>
          <p:cNvSpPr txBox="1"/>
          <p:nvPr/>
        </p:nvSpPr>
        <p:spPr>
          <a:xfrm>
            <a:off x="7340600" y="2743200"/>
            <a:ext cx="4094480" cy="230832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ATLAS.ti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trial </a:t>
            </a:r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zde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(5 dní)</a:t>
            </a:r>
          </a:p>
          <a:p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Nvivo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trial </a:t>
            </a:r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  <a:hlinkClick r:id="rId5"/>
              </a:rPr>
              <a:t>zde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(14 dní)</a:t>
            </a:r>
          </a:p>
          <a:p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ATLAS.ti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pro studentské využití je k dispozici také </a:t>
            </a:r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v knihovně na </a:t>
            </a:r>
            <a:r>
              <a:rPr lang="cs-CZ" b="1" dirty="0" err="1">
                <a:latin typeface="Arial" panose="020B0604020202020204" pitchFamily="34" charset="0"/>
                <a:cs typeface="Arial" panose="020B0604020202020204" pitchFamily="34" charset="0"/>
              </a:rPr>
              <a:t>Hollaru</a:t>
            </a:r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 v </a:t>
            </a:r>
            <a:r>
              <a:rPr lang="cs-CZ" b="1" dirty="0" err="1">
                <a:latin typeface="Arial" panose="020B0604020202020204" pitchFamily="34" charset="0"/>
                <a:cs typeface="Arial" panose="020B0604020202020204" pitchFamily="34" charset="0"/>
              </a:rPr>
              <a:t>Mediotéce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NVivo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je po domluvě k dispozici v místnosti H126</a:t>
            </a:r>
          </a:p>
          <a:p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Freeware program pro QDA </a:t>
            </a:r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  <a:hlinkClick r:id="rId6"/>
              </a:rPr>
              <a:t>zde</a:t>
            </a:r>
            <a:endParaRPr lang="cs-CZ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Bublinový popisek: zahnutá čára 4">
            <a:extLst>
              <a:ext uri="{FF2B5EF4-FFF2-40B4-BE49-F238E27FC236}">
                <a16:creationId xmlns:a16="http://schemas.microsoft.com/office/drawing/2014/main" id="{0C50CFEE-25ED-4DA1-8D8D-D286827F1B6F}"/>
              </a:ext>
            </a:extLst>
          </p:cNvPr>
          <p:cNvSpPr/>
          <p:nvPr/>
        </p:nvSpPr>
        <p:spPr>
          <a:xfrm>
            <a:off x="2794000" y="223520"/>
            <a:ext cx="5842000" cy="589279"/>
          </a:xfrm>
          <a:prstGeom prst="borderCallout2">
            <a:avLst>
              <a:gd name="adj1" fmla="val 48060"/>
              <a:gd name="adj2" fmla="val -1933"/>
              <a:gd name="adj3" fmla="val 53232"/>
              <a:gd name="adj4" fmla="val -14450"/>
              <a:gd name="adj5" fmla="val 107989"/>
              <a:gd name="adj6" fmla="val -20276"/>
            </a:avLst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Ukázky výzkumů </a:t>
            </a:r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  <a:hlinkClick r:id="rId7"/>
              </a:rPr>
              <a:t>zde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; manuály podle verzí 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  <a:hlinkClick r:id="rId8"/>
              </a:rPr>
              <a:t>zde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Bublinový popisek: zahnutá čára 5">
            <a:extLst>
              <a:ext uri="{FF2B5EF4-FFF2-40B4-BE49-F238E27FC236}">
                <a16:creationId xmlns:a16="http://schemas.microsoft.com/office/drawing/2014/main" id="{62E539D3-797C-4D8A-AC1E-30D0D64C56CF}"/>
              </a:ext>
            </a:extLst>
          </p:cNvPr>
          <p:cNvSpPr/>
          <p:nvPr/>
        </p:nvSpPr>
        <p:spPr>
          <a:xfrm>
            <a:off x="7340600" y="991871"/>
            <a:ext cx="4094480" cy="589279"/>
          </a:xfrm>
          <a:prstGeom prst="borderCallout2">
            <a:avLst>
              <a:gd name="adj1" fmla="val 32543"/>
              <a:gd name="adj2" fmla="val -480"/>
              <a:gd name="adj3" fmla="val 85992"/>
              <a:gd name="adj4" fmla="val -30196"/>
              <a:gd name="adj5" fmla="val 78017"/>
              <a:gd name="adj6" fmla="val -77172"/>
            </a:avLst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Manuály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NVivo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např. </a:t>
            </a:r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  <a:hlinkClick r:id="rId9"/>
              </a:rPr>
              <a:t>zde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  <a:hlinkClick r:id="rId10"/>
              </a:rPr>
              <a:t>zde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8174726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 animBg="1"/>
      <p:bldP spid="5" grpId="0" animBg="1"/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512AA84-1701-4A70-8650-DBC0342E46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76656"/>
            <a:ext cx="10515600" cy="904494"/>
          </a:xfrm>
        </p:spPr>
        <p:txBody>
          <a:bodyPr>
            <a:normAutofit/>
          </a:bodyPr>
          <a:lstStyle/>
          <a:p>
            <a:pPr lvl="0"/>
            <a:r>
              <a:rPr lang="cs-CZ" sz="3600" b="1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Newton </a:t>
            </a:r>
            <a:r>
              <a:rPr lang="cs-CZ" sz="3600" b="1" dirty="0" err="1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Dictate</a:t>
            </a:r>
            <a:r>
              <a:rPr lang="cs-CZ" sz="3600" b="1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 </a:t>
            </a:r>
            <a:r>
              <a:rPr lang="cs-CZ" sz="3600" b="1" dirty="0">
                <a:latin typeface="Arial" panose="020B0604020202020204" pitchFamily="34" charset="0"/>
                <a:cs typeface="Arial" panose="020B0604020202020204" pitchFamily="34" charset="0"/>
              </a:rPr>
              <a:t>(resp. </a:t>
            </a:r>
            <a:r>
              <a:rPr lang="cs-CZ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Beey</a:t>
            </a:r>
            <a:r>
              <a:rPr lang="cs-CZ" sz="3600" b="1" dirty="0">
                <a:latin typeface="Arial" panose="020B0604020202020204" pitchFamily="34" charset="0"/>
                <a:cs typeface="Arial" panose="020B0604020202020204" pitchFamily="34" charset="0"/>
              </a:rPr>
              <a:t>, Newton </a:t>
            </a:r>
            <a:r>
              <a:rPr lang="cs-CZ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Analytics</a:t>
            </a:r>
            <a:r>
              <a:rPr lang="cs-CZ" sz="3600" b="1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F8D9200-57FD-4749-9CC6-1F9BB7F77A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85949"/>
            <a:ext cx="10515600" cy="4648015"/>
          </a:xfrm>
        </p:spPr>
        <p:txBody>
          <a:bodyPr>
            <a:normAutofit fontScale="92500" lnSpcReduction="20000"/>
          </a:bodyPr>
          <a:lstStyle/>
          <a:p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Přepis rozhovorů, videokonferencí atp.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Přepis probíhá v reálném čase (tj. pokud má rozhovor hodinu, přepisování trvá stejně dlouhou dobu)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Pokud chci program použít, musím na to </a:t>
            </a:r>
          </a:p>
          <a:p>
            <a:pPr marL="0" indent="0">
              <a:buNone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  myslet už při nahrávání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Nutná korekce textu</a:t>
            </a:r>
          </a:p>
          <a:p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Výhody: </a:t>
            </a:r>
            <a:r>
              <a:rPr lang="cs-CZ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při kvalitním záznamu významné ulehčení práce</a:t>
            </a:r>
          </a:p>
          <a:p>
            <a:pPr marL="0" indent="0">
              <a:buNone/>
            </a:pPr>
            <a:r>
              <a:rPr lang="cs-CZ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Nevýhody</a:t>
            </a:r>
            <a:r>
              <a:rPr lang="cs-CZ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přesnost přepisu závisí na kvalitě záznamu, přepis nějakou dobu trvá</a:t>
            </a:r>
          </a:p>
          <a:p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9AD64148-3974-4B6D-A309-702BACA94B79}"/>
              </a:ext>
            </a:extLst>
          </p:cNvPr>
          <p:cNvSpPr txBox="1"/>
          <p:nvPr/>
        </p:nvSpPr>
        <p:spPr>
          <a:xfrm>
            <a:off x="7259320" y="3129280"/>
            <a:ext cx="4094480" cy="147732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Newton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Dictate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pro studentské využití je k dispozici také </a:t>
            </a:r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v knihovně na </a:t>
            </a:r>
            <a:r>
              <a:rPr lang="cs-CZ" b="1" dirty="0" err="1">
                <a:latin typeface="Arial" panose="020B0604020202020204" pitchFamily="34" charset="0"/>
                <a:cs typeface="Arial" panose="020B0604020202020204" pitchFamily="34" charset="0"/>
              </a:rPr>
              <a:t>Hollaru</a:t>
            </a:r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 v </a:t>
            </a:r>
            <a:r>
              <a:rPr lang="cs-CZ" b="1" dirty="0" err="1">
                <a:latin typeface="Arial" panose="020B0604020202020204" pitchFamily="34" charset="0"/>
                <a:cs typeface="Arial" panose="020B0604020202020204" pitchFamily="34" charset="0"/>
              </a:rPr>
              <a:t>Mediotéce</a:t>
            </a:r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Trial verze </a:t>
            </a:r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zde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718587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17">
            <a:extLst>
              <a:ext uri="{FF2B5EF4-FFF2-40B4-BE49-F238E27FC236}">
                <a16:creationId xmlns:a16="http://schemas.microsoft.com/office/drawing/2014/main" id="{678CC48C-9275-4EFA-9B84-8E818500B9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A49BA76E-581C-443B-8760-510F0AD6B2B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76225" y="4553712"/>
            <a:ext cx="11601450" cy="1069848"/>
          </a:xfrm>
        </p:spPr>
        <p:txBody>
          <a:bodyPr anchor="ctr">
            <a:normAutofit/>
          </a:bodyPr>
          <a:lstStyle/>
          <a:p>
            <a:pPr algn="ctr"/>
            <a:r>
              <a:rPr lang="cs-CZ" sz="6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4000" b="1" dirty="0">
                <a:latin typeface="Arial" panose="020B0604020202020204" pitchFamily="34" charset="0"/>
                <a:cs typeface="Arial" panose="020B0604020202020204" pitchFamily="34" charset="0"/>
              </a:rPr>
              <a:t>Prostor pro dotazy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C75EE9AE-1E8B-4467-8024-E6369EE6942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0080" y="5678424"/>
            <a:ext cx="10908792" cy="548640"/>
          </a:xfrm>
        </p:spPr>
        <p:txBody>
          <a:bodyPr anchor="ctr">
            <a:normAutofit/>
          </a:bodyPr>
          <a:lstStyle/>
          <a:p>
            <a:pPr algn="ctr"/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Děkuji za pozornost!</a:t>
            </a:r>
          </a:p>
        </p:txBody>
      </p:sp>
      <p:pic>
        <p:nvPicPr>
          <p:cNvPr id="4" name="Picture 3" descr="Pavučina spojených bodů">
            <a:extLst>
              <a:ext uri="{FF2B5EF4-FFF2-40B4-BE49-F238E27FC236}">
                <a16:creationId xmlns:a16="http://schemas.microsoft.com/office/drawing/2014/main" id="{8FA09BE8-47F6-4E04-9483-2CA838EDDB9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1537" b="11538"/>
          <a:stretch/>
        </p:blipFill>
        <p:spPr>
          <a:xfrm>
            <a:off x="20" y="10"/>
            <a:ext cx="12191979" cy="4196972"/>
          </a:xfrm>
          <a:custGeom>
            <a:avLst/>
            <a:gdLst/>
            <a:ahLst/>
            <a:cxnLst/>
            <a:rect l="l" t="t" r="r" b="b"/>
            <a:pathLst>
              <a:path w="12191999" h="4196982">
                <a:moveTo>
                  <a:pt x="0" y="0"/>
                </a:moveTo>
                <a:lnTo>
                  <a:pt x="12191999" y="0"/>
                </a:lnTo>
                <a:lnTo>
                  <a:pt x="12191999" y="4170459"/>
                </a:lnTo>
                <a:lnTo>
                  <a:pt x="11986461" y="4175111"/>
                </a:lnTo>
                <a:cubicBezTo>
                  <a:pt x="11912297" y="4174136"/>
                  <a:pt x="11838168" y="4170508"/>
                  <a:pt x="11764214" y="4164231"/>
                </a:cubicBezTo>
                <a:cubicBezTo>
                  <a:pt x="11656850" y="4156227"/>
                  <a:pt x="11548596" y="4145173"/>
                  <a:pt x="11441995" y="4165502"/>
                </a:cubicBezTo>
                <a:cubicBezTo>
                  <a:pt x="11324975" y="4187991"/>
                  <a:pt x="11208081" y="4188118"/>
                  <a:pt x="11090044" y="4182401"/>
                </a:cubicBezTo>
                <a:cubicBezTo>
                  <a:pt x="10989160" y="4177573"/>
                  <a:pt x="10888657" y="4152161"/>
                  <a:pt x="10787011" y="4178970"/>
                </a:cubicBezTo>
                <a:cubicBezTo>
                  <a:pt x="10776897" y="4180444"/>
                  <a:pt x="10766592" y="4180012"/>
                  <a:pt x="10756643" y="4177700"/>
                </a:cubicBezTo>
                <a:cubicBezTo>
                  <a:pt x="10645468" y="4162326"/>
                  <a:pt x="10533530" y="4174904"/>
                  <a:pt x="10421973" y="4170584"/>
                </a:cubicBezTo>
                <a:cubicBezTo>
                  <a:pt x="10370515" y="4168551"/>
                  <a:pt x="10318040" y="4169695"/>
                  <a:pt x="10267216" y="4164231"/>
                </a:cubicBezTo>
                <a:cubicBezTo>
                  <a:pt x="10150577" y="4151780"/>
                  <a:pt x="10034192" y="4145173"/>
                  <a:pt x="9918824" y="4174523"/>
                </a:cubicBezTo>
                <a:cubicBezTo>
                  <a:pt x="9885153" y="4182439"/>
                  <a:pt x="9850745" y="4186695"/>
                  <a:pt x="9816160" y="4187229"/>
                </a:cubicBezTo>
                <a:cubicBezTo>
                  <a:pt x="9703206" y="4191295"/>
                  <a:pt x="9590632" y="4183544"/>
                  <a:pt x="9478059" y="4177191"/>
                </a:cubicBezTo>
                <a:cubicBezTo>
                  <a:pt x="9399918" y="4172744"/>
                  <a:pt x="9321904" y="4163088"/>
                  <a:pt x="9243637" y="4171220"/>
                </a:cubicBezTo>
                <a:cubicBezTo>
                  <a:pt x="9198150" y="4175921"/>
                  <a:pt x="9152282" y="4175921"/>
                  <a:pt x="9106795" y="4171220"/>
                </a:cubicBezTo>
                <a:cubicBezTo>
                  <a:pt x="9022962" y="4161398"/>
                  <a:pt x="8938380" y="4159568"/>
                  <a:pt x="8854204" y="4165756"/>
                </a:cubicBezTo>
                <a:cubicBezTo>
                  <a:pt x="8728543" y="4176556"/>
                  <a:pt x="8603010" y="4185577"/>
                  <a:pt x="8476969" y="4168424"/>
                </a:cubicBezTo>
                <a:cubicBezTo>
                  <a:pt x="8405486" y="4157192"/>
                  <a:pt x="8332808" y="4155871"/>
                  <a:pt x="8260970" y="4164486"/>
                </a:cubicBezTo>
                <a:cubicBezTo>
                  <a:pt x="8089823" y="4188500"/>
                  <a:pt x="7918295" y="4180749"/>
                  <a:pt x="7746767" y="4170839"/>
                </a:cubicBezTo>
                <a:cubicBezTo>
                  <a:pt x="7632160" y="4164104"/>
                  <a:pt x="7517046" y="4151780"/>
                  <a:pt x="7402693" y="4168043"/>
                </a:cubicBezTo>
                <a:cubicBezTo>
                  <a:pt x="7256831" y="4188372"/>
                  <a:pt x="7110841" y="4181638"/>
                  <a:pt x="6964597" y="4175667"/>
                </a:cubicBezTo>
                <a:cubicBezTo>
                  <a:pt x="6857233" y="4171220"/>
                  <a:pt x="6749742" y="4157751"/>
                  <a:pt x="6642124" y="4174396"/>
                </a:cubicBezTo>
                <a:cubicBezTo>
                  <a:pt x="6631045" y="4175908"/>
                  <a:pt x="6619775" y="4174777"/>
                  <a:pt x="6609216" y="4171093"/>
                </a:cubicBezTo>
                <a:cubicBezTo>
                  <a:pt x="6568379" y="4157650"/>
                  <a:pt x="6524595" y="4155846"/>
                  <a:pt x="6482793" y="4165883"/>
                </a:cubicBezTo>
                <a:cubicBezTo>
                  <a:pt x="6405669" y="4182782"/>
                  <a:pt x="6328672" y="4190151"/>
                  <a:pt x="6250150" y="4174777"/>
                </a:cubicBezTo>
                <a:cubicBezTo>
                  <a:pt x="6217254" y="4167891"/>
                  <a:pt x="6183521" y="4165883"/>
                  <a:pt x="6150028" y="4168806"/>
                </a:cubicBezTo>
                <a:cubicBezTo>
                  <a:pt x="6020175" y="4181766"/>
                  <a:pt x="5890068" y="4176683"/>
                  <a:pt x="5760087" y="4174142"/>
                </a:cubicBezTo>
                <a:cubicBezTo>
                  <a:pt x="5521345" y="4169695"/>
                  <a:pt x="5282477" y="4174142"/>
                  <a:pt x="5044242" y="4151399"/>
                </a:cubicBezTo>
                <a:cubicBezTo>
                  <a:pt x="4979506" y="4145237"/>
                  <a:pt x="4914326" y="4141297"/>
                  <a:pt x="4849272" y="4142076"/>
                </a:cubicBezTo>
                <a:cubicBezTo>
                  <a:pt x="4784218" y="4142854"/>
                  <a:pt x="4719291" y="4148349"/>
                  <a:pt x="4655063" y="4161055"/>
                </a:cubicBezTo>
                <a:cubicBezTo>
                  <a:pt x="4447578" y="4201332"/>
                  <a:pt x="4239457" y="4203874"/>
                  <a:pt x="4029811" y="4187610"/>
                </a:cubicBezTo>
                <a:cubicBezTo>
                  <a:pt x="3943792" y="4180876"/>
                  <a:pt x="3857774" y="4169695"/>
                  <a:pt x="3771375" y="4171855"/>
                </a:cubicBezTo>
                <a:cubicBezTo>
                  <a:pt x="3623225" y="4175794"/>
                  <a:pt x="3474948" y="4167789"/>
                  <a:pt x="3326672" y="4169822"/>
                </a:cubicBezTo>
                <a:cubicBezTo>
                  <a:pt x="3322669" y="4170394"/>
                  <a:pt x="3318578" y="4169860"/>
                  <a:pt x="3314855" y="4168297"/>
                </a:cubicBezTo>
                <a:cubicBezTo>
                  <a:pt x="3278008" y="4143013"/>
                  <a:pt x="3237604" y="4152796"/>
                  <a:pt x="3199487" y="4159403"/>
                </a:cubicBezTo>
                <a:cubicBezTo>
                  <a:pt x="3072810" y="4181384"/>
                  <a:pt x="2946260" y="4192184"/>
                  <a:pt x="2817550" y="4175158"/>
                </a:cubicBezTo>
                <a:cubicBezTo>
                  <a:pt x="2694647" y="4157332"/>
                  <a:pt x="2569990" y="4155109"/>
                  <a:pt x="2446541" y="4168551"/>
                </a:cubicBezTo>
                <a:cubicBezTo>
                  <a:pt x="2276791" y="4188372"/>
                  <a:pt x="2107677" y="4184179"/>
                  <a:pt x="1938308" y="4168551"/>
                </a:cubicBezTo>
                <a:cubicBezTo>
                  <a:pt x="1869570" y="4162199"/>
                  <a:pt x="1799815" y="4151399"/>
                  <a:pt x="1731712" y="4167281"/>
                </a:cubicBezTo>
                <a:cubicBezTo>
                  <a:pt x="1647854" y="4186721"/>
                  <a:pt x="1564250" y="4180368"/>
                  <a:pt x="1480137" y="4176048"/>
                </a:cubicBezTo>
                <a:cubicBezTo>
                  <a:pt x="1373663" y="4170457"/>
                  <a:pt x="1267442" y="4154321"/>
                  <a:pt x="1160586" y="4167027"/>
                </a:cubicBezTo>
                <a:cubicBezTo>
                  <a:pt x="1111161" y="4172871"/>
                  <a:pt x="1062116" y="4182147"/>
                  <a:pt x="1012055" y="4179733"/>
                </a:cubicBezTo>
                <a:cubicBezTo>
                  <a:pt x="873562" y="4173380"/>
                  <a:pt x="735196" y="4165883"/>
                  <a:pt x="596449" y="4167027"/>
                </a:cubicBezTo>
                <a:cubicBezTo>
                  <a:pt x="538383" y="4167408"/>
                  <a:pt x="480699" y="4169314"/>
                  <a:pt x="422887" y="4173507"/>
                </a:cubicBezTo>
                <a:cubicBezTo>
                  <a:pt x="315015" y="4181384"/>
                  <a:pt x="207524" y="4170711"/>
                  <a:pt x="100033" y="4166900"/>
                </a:cubicBezTo>
                <a:lnTo>
                  <a:pt x="0" y="4171381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2158122940"/>
      </p:ext>
    </p:extLst>
  </p:cSld>
  <p:clrMapOvr>
    <a:masterClrMapping/>
  </p:clrMapOvr>
</p:sld>
</file>

<file path=ppt/theme/theme1.xml><?xml version="1.0" encoding="utf-8"?>
<a:theme xmlns:a="http://schemas.openxmlformats.org/drawingml/2006/main" name="SketchyVTI">
  <a:themeElements>
    <a:clrScheme name="SketchyVTI">
      <a:dk1>
        <a:sysClr val="windowText" lastClr="000000"/>
      </a:dk1>
      <a:lt1>
        <a:sysClr val="window" lastClr="FFFFFF"/>
      </a:lt1>
      <a:dk2>
        <a:srgbClr val="39302A"/>
      </a:dk2>
      <a:lt2>
        <a:srgbClr val="E5DEDB"/>
      </a:lt2>
      <a:accent1>
        <a:srgbClr val="E4650E"/>
      </a:accent1>
      <a:accent2>
        <a:srgbClr val="00A5AB"/>
      </a:accent2>
      <a:accent3>
        <a:srgbClr val="09963B"/>
      </a:accent3>
      <a:accent4>
        <a:srgbClr val="E64823"/>
      </a:accent4>
      <a:accent5>
        <a:srgbClr val="9C6A6A"/>
      </a:accent5>
      <a:accent6>
        <a:srgbClr val="824F8C"/>
      </a:accent6>
      <a:hlink>
        <a:srgbClr val="2998E3"/>
      </a:hlink>
      <a:folHlink>
        <a:srgbClr val="7F723D"/>
      </a:folHlink>
    </a:clrScheme>
    <a:fontScheme name="Custom 2">
      <a:majorFont>
        <a:latin typeface="Modern Love"/>
        <a:ea typeface=""/>
        <a:cs typeface=""/>
      </a:majorFont>
      <a:minorFont>
        <a:latin typeface="The Ha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ketchyVTI" id="{A6D2C935-A6E4-4DD9-BCC5-5AE2504DB8EA}" vid="{F0754072-50B6-4C01-B911-67246C9F58D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1490</TotalTime>
  <Words>524</Words>
  <Application>Microsoft Office PowerPoint</Application>
  <PresentationFormat>Širokoúhlá obrazovka</PresentationFormat>
  <Paragraphs>83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2" baseType="lpstr">
      <vt:lpstr>Arial</vt:lpstr>
      <vt:lpstr>Modern Love</vt:lpstr>
      <vt:lpstr>The Hand</vt:lpstr>
      <vt:lpstr>SketchyVTI</vt:lpstr>
      <vt:lpstr> Analytické nástroje ve výzkumech, zpracování dat</vt:lpstr>
      <vt:lpstr>Proč (ne)používat analytické nástroje?</vt:lpstr>
      <vt:lpstr>Vhodné analytické nástroje v sociálně-vědním výzkumu</vt:lpstr>
      <vt:lpstr>MS Excel</vt:lpstr>
      <vt:lpstr>IBM SPSS Statistics (resp. PSSP)</vt:lpstr>
      <vt:lpstr>ATLAS.ti a NVivo</vt:lpstr>
      <vt:lpstr>Newton Dictate (resp. Beey, Newton Analytics)</vt:lpstr>
      <vt:lpstr> Prostor pro dotazy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Analytické nástroje ve výzkumech, zpracování dat</dc:title>
  <dc:creator>KT</dc:creator>
  <cp:lastModifiedBy>KT</cp:lastModifiedBy>
  <cp:revision>19</cp:revision>
  <dcterms:created xsi:type="dcterms:W3CDTF">2021-01-30T13:20:50Z</dcterms:created>
  <dcterms:modified xsi:type="dcterms:W3CDTF">2021-02-09T09:26:54Z</dcterms:modified>
</cp:coreProperties>
</file>