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3" r:id="rId5"/>
    <p:sldId id="262" r:id="rId6"/>
    <p:sldId id="264" r:id="rId7"/>
    <p:sldId id="265" r:id="rId8"/>
    <p:sldId id="267" r:id="rId9"/>
    <p:sldId id="269" r:id="rId10"/>
    <p:sldId id="27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095D30-3F9A-4849-8934-DFB5F56E93A5}" v="13" dt="2022-12-21T14:55:56.1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75" autoAdjust="0"/>
    <p:restoredTop sz="94660"/>
  </p:normalViewPr>
  <p:slideViewPr>
    <p:cSldViewPr snapToGrid="0">
      <p:cViewPr>
        <p:scale>
          <a:sx n="77" d="100"/>
          <a:sy n="77" d="100"/>
        </p:scale>
        <p:origin x="1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Kříhová" userId="7d41808c-390e-40c2-bd93-53b0af250f83" providerId="ADAL" clId="{5D095D30-3F9A-4849-8934-DFB5F56E93A5}"/>
    <pc:docChg chg="custSel delSld modSld">
      <pc:chgData name="Zuzana Kříhová" userId="7d41808c-390e-40c2-bd93-53b0af250f83" providerId="ADAL" clId="{5D095D30-3F9A-4849-8934-DFB5F56E93A5}" dt="2022-12-22T07:24:05.971" v="1169" actId="47"/>
      <pc:docMkLst>
        <pc:docMk/>
      </pc:docMkLst>
      <pc:sldChg chg="del">
        <pc:chgData name="Zuzana Kříhová" userId="7d41808c-390e-40c2-bd93-53b0af250f83" providerId="ADAL" clId="{5D095D30-3F9A-4849-8934-DFB5F56E93A5}" dt="2022-12-22T07:23:56.806" v="1168" actId="47"/>
        <pc:sldMkLst>
          <pc:docMk/>
          <pc:sldMk cId="265650191" sldId="258"/>
        </pc:sldMkLst>
      </pc:sldChg>
      <pc:sldChg chg="del">
        <pc:chgData name="Zuzana Kříhová" userId="7d41808c-390e-40c2-bd93-53b0af250f83" providerId="ADAL" clId="{5D095D30-3F9A-4849-8934-DFB5F56E93A5}" dt="2022-12-22T07:24:05.971" v="1169" actId="47"/>
        <pc:sldMkLst>
          <pc:docMk/>
          <pc:sldMk cId="3196913744" sldId="260"/>
        </pc:sldMkLst>
      </pc:sldChg>
      <pc:sldChg chg="modSp mod">
        <pc:chgData name="Zuzana Kříhová" userId="7d41808c-390e-40c2-bd93-53b0af250f83" providerId="ADAL" clId="{5D095D30-3F9A-4849-8934-DFB5F56E93A5}" dt="2022-12-21T14:56:06.821" v="1167" actId="20577"/>
        <pc:sldMkLst>
          <pc:docMk/>
          <pc:sldMk cId="1969821569" sldId="273"/>
        </pc:sldMkLst>
        <pc:graphicFrameChg chg="mod modGraphic">
          <ac:chgData name="Zuzana Kříhová" userId="7d41808c-390e-40c2-bd93-53b0af250f83" providerId="ADAL" clId="{5D095D30-3F9A-4849-8934-DFB5F56E93A5}" dt="2022-12-21T09:40:39.904" v="867" actId="20577"/>
          <ac:graphicFrameMkLst>
            <pc:docMk/>
            <pc:sldMk cId="1969821569" sldId="273"/>
            <ac:graphicFrameMk id="7" creationId="{00000000-0000-0000-0000-000000000000}"/>
          </ac:graphicFrameMkLst>
        </pc:graphicFrameChg>
        <pc:graphicFrameChg chg="mod modGraphic">
          <ac:chgData name="Zuzana Kříhová" userId="7d41808c-390e-40c2-bd93-53b0af250f83" providerId="ADAL" clId="{5D095D30-3F9A-4849-8934-DFB5F56E93A5}" dt="2022-12-21T14:56:06.821" v="1167" actId="20577"/>
          <ac:graphicFrameMkLst>
            <pc:docMk/>
            <pc:sldMk cId="1969821569" sldId="273"/>
            <ac:graphicFrameMk id="8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94-1B65-466D-88A3-80600438FF18}" type="datetimeFigureOut">
              <a:rPr lang="cs-CZ" smtClean="0"/>
              <a:t>21.12.2022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B9E7-7959-4EDD-9C66-2EF42DCE3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71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94-1B65-466D-88A3-80600438FF18}" type="datetimeFigureOut">
              <a:rPr lang="cs-CZ" smtClean="0"/>
              <a:t>21.12.2022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B9E7-7959-4EDD-9C66-2EF42DCE3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51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94-1B65-466D-88A3-80600438FF18}" type="datetimeFigureOut">
              <a:rPr lang="cs-CZ" smtClean="0"/>
              <a:t>21.12.2022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B9E7-7959-4EDD-9C66-2EF42DCE3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99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94-1B65-466D-88A3-80600438FF18}" type="datetimeFigureOut">
              <a:rPr lang="cs-CZ" smtClean="0"/>
              <a:t>21.12.2022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B9E7-7959-4EDD-9C66-2EF42DCE3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9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94-1B65-466D-88A3-80600438FF18}" type="datetimeFigureOut">
              <a:rPr lang="cs-CZ" smtClean="0"/>
              <a:t>21.12.2022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B9E7-7959-4EDD-9C66-2EF42DCE3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52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94-1B65-466D-88A3-80600438FF18}" type="datetimeFigureOut">
              <a:rPr lang="cs-CZ" smtClean="0"/>
              <a:t>21.12.2022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B9E7-7959-4EDD-9C66-2EF42DCE3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2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94-1B65-466D-88A3-80600438FF18}" type="datetimeFigureOut">
              <a:rPr lang="cs-CZ" smtClean="0"/>
              <a:t>21.12.2022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B9E7-7959-4EDD-9C66-2EF42DCE3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20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94-1B65-466D-88A3-80600438FF18}" type="datetimeFigureOut">
              <a:rPr lang="cs-CZ" smtClean="0"/>
              <a:t>21.12.2022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B9E7-7959-4EDD-9C66-2EF42DCE3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79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94-1B65-466D-88A3-80600438FF18}" type="datetimeFigureOut">
              <a:rPr lang="cs-CZ" smtClean="0"/>
              <a:t>21.12.2022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B9E7-7959-4EDD-9C66-2EF42DCE3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98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94-1B65-466D-88A3-80600438FF18}" type="datetimeFigureOut">
              <a:rPr lang="cs-CZ" smtClean="0"/>
              <a:t>21.12.2022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B9E7-7959-4EDD-9C66-2EF42DCE3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75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8C94-1B65-466D-88A3-80600438FF18}" type="datetimeFigureOut">
              <a:rPr lang="cs-CZ" smtClean="0"/>
              <a:t>21.12.2022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B9E7-7959-4EDD-9C66-2EF42DCE3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45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58C94-1B65-466D-88A3-80600438FF18}" type="datetimeFigureOut">
              <a:rPr lang="cs-CZ" smtClean="0"/>
              <a:t>21.12.2022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6B9E7-7959-4EDD-9C66-2EF42DCE3E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90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jehyab.com/?q=%D8%AE%D8%B1%D9%88%D8%B4&amp;d=en" TargetMode="External"/><Relationship Id="rId2" Type="http://schemas.openxmlformats.org/officeDocument/2006/relationships/hyperlink" Target="https://ganjoor.net/khayyam/robaee/sh115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anjoor.net/khayyam/robaee/sh6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Výklad 2 </a:t>
            </a:r>
            <a:r>
              <a:rPr lang="cs-CZ" dirty="0" err="1"/>
              <a:t>Chajjámových</a:t>
            </a:r>
            <a:r>
              <a:rPr lang="cs-CZ" dirty="0"/>
              <a:t> 4verší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145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213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4607"/>
            <a:ext cx="10515600" cy="5052356"/>
          </a:xfrm>
        </p:spPr>
        <p:txBody>
          <a:bodyPr/>
          <a:lstStyle/>
          <a:p>
            <a:r>
              <a:rPr lang="ar-SA" b="1" dirty="0"/>
              <a:t>در کارگه کوزه‌گری رفتم دوش</a:t>
            </a:r>
            <a:endParaRPr lang="cs-CZ" dirty="0"/>
          </a:p>
          <a:p>
            <a:r>
              <a:rPr lang="ar-SA" b="1" dirty="0"/>
              <a:t>دیدم دو هزار کوزه گویا و خموش</a:t>
            </a:r>
            <a:endParaRPr lang="cs-CZ" dirty="0"/>
          </a:p>
          <a:p>
            <a:r>
              <a:rPr lang="ar-SA" b="1" dirty="0"/>
              <a:t>ناگاه یکی کوزه برآورد خروش</a:t>
            </a:r>
            <a:endParaRPr lang="cs-CZ" dirty="0"/>
          </a:p>
          <a:p>
            <a:r>
              <a:rPr lang="ar-SA" b="1" dirty="0"/>
              <a:t>کو کوزه‌گر و کوزه‌خر و کوزه فروش</a:t>
            </a:r>
            <a:endParaRPr lang="cs-CZ" dirty="0"/>
          </a:p>
          <a:p>
            <a:r>
              <a:rPr lang="fa-IR" dirty="0">
                <a:solidFill>
                  <a:srgbClr val="00B050"/>
                </a:solidFill>
              </a:rPr>
              <a:t>۱. دوشین، دیشب، شبگذشته </a:t>
            </a:r>
            <a:r>
              <a:rPr lang="cs-CZ" dirty="0">
                <a:solidFill>
                  <a:srgbClr val="00B050"/>
                </a:solidFill>
              </a:rPr>
              <a:t>  </a:t>
            </a:r>
            <a:r>
              <a:rPr lang="ar-SA" b="1" dirty="0">
                <a:solidFill>
                  <a:srgbClr val="00B050"/>
                </a:solidFill>
              </a:rPr>
              <a:t>دوش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ar-SA" b="1" dirty="0">
                <a:solidFill>
                  <a:srgbClr val="00B050"/>
                </a:solidFill>
              </a:rPr>
              <a:t>کوزه گویا و خموش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b="1" dirty="0">
                <a:solidFill>
                  <a:srgbClr val="00B050"/>
                </a:solidFill>
              </a:rPr>
              <a:t>– mluvčí ticha</a:t>
            </a:r>
          </a:p>
          <a:p>
            <a:r>
              <a:rPr lang="fa-IR" dirty="0">
                <a:solidFill>
                  <a:srgbClr val="00B050"/>
                </a:solidFill>
              </a:rPr>
              <a:t>بانگ؛ فریاد.</a:t>
            </a:r>
            <a:r>
              <a:rPr lang="cs-CZ" dirty="0">
                <a:solidFill>
                  <a:srgbClr val="00B050"/>
                </a:solidFill>
              </a:rPr>
              <a:t> - </a:t>
            </a:r>
            <a:r>
              <a:rPr lang="ar-SA" b="1" dirty="0">
                <a:solidFill>
                  <a:srgbClr val="00B050"/>
                </a:solidFill>
              </a:rPr>
              <a:t>خروش</a:t>
            </a:r>
            <a:endParaRPr lang="cs-CZ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770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637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7220" y="868680"/>
            <a:ext cx="10736580" cy="5308283"/>
          </a:xfrm>
        </p:spPr>
        <p:txBody>
          <a:bodyPr/>
          <a:lstStyle/>
          <a:p>
            <a:pPr marL="0" indent="0" rtl="1">
              <a:buNone/>
            </a:pPr>
            <a:r>
              <a:rPr lang="cs-CZ" dirty="0"/>
              <a:t>                                                     </a:t>
            </a:r>
            <a:r>
              <a:rPr lang="ar-SA" dirty="0"/>
              <a:t>جامی است که عقل </a:t>
            </a:r>
            <a:r>
              <a:rPr lang="ar-SA" dirty="0">
                <a:solidFill>
                  <a:srgbClr val="FF0000"/>
                </a:solidFill>
              </a:rPr>
              <a:t>آفرین</a:t>
            </a:r>
            <a:r>
              <a:rPr lang="ar-SA" dirty="0"/>
              <a:t> </a:t>
            </a:r>
            <a:r>
              <a:rPr lang="ar-SA" dirty="0">
                <a:solidFill>
                  <a:srgbClr val="00B050"/>
                </a:solidFill>
              </a:rPr>
              <a:t>میزندش</a:t>
            </a:r>
            <a:endParaRPr lang="cs-CZ" dirty="0">
              <a:solidFill>
                <a:srgbClr val="00B050"/>
              </a:solidFill>
            </a:endParaRPr>
          </a:p>
          <a:p>
            <a:pPr marL="0" indent="0" rtl="1">
              <a:buNone/>
            </a:pPr>
            <a:r>
              <a:rPr lang="ar-SA" dirty="0"/>
              <a:t>صد بوسه ز مهر بر </a:t>
            </a:r>
            <a:r>
              <a:rPr lang="ar-SA" dirty="0">
                <a:solidFill>
                  <a:srgbClr val="FF0000"/>
                </a:solidFill>
              </a:rPr>
              <a:t>جبین</a:t>
            </a:r>
            <a:r>
              <a:rPr lang="ar-SA" dirty="0"/>
              <a:t> </a:t>
            </a:r>
            <a:r>
              <a:rPr lang="ar-SA" dirty="0">
                <a:solidFill>
                  <a:srgbClr val="00B050"/>
                </a:solidFill>
              </a:rPr>
              <a:t>میزندش</a:t>
            </a:r>
            <a:endParaRPr lang="cs-CZ" dirty="0">
              <a:solidFill>
                <a:srgbClr val="00B050"/>
              </a:solidFill>
            </a:endParaRPr>
          </a:p>
          <a:p>
            <a:pPr marL="0" indent="0" rtl="1">
              <a:buNone/>
            </a:pPr>
            <a:r>
              <a:rPr lang="ar-SA" dirty="0"/>
              <a:t>این کوزه‌گر دهر چنین جام لطیف</a:t>
            </a:r>
            <a:endParaRPr lang="cs-CZ" dirty="0"/>
          </a:p>
          <a:p>
            <a:pPr marL="0" indent="0" rtl="1">
              <a:buNone/>
            </a:pPr>
            <a:r>
              <a:rPr lang="ar-SA" dirty="0"/>
              <a:t>می‌سازد و باز بر </a:t>
            </a:r>
            <a:r>
              <a:rPr lang="ar-SA" dirty="0">
                <a:solidFill>
                  <a:srgbClr val="FF0000"/>
                </a:solidFill>
              </a:rPr>
              <a:t>زمین</a:t>
            </a:r>
            <a:r>
              <a:rPr lang="ar-SA" dirty="0"/>
              <a:t> </a:t>
            </a:r>
            <a:r>
              <a:rPr lang="ar-SA" dirty="0">
                <a:solidFill>
                  <a:srgbClr val="00B050"/>
                </a:solidFill>
              </a:rPr>
              <a:t>میزندش</a:t>
            </a:r>
            <a:endParaRPr lang="cs-CZ" dirty="0">
              <a:solidFill>
                <a:srgbClr val="00B050"/>
              </a:solidFill>
            </a:endParaRPr>
          </a:p>
          <a:p>
            <a:pPr marL="0" indent="0" rtl="1">
              <a:buNone/>
            </a:pPr>
            <a:r>
              <a:rPr lang="cs-CZ" dirty="0">
                <a:hlinkClick r:id="rId2"/>
              </a:rPr>
              <a:t>https://ganjoor.net/khayyam/robaee/sh115/</a:t>
            </a:r>
            <a:endParaRPr lang="cs-CZ" dirty="0"/>
          </a:p>
          <a:p>
            <a:pPr marL="0" indent="0" rtl="1">
              <a:buNone/>
            </a:pPr>
            <a:endParaRPr lang="cs-CZ" dirty="0"/>
          </a:p>
          <a:p>
            <a:r>
              <a:rPr lang="cs-CZ" dirty="0">
                <a:hlinkClick r:id="rId3"/>
              </a:rPr>
              <a:t>http://www.vajehyab.com/?q=%D8%AE%D8%B1%D9%88%D8%B4&amp;d=en</a:t>
            </a:r>
            <a:endParaRPr lang="cs-CZ" dirty="0"/>
          </a:p>
          <a:p>
            <a:r>
              <a:rPr lang="cs-CZ" dirty="0"/>
              <a:t>https://www.exploringkhayyam.com/</a:t>
            </a:r>
          </a:p>
        </p:txBody>
      </p:sp>
    </p:spTree>
    <p:extLst>
      <p:ext uri="{BB962C8B-B14F-4D97-AF65-F5344CB8AC3E}">
        <p14:creationId xmlns:p14="http://schemas.microsoft.com/office/powerpoint/2010/main" val="114887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192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6302192"/>
              </p:ext>
            </p:extLst>
          </p:nvPr>
        </p:nvGraphicFramePr>
        <p:xfrm>
          <a:off x="-16625" y="557048"/>
          <a:ext cx="6228238" cy="6780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8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9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685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Emma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Martin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Pohár moudrosti stvořený rozumem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Sto polibků dá na čelo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 </a:t>
                      </a:r>
                      <a:endParaRPr lang="cs-CZ" sz="1600" dirty="0"/>
                    </a:p>
                    <a:p>
                      <a:r>
                        <a:rPr lang="cs-CZ" sz="1600" dirty="0"/>
                        <a:t>Takový jemný pohár stvořil hrnčíř tento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Vyrobí ho a hodí jej na zem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Číše dokonalá, co Rozum </a:t>
                      </a:r>
                      <a:r>
                        <a:rPr lang="pl-PL" sz="1600" dirty="0">
                          <a:solidFill>
                            <a:srgbClr val="FF0000"/>
                          </a:solidFill>
                        </a:rPr>
                        <a:t>tvoří</a:t>
                      </a:r>
                      <a:r>
                        <a:rPr lang="pl-PL" sz="1600" dirty="0"/>
                        <a:t>,</a:t>
                      </a:r>
                    </a:p>
                    <a:p>
                      <a:endParaRPr lang="pl-PL" sz="1600" dirty="0"/>
                    </a:p>
                    <a:p>
                      <a:r>
                        <a:rPr lang="cs-CZ" sz="1600" dirty="0"/>
                        <a:t>stovkou polibků tvář její 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tvoří</a:t>
                      </a:r>
                      <a:r>
                        <a:rPr lang="cs-CZ" sz="1600" dirty="0"/>
                        <a:t>.</a:t>
                      </a:r>
                    </a:p>
                    <a:p>
                      <a:endParaRPr lang="cs-CZ" sz="1600" dirty="0"/>
                    </a:p>
                    <a:p>
                      <a:r>
                        <a:rPr lang="cs-CZ" sz="1600" dirty="0"/>
                        <a:t>Číše něžná, vesmírný ten hrnčíř,</a:t>
                      </a:r>
                    </a:p>
                    <a:p>
                      <a:endParaRPr lang="cs-CZ" sz="1600" dirty="0"/>
                    </a:p>
                    <a:p>
                      <a:r>
                        <a:rPr lang="pl-PL" sz="1600" dirty="0"/>
                        <a:t>prach a zem zas z ní </a:t>
                      </a:r>
                      <a:r>
                        <a:rPr lang="pl-PL" sz="1600" dirty="0">
                          <a:solidFill>
                            <a:srgbClr val="FF0000"/>
                          </a:solidFill>
                        </a:rPr>
                        <a:t>stvoří</a:t>
                      </a:r>
                      <a:r>
                        <a:rPr lang="cs-CZ" sz="1600" dirty="0"/>
                        <a:t>.</a:t>
                      </a:r>
                      <a:r>
                        <a:rPr lang="cs-CZ" sz="1400" dirty="0"/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685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David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originál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7691">
                <a:tc>
                  <a:txBody>
                    <a:bodyPr/>
                    <a:lstStyle/>
                    <a:p>
                      <a:r>
                        <a:rPr lang="cs-CZ" sz="1600" dirty="0"/>
                        <a:t>Pohár rozumem 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oplývaje</a:t>
                      </a:r>
                      <a:endParaRPr lang="cs-CZ" sz="1600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cs-CZ" sz="16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/>
                        <a:t>Sa</a:t>
                      </a:r>
                      <a:r>
                        <a:rPr lang="cs-CZ" sz="1600" dirty="0"/>
                        <a:t> polibků jí na čelo 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dávaje</a:t>
                      </a:r>
                      <a:endParaRPr lang="cs-CZ" sz="1600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Hrnčíř světa tento jemný pohár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Stvoří a o zem 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</a:rPr>
                        <a:t>rozbit je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rtl="1">
                        <a:buNone/>
                      </a:pPr>
                      <a:r>
                        <a:rPr lang="ar-SA" sz="1600" dirty="0"/>
                        <a:t>جامی است که عقل </a:t>
                      </a:r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آفرین</a:t>
                      </a:r>
                      <a:r>
                        <a:rPr lang="ar-SA" sz="1600" dirty="0"/>
                        <a:t> </a:t>
                      </a:r>
                      <a:r>
                        <a:rPr lang="ar-SA" sz="1600" dirty="0">
                          <a:solidFill>
                            <a:srgbClr val="00B050"/>
                          </a:solidFill>
                        </a:rPr>
                        <a:t>میزندش</a:t>
                      </a:r>
                      <a:endParaRPr lang="cs-CZ" sz="1600" dirty="0">
                        <a:solidFill>
                          <a:srgbClr val="00B050"/>
                        </a:solidFill>
                      </a:endParaRPr>
                    </a:p>
                    <a:p>
                      <a:endParaRPr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rtl="1">
                        <a:buNone/>
                      </a:pPr>
                      <a:r>
                        <a:rPr lang="ar-SA" sz="1600" dirty="0"/>
                        <a:t>صد بوسه ز مهر بر </a:t>
                      </a:r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جبین</a:t>
                      </a:r>
                      <a:r>
                        <a:rPr lang="ar-SA" sz="1600" dirty="0"/>
                        <a:t> </a:t>
                      </a:r>
                      <a:r>
                        <a:rPr lang="ar-SA" sz="1600" dirty="0">
                          <a:solidFill>
                            <a:srgbClr val="00B050"/>
                          </a:solidFill>
                        </a:rPr>
                        <a:t>میزندش</a:t>
                      </a:r>
                      <a:endParaRPr lang="cs-CZ" sz="1600" dirty="0">
                        <a:solidFill>
                          <a:srgbClr val="00B050"/>
                        </a:solidFill>
                      </a:endParaRPr>
                    </a:p>
                    <a:p>
                      <a:endParaRPr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rtl="1">
                        <a:buNone/>
                      </a:pPr>
                      <a:r>
                        <a:rPr lang="ar-SA" sz="1600" dirty="0"/>
                        <a:t>این کوزه‌گر دهر چنین جام لطیف</a:t>
                      </a:r>
                      <a:endParaRPr lang="cs-CZ" sz="1600" dirty="0"/>
                    </a:p>
                    <a:p>
                      <a:endParaRPr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rtl="1">
                        <a:buNone/>
                      </a:pPr>
                      <a:r>
                        <a:rPr lang="ar-SA" sz="1600" dirty="0"/>
                        <a:t>می‌سازد و باز بر </a:t>
                      </a:r>
                      <a:r>
                        <a:rPr lang="ar-SA" sz="1600" dirty="0">
                          <a:solidFill>
                            <a:srgbClr val="FF0000"/>
                          </a:solidFill>
                        </a:rPr>
                        <a:t>زمین</a:t>
                      </a:r>
                      <a:r>
                        <a:rPr lang="ar-SA" sz="1600" dirty="0"/>
                        <a:t> </a:t>
                      </a:r>
                      <a:r>
                        <a:rPr lang="ar-SA" sz="1600" dirty="0">
                          <a:solidFill>
                            <a:srgbClr val="00B050"/>
                          </a:solidFill>
                        </a:rPr>
                        <a:t>میزندش</a:t>
                      </a:r>
                      <a:endParaRPr lang="cs-CZ" sz="1600" dirty="0">
                        <a:solidFill>
                          <a:srgbClr val="00B050"/>
                        </a:solidFill>
                      </a:endParaRP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Zástupný symbol pro obsah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9600558"/>
              </p:ext>
            </p:extLst>
          </p:nvPr>
        </p:nvGraphicFramePr>
        <p:xfrm>
          <a:off x="6172200" y="630238"/>
          <a:ext cx="6093372" cy="659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1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Magda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Vojta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9377"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to šálek vzejitý z rozumu</a:t>
                      </a:r>
                      <a:endParaRPr lang="cs-CZ" sz="1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Jehož čelo zahrne tisícem polibků</a:t>
                      </a:r>
                    </a:p>
                    <a:p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Tato nádoba jest tak velmi křehký šálek</a:t>
                      </a:r>
                    </a:p>
                    <a:p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Který on znovu zhotoví a roztříští o zem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to pohár čím získáte rozum bystrý</a:t>
                      </a:r>
                      <a:endParaRPr lang="cs-CZ" sz="1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 polibků z lásky na čelo dá</a:t>
                      </a:r>
                      <a:endParaRPr lang="cs-CZ" sz="1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 hrnčíř osudu tvoří pohár křehký</a:t>
                      </a:r>
                    </a:p>
                    <a:p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Vytvoří a na zem ho upustí</a:t>
                      </a:r>
                      <a:endParaRPr lang="cs-CZ" sz="140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Sára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FF0000"/>
                          </a:solidFill>
                        </a:rPr>
                        <a:t>Štolbová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3023">
                <a:tc>
                  <a:txBody>
                    <a:bodyPr/>
                    <a:lstStyle/>
                    <a:p>
                      <a:r>
                        <a:rPr lang="cs-CZ" sz="1400" dirty="0"/>
                        <a:t>Pohár, co moudrost všechnu jemu dal</a:t>
                      </a:r>
                    </a:p>
                    <a:p>
                      <a:endParaRPr lang="cs-CZ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Stovky polibků, co z lásky dostal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cs-CZ" sz="1400" dirty="0"/>
                      </a:br>
                      <a:r>
                        <a:rPr lang="cs-CZ" sz="1400" dirty="0"/>
                        <a:t>Stvořitel vzal půvab světa všeho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Stvořil, zpět zemi dopřál krásu jeho</a:t>
                      </a:r>
                    </a:p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400" dirty="0"/>
                        <a:t>Ó číše božské krásy úchvatné!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dirty="0"/>
                        <a:t>Sám rozum polibkem se čela tvého tkne…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dirty="0"/>
                        <a:t>Však slepá sudba, </a:t>
                      </a:r>
                      <a:r>
                        <a:rPr lang="cs-CZ" sz="1400" dirty="0" err="1"/>
                        <a:t>stvořivší</a:t>
                      </a:r>
                      <a:r>
                        <a:rPr lang="cs-CZ" sz="1400" dirty="0"/>
                        <a:t> ten div,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dirty="0"/>
                        <a:t>Zas roztříští tě o zem kteréhosi dne (Štolbová)</a:t>
                      </a:r>
                    </a:p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82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6356" y="365126"/>
            <a:ext cx="10597444" cy="3799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6356" y="1083733"/>
            <a:ext cx="10597444" cy="5093230"/>
          </a:xfrm>
        </p:spPr>
        <p:txBody>
          <a:bodyPr/>
          <a:lstStyle/>
          <a:p>
            <a:pPr marL="0" indent="0" rtl="1">
              <a:buNone/>
            </a:pPr>
            <a:r>
              <a:rPr lang="cs-CZ" dirty="0"/>
              <a:t> </a:t>
            </a:r>
            <a:r>
              <a:rPr lang="cs-CZ" sz="2000" dirty="0"/>
              <a:t>číše – člověk, intelekt – Bůh. Bůh stvořil tak úchvatnou číši…   </a:t>
            </a:r>
            <a:r>
              <a:rPr lang="ar-SA" dirty="0">
                <a:solidFill>
                  <a:srgbClr val="FF0000"/>
                </a:solidFill>
              </a:rPr>
              <a:t>جام</a:t>
            </a:r>
            <a:r>
              <a:rPr lang="ar-SA" dirty="0"/>
              <a:t>ی است که </a:t>
            </a:r>
            <a:r>
              <a:rPr lang="ar-SA" dirty="0">
                <a:solidFill>
                  <a:srgbClr val="FF0000"/>
                </a:solidFill>
              </a:rPr>
              <a:t>عقل آفرین </a:t>
            </a:r>
            <a:r>
              <a:rPr lang="ar-SA" dirty="0"/>
              <a:t>میزندش</a:t>
            </a:r>
            <a:endParaRPr lang="cs-CZ" dirty="0"/>
          </a:p>
          <a:p>
            <a:pPr marL="0" indent="0" rtl="1">
              <a:buNone/>
            </a:pPr>
            <a:r>
              <a:rPr lang="cs-CZ" dirty="0"/>
              <a:t>   </a:t>
            </a:r>
            <a:r>
              <a:rPr lang="cs-CZ" sz="2400" dirty="0"/>
              <a:t>stokrát číši políbil na čelo(Bůh člověka miluje)</a:t>
            </a:r>
            <a:r>
              <a:rPr lang="ar-SA" dirty="0"/>
              <a:t>صد بوسه ز مهر بر جبین میزندش</a:t>
            </a:r>
            <a:endParaRPr lang="cs-CZ" dirty="0"/>
          </a:p>
          <a:p>
            <a:pPr marL="0" indent="0" rtl="1">
              <a:buNone/>
            </a:pPr>
            <a:r>
              <a:rPr lang="cs-CZ" dirty="0"/>
              <a:t>     </a:t>
            </a:r>
            <a:r>
              <a:rPr lang="cs-CZ" sz="1800" dirty="0"/>
              <a:t>hrnčíř času/světa (bůh) tak delikátní, křehkou číši (člověka)          </a:t>
            </a:r>
            <a:r>
              <a:rPr lang="ar-SA" dirty="0"/>
              <a:t>این </a:t>
            </a:r>
            <a:r>
              <a:rPr lang="ar-SA" dirty="0">
                <a:solidFill>
                  <a:srgbClr val="FF0000"/>
                </a:solidFill>
              </a:rPr>
              <a:t>کوزه‌گر دهر </a:t>
            </a:r>
            <a:r>
              <a:rPr lang="ar-SA" dirty="0"/>
              <a:t>چنین جام لطیف</a:t>
            </a:r>
            <a:endParaRPr lang="cs-CZ" dirty="0"/>
          </a:p>
          <a:p>
            <a:pPr marL="0" indent="0" rtl="1">
              <a:buNone/>
            </a:pPr>
            <a:r>
              <a:rPr lang="cs-CZ" dirty="0"/>
              <a:t>            člověka tvoří a zas je ničí, tvoří a drtí…</a:t>
            </a:r>
            <a:r>
              <a:rPr lang="ar-SA" dirty="0"/>
              <a:t>می‌سازد و باز بر زمین میزندش</a:t>
            </a:r>
            <a:endParaRPr lang="cs-CZ" dirty="0"/>
          </a:p>
          <a:p>
            <a:pPr marL="0" indent="0" rtl="1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3798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93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Kdo krásnou číši stvořil,</a:t>
            </a:r>
          </a:p>
          <a:p>
            <a:pPr marL="0" indent="0">
              <a:buNone/>
            </a:pPr>
            <a:r>
              <a:rPr lang="cs-CZ" dirty="0"/>
              <a:t>Lze, aby zpit ji rozbořil?</a:t>
            </a:r>
          </a:p>
          <a:p>
            <a:pPr marL="0" indent="0">
              <a:buNone/>
            </a:pPr>
            <a:r>
              <a:rPr lang="cs-CZ" dirty="0"/>
              <a:t>Hlav tolik, ramen jemný schyl</a:t>
            </a:r>
          </a:p>
          <a:p>
            <a:pPr marL="0" indent="0">
              <a:buNone/>
            </a:pPr>
            <a:r>
              <a:rPr lang="cs-CZ" dirty="0"/>
              <a:t>Čí láskou vznik? Čí vztek je zbil?  (Borecký)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Ó číše božské krásy úchvatné!</a:t>
            </a:r>
          </a:p>
          <a:p>
            <a:pPr marL="0" indent="0">
              <a:buNone/>
            </a:pPr>
            <a:r>
              <a:rPr lang="cs-CZ" dirty="0"/>
              <a:t>Sám rozum polibkem se čela tvého tkne…</a:t>
            </a:r>
          </a:p>
          <a:p>
            <a:pPr marL="0" indent="0">
              <a:buNone/>
            </a:pPr>
            <a:r>
              <a:rPr lang="cs-CZ" dirty="0"/>
              <a:t>Však slepá sudba, </a:t>
            </a:r>
            <a:r>
              <a:rPr lang="cs-CZ" dirty="0" err="1"/>
              <a:t>stvořivší</a:t>
            </a:r>
            <a:r>
              <a:rPr lang="cs-CZ" dirty="0"/>
              <a:t> ten div,</a:t>
            </a:r>
          </a:p>
          <a:p>
            <a:pPr marL="0" indent="0">
              <a:buNone/>
            </a:pPr>
            <a:r>
              <a:rPr lang="cs-CZ" dirty="0"/>
              <a:t>Zas roztříští tě o zem kteréhosi dne (Štolbová)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Kdo skvostnou číši, již sám ulije,</a:t>
            </a:r>
          </a:p>
          <a:p>
            <a:pPr marL="0" indent="0">
              <a:buNone/>
            </a:pPr>
            <a:r>
              <a:rPr lang="cs-CZ" dirty="0"/>
              <a:t>Pak ve střepy zas naschvál rozbije?</a:t>
            </a:r>
          </a:p>
          <a:p>
            <a:pPr marL="0" indent="0">
              <a:buNone/>
            </a:pPr>
            <a:r>
              <a:rPr lang="cs-CZ" dirty="0"/>
              <a:t>A přec, co hlav a údů spanilých</a:t>
            </a:r>
          </a:p>
          <a:p>
            <a:pPr marL="0" indent="0">
              <a:buNone/>
            </a:pPr>
            <a:r>
              <a:rPr lang="cs-CZ" dirty="0"/>
              <a:t>On z lásky dal a v hněvu ničí je! ( </a:t>
            </a:r>
            <a:r>
              <a:rPr lang="cs-CZ" dirty="0" err="1"/>
              <a:t>Štýbr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389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060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3778" y="824089"/>
            <a:ext cx="10620022" cy="5352874"/>
          </a:xfrm>
        </p:spPr>
        <p:txBody>
          <a:bodyPr/>
          <a:lstStyle/>
          <a:p>
            <a:r>
              <a:rPr lang="ar-SA" dirty="0"/>
              <a:t>ماییم و می و مطرب و این کنج </a:t>
            </a:r>
            <a:r>
              <a:rPr lang="ar-SA" dirty="0">
                <a:solidFill>
                  <a:srgbClr val="00B050"/>
                </a:solidFill>
              </a:rPr>
              <a:t>خراب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ar-SA" dirty="0"/>
              <a:t>جان و دل و جام و جامه پر درد </a:t>
            </a:r>
            <a:r>
              <a:rPr lang="ar-SA" dirty="0">
                <a:solidFill>
                  <a:srgbClr val="00B050"/>
                </a:solidFill>
              </a:rPr>
              <a:t>شراب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ar-SA" dirty="0"/>
              <a:t>فارغ ز امید رحمت و بیم </a:t>
            </a:r>
            <a:r>
              <a:rPr lang="ar-SA" dirty="0">
                <a:solidFill>
                  <a:srgbClr val="00B050"/>
                </a:solidFill>
              </a:rPr>
              <a:t>عذاب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ar-SA" dirty="0"/>
              <a:t>آزاد ز خاک و باد و از آتش </a:t>
            </a:r>
            <a:r>
              <a:rPr lang="ar-SA" dirty="0">
                <a:solidFill>
                  <a:srgbClr val="00B050"/>
                </a:solidFill>
              </a:rPr>
              <a:t>و آب</a:t>
            </a: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https://ganjoor.net/khayyam/robaee/sh6/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156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85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3778" y="564444"/>
            <a:ext cx="10701866" cy="5949245"/>
          </a:xfrm>
        </p:spPr>
        <p:txBody>
          <a:bodyPr>
            <a:normAutofit/>
          </a:bodyPr>
          <a:lstStyle/>
          <a:p>
            <a:r>
              <a:rPr lang="ar-SA" b="1" u="sng" dirty="0"/>
              <a:t>ماییم و می و مطرب و این </a:t>
            </a:r>
            <a:r>
              <a:rPr lang="ar-SA" b="1" u="sng" dirty="0">
                <a:solidFill>
                  <a:srgbClr val="FF0000"/>
                </a:solidFill>
              </a:rPr>
              <a:t>کنج</a:t>
            </a:r>
            <a:r>
              <a:rPr lang="ar-SA" b="1" u="sng" dirty="0"/>
              <a:t> خراب</a:t>
            </a:r>
            <a:r>
              <a:rPr lang="cs-CZ" b="1" u="sng" dirty="0"/>
              <a:t>       </a:t>
            </a:r>
            <a:r>
              <a:rPr lang="cs-CZ" dirty="0"/>
              <a:t>roh</a:t>
            </a:r>
            <a:endParaRPr lang="cs-CZ" b="1" u="sng" dirty="0"/>
          </a:p>
          <a:p>
            <a:r>
              <a:rPr lang="fa-IR" dirty="0">
                <a:solidFill>
                  <a:srgbClr val="FF0000"/>
                </a:solidFill>
              </a:rPr>
              <a:t>مطرب . [ م ُ رِ ]  سرودگوینده, آوازخوان و ساززن و رقاص . آن که سرود گوید و کسی را به طرب می آورد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tam, kde jsme my a kde je i víno a hudba (veselí), v tom případě nezáleží na místě, byť by bylo sebehorší (zastrčená ruina)  </a:t>
            </a:r>
          </a:p>
          <a:p>
            <a:r>
              <a:rPr lang="ar-SA" b="1" u="sng" dirty="0"/>
              <a:t>جان و دل و جام و جامه پر </a:t>
            </a:r>
            <a:r>
              <a:rPr lang="ar-SA" b="1" u="sng" dirty="0">
                <a:solidFill>
                  <a:srgbClr val="FF0000"/>
                </a:solidFill>
              </a:rPr>
              <a:t>درد</a:t>
            </a:r>
            <a:r>
              <a:rPr lang="ar-SA" b="1" u="sng" dirty="0"/>
              <a:t> شراب</a:t>
            </a:r>
            <a:r>
              <a:rPr lang="cs-CZ" b="1" u="sng" dirty="0"/>
              <a:t>    </a:t>
            </a:r>
            <a:r>
              <a:rPr lang="fa-IR" dirty="0">
                <a:solidFill>
                  <a:srgbClr val="FF0000"/>
                </a:solidFill>
              </a:rPr>
              <a:t>دُرد</a:t>
            </a:r>
            <a:r>
              <a:rPr lang="cs-CZ" dirty="0">
                <a:solidFill>
                  <a:srgbClr val="FF0000"/>
                </a:solidFill>
              </a:rPr>
              <a:t>  - </a:t>
            </a:r>
            <a:r>
              <a:rPr lang="fa-IR" dirty="0">
                <a:solidFill>
                  <a:srgbClr val="FF0000"/>
                </a:solidFill>
              </a:rPr>
              <a:t>رسوب و ته نشسته مایعاتبه , به ویژه شراب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fa-IR" dirty="0"/>
              <a:t>جان و دل و جام و جامه در </a:t>
            </a:r>
            <a:r>
              <a:rPr lang="fa-IR" dirty="0">
                <a:solidFill>
                  <a:srgbClr val="FF0000"/>
                </a:solidFill>
              </a:rPr>
              <a:t>رهن</a:t>
            </a:r>
            <a:r>
              <a:rPr lang="fa-IR" dirty="0"/>
              <a:t> شراب</a:t>
            </a: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…duše, srdce, číše, oděv – to vše je poznamenáno vinnou sedlinou  </a:t>
            </a:r>
          </a:p>
          <a:p>
            <a:pPr marL="0" indent="0">
              <a:buNone/>
            </a:pPr>
            <a:r>
              <a:rPr lang="cs-CZ" dirty="0"/>
              <a:t>2. Duši atd. dávám zástavou za víno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536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6356" y="365126"/>
            <a:ext cx="10597444" cy="10900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6356" y="632178"/>
            <a:ext cx="10597444" cy="5825066"/>
          </a:xfrm>
        </p:spPr>
        <p:txBody>
          <a:bodyPr>
            <a:normAutofit/>
          </a:bodyPr>
          <a:lstStyle/>
          <a:p>
            <a:r>
              <a:rPr lang="ar-SA" b="1" u="sng" dirty="0">
                <a:solidFill>
                  <a:srgbClr val="FF0000"/>
                </a:solidFill>
              </a:rPr>
              <a:t>فارغ</a:t>
            </a:r>
            <a:r>
              <a:rPr lang="ar-SA" b="1" u="sng" dirty="0"/>
              <a:t> ز امید رحمت و </a:t>
            </a:r>
            <a:r>
              <a:rPr lang="ar-SA" b="1" u="sng" dirty="0">
                <a:solidFill>
                  <a:srgbClr val="FF0000"/>
                </a:solidFill>
              </a:rPr>
              <a:t>بیم</a:t>
            </a:r>
            <a:r>
              <a:rPr lang="ar-SA" b="1" u="sng" dirty="0"/>
              <a:t> </a:t>
            </a:r>
            <a:r>
              <a:rPr lang="ar-SA" b="1" u="sng" dirty="0">
                <a:solidFill>
                  <a:srgbClr val="FF0000"/>
                </a:solidFill>
              </a:rPr>
              <a:t>عذاب</a:t>
            </a:r>
            <a:endParaRPr lang="cs-CZ" b="1" u="sng" dirty="0">
              <a:solidFill>
                <a:srgbClr val="FF0000"/>
              </a:solidFill>
            </a:endParaRPr>
          </a:p>
          <a:p>
            <a:r>
              <a:rPr lang="fa-IR" dirty="0"/>
              <a:t>آزاد و رها.. بی‌نیاز.. بی‌خبر؛ بی‌اطلاع. آسوده؛ بدون نگرانی.</a:t>
            </a:r>
            <a:r>
              <a:rPr lang="cs-CZ" dirty="0"/>
              <a:t> </a:t>
            </a:r>
            <a:r>
              <a:rPr lang="ar-SA" b="1" u="sng" dirty="0">
                <a:solidFill>
                  <a:srgbClr val="FF0000"/>
                </a:solidFill>
              </a:rPr>
              <a:t>فارغ</a:t>
            </a:r>
            <a:r>
              <a:rPr lang="cs-CZ" b="1" u="sng" dirty="0">
                <a:solidFill>
                  <a:srgbClr val="FF0000"/>
                </a:solidFill>
              </a:rPr>
              <a:t> + absolvent</a:t>
            </a:r>
            <a:endParaRPr lang="cs-CZ" dirty="0"/>
          </a:p>
          <a:p>
            <a:r>
              <a:rPr lang="fa-IR" b="1" dirty="0"/>
              <a:t>شکنجه؛ آزار, رنج و درد</a:t>
            </a:r>
            <a:r>
              <a:rPr lang="cs-CZ" b="1" dirty="0"/>
              <a:t> </a:t>
            </a:r>
            <a:r>
              <a:rPr lang="ar-SA" b="1" dirty="0">
                <a:solidFill>
                  <a:srgbClr val="FF0000"/>
                </a:solidFill>
              </a:rPr>
              <a:t>عذاب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– oproštěn od (tenat) ráje (naděje v milosrdenství – koránský příslib boží milosti) i strachu z pekla</a:t>
            </a:r>
          </a:p>
          <a:p>
            <a:endParaRPr lang="cs-CZ" b="1" dirty="0"/>
          </a:p>
          <a:p>
            <a:r>
              <a:rPr lang="ar-SA" b="1" u="sng" dirty="0"/>
              <a:t>آزاد ز خاک و باد و از آتش و آب</a:t>
            </a:r>
            <a:endParaRPr lang="cs-CZ" b="1" u="sng" dirty="0"/>
          </a:p>
          <a:p>
            <a:pPr marL="0" indent="0">
              <a:buNone/>
            </a:pPr>
            <a:r>
              <a:rPr lang="cs-CZ" dirty="0"/>
              <a:t>– povznesen nad přírodní síly, které mohou zničit mé tělo (ale ne duši, která patří vínu = Bohu (bez potřeb ráje a pekla)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085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3467" y="365125"/>
            <a:ext cx="10710333" cy="28963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3467" y="654756"/>
            <a:ext cx="10710333" cy="55222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Zde v krčmě za víno chci v dražbu dát</a:t>
            </a:r>
          </a:p>
          <a:p>
            <a:pPr marL="0" indent="0">
              <a:buNone/>
            </a:pPr>
            <a:r>
              <a:rPr lang="cs-CZ" dirty="0"/>
              <a:t>Svou duši, srdce, pohár svůj i šat;</a:t>
            </a:r>
          </a:p>
          <a:p>
            <a:pPr marL="0" indent="0">
              <a:buNone/>
            </a:pPr>
            <a:r>
              <a:rPr lang="cs-CZ" dirty="0"/>
              <a:t>Ráj nechci míti ni se pekla bát,</a:t>
            </a:r>
          </a:p>
          <a:p>
            <a:pPr marL="0" indent="0">
              <a:buNone/>
            </a:pPr>
            <a:r>
              <a:rPr lang="cs-CZ" dirty="0"/>
              <a:t>Ni zem ni vzduch ni oheň, vodu znát (</a:t>
            </a:r>
            <a:r>
              <a:rPr lang="cs-CZ" dirty="0" err="1"/>
              <a:t>Štýbr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Jen já v tom koutku rozvalin,</a:t>
            </a:r>
          </a:p>
          <a:p>
            <a:pPr marL="0" indent="0">
              <a:buNone/>
            </a:pPr>
            <a:r>
              <a:rPr lang="cs-CZ" dirty="0"/>
              <a:t>               Za zvuku loutny, za pohody,</a:t>
            </a:r>
          </a:p>
          <a:p>
            <a:pPr marL="0" indent="0">
              <a:buNone/>
            </a:pPr>
            <a:r>
              <a:rPr lang="cs-CZ" dirty="0"/>
              <a:t>Jen duše má a srdce, číš a z perel šat,</a:t>
            </a:r>
          </a:p>
          <a:p>
            <a:pPr marL="0" indent="0">
              <a:buNone/>
            </a:pPr>
            <a:r>
              <a:rPr lang="cs-CZ" dirty="0"/>
              <a:t>              a vinné révy plody –</a:t>
            </a:r>
          </a:p>
          <a:p>
            <a:pPr marL="0" indent="0">
              <a:buNone/>
            </a:pPr>
            <a:r>
              <a:rPr lang="cs-CZ" dirty="0"/>
              <a:t>Bez naděje na boží slitovnost a beze strachu z pekla,</a:t>
            </a:r>
          </a:p>
          <a:p>
            <a:pPr marL="0" indent="0">
              <a:buNone/>
            </a:pPr>
            <a:r>
              <a:rPr lang="cs-CZ" dirty="0"/>
              <a:t>             oproštěn od všech podstat: země, větru, ohně, vody (Štolbová)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My: víno i hudba i poklad, jenž s krčmou se řítí,</a:t>
            </a:r>
          </a:p>
          <a:p>
            <a:pPr marL="0" indent="0">
              <a:buNone/>
            </a:pPr>
            <a:r>
              <a:rPr lang="cs-CZ" dirty="0"/>
              <a:t>Šat, číše i duše i srdce, jsme v zástavě pití;</a:t>
            </a:r>
          </a:p>
          <a:p>
            <a:pPr marL="0" indent="0">
              <a:buNone/>
            </a:pPr>
            <a:r>
              <a:rPr lang="cs-CZ" dirty="0"/>
              <a:t>Bez naděje v milost i před trestem bez strachu zříti</a:t>
            </a:r>
          </a:p>
          <a:p>
            <a:pPr marL="0" indent="0">
              <a:buNone/>
            </a:pPr>
            <a:r>
              <a:rPr lang="cs-CZ" dirty="0"/>
              <a:t>Nás, kterých již mimo vzduch, oheň, zem, vodu je bytí. (Borecký)</a:t>
            </a:r>
          </a:p>
        </p:txBody>
      </p:sp>
    </p:spTree>
    <p:extLst>
      <p:ext uri="{BB962C8B-B14F-4D97-AF65-F5344CB8AC3E}">
        <p14:creationId xmlns:p14="http://schemas.microsoft.com/office/powerpoint/2010/main" val="1085532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2748</TotalTime>
  <Words>930</Words>
  <Application>Microsoft Office PowerPoint</Application>
  <PresentationFormat>Širokoúhlá obrazovka</PresentationFormat>
  <Paragraphs>133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Výklad 2 Chajjámových 4verší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jara</dc:creator>
  <cp:lastModifiedBy>Zuzana Kříhová</cp:lastModifiedBy>
  <cp:revision>34</cp:revision>
  <dcterms:created xsi:type="dcterms:W3CDTF">2018-04-16T17:52:41Z</dcterms:created>
  <dcterms:modified xsi:type="dcterms:W3CDTF">2022-12-22T07:24:06Z</dcterms:modified>
</cp:coreProperties>
</file>