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8" r:id="rId2"/>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12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2A54C80-263E-416B-A8E0-580EDEADCBDC}" type="datetimeFigureOut">
              <a:rPr lang="en-US" dirty="0"/>
              <a:pPr/>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61BEF0D-F0BB-DE4B-95CE-6DB70DBA9567}" type="datetimeFigureOut">
              <a:rPr lang="en-US" dirty="0"/>
              <a:pPr/>
              <a:t>12/14/2022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12/14/2022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Obsah obrázku text&#10;&#10;Popis byl vytvořen automaticky">
            <a:extLst>
              <a:ext uri="{FF2B5EF4-FFF2-40B4-BE49-F238E27FC236}">
                <a16:creationId xmlns:a16="http://schemas.microsoft.com/office/drawing/2014/main" id="{7BC69870-677F-6C9F-B4C1-1F728F1847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6393" y="261590"/>
            <a:ext cx="8876166" cy="1969546"/>
          </a:xfrm>
          <a:prstGeom prst="rect">
            <a:avLst/>
          </a:prstGeom>
        </p:spPr>
      </p:pic>
      <p:sp>
        <p:nvSpPr>
          <p:cNvPr id="5" name="TextovéPole 4">
            <a:extLst>
              <a:ext uri="{FF2B5EF4-FFF2-40B4-BE49-F238E27FC236}">
                <a16:creationId xmlns:a16="http://schemas.microsoft.com/office/drawing/2014/main" id="{F3342E00-CD59-650C-856A-A1D2B7D03D83}"/>
              </a:ext>
            </a:extLst>
          </p:cNvPr>
          <p:cNvSpPr txBox="1"/>
          <p:nvPr/>
        </p:nvSpPr>
        <p:spPr>
          <a:xfrm>
            <a:off x="621792" y="3099816"/>
            <a:ext cx="10945368" cy="1292662"/>
          </a:xfrm>
          <a:prstGeom prst="rect">
            <a:avLst/>
          </a:prstGeom>
          <a:noFill/>
        </p:spPr>
        <p:txBody>
          <a:bodyPr wrap="square" rtlCol="0">
            <a:spAutoFit/>
          </a:bodyPr>
          <a:lstStyle/>
          <a:p>
            <a:pPr algn="ctr"/>
            <a:r>
              <a:rPr lang="cs-CZ" sz="2000" kern="150" dirty="0">
                <a:effectLst/>
                <a:latin typeface="Times New Roman" panose="02020603050405020304" pitchFamily="18" charset="0"/>
                <a:ea typeface="Calibri" panose="020F0502020204030204" pitchFamily="34" charset="0"/>
                <a:cs typeface="Arial" panose="020B0604020202020204" pitchFamily="34" charset="0"/>
              </a:rPr>
              <a:t>Tato prezentace vznikla </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v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rámci</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projektu</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Podpora</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pregraduálního</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vzdělávání</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budoucích</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učitelů</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na</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UK“,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registrační</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číslo</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projektu</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CZ.02.3.68/0.0/0.0/19_068/0016093,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financovaného</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prostřednictvím</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Operačního</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programu</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Výzkum</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vývoj</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 a </a:t>
            </a:r>
            <a:r>
              <a:rPr lang="en-GB" sz="2000" kern="150" dirty="0" err="1">
                <a:effectLst/>
                <a:latin typeface="Times New Roman" panose="02020603050405020304" pitchFamily="18" charset="0"/>
                <a:ea typeface="Calibri" panose="020F0502020204030204" pitchFamily="34" charset="0"/>
                <a:cs typeface="Arial" panose="020B0604020202020204" pitchFamily="34" charset="0"/>
              </a:rPr>
              <a:t>vzdělávání</a:t>
            </a:r>
            <a:r>
              <a:rPr lang="en-GB" sz="2000" kern="150" dirty="0">
                <a:effectLst/>
                <a:latin typeface="Times New Roman" panose="02020603050405020304" pitchFamily="18" charset="0"/>
                <a:ea typeface="Calibri" panose="020F0502020204030204" pitchFamily="34" charset="0"/>
                <a:cs typeface="Arial" panose="020B0604020202020204" pitchFamily="34" charset="0"/>
              </a:rPr>
              <a:t>.</a:t>
            </a:r>
            <a:endParaRPr lang="cs-CZ" sz="2000" dirty="0">
              <a:effectLst/>
              <a:latin typeface="Calibri" panose="020F0502020204030204" pitchFamily="34" charset="0"/>
              <a:ea typeface="Calibri" panose="020F0502020204030204" pitchFamily="34" charset="0"/>
              <a:cs typeface="Arial" panose="020B0604020202020204" pitchFamily="34" charset="0"/>
            </a:endParaRPr>
          </a:p>
          <a:p>
            <a:endParaRPr lang="cs-CZ" dirty="0"/>
          </a:p>
        </p:txBody>
      </p:sp>
      <p:pic>
        <p:nvPicPr>
          <p:cNvPr id="9" name="Obrázek 8">
            <a:extLst>
              <a:ext uri="{FF2B5EF4-FFF2-40B4-BE49-F238E27FC236}">
                <a16:creationId xmlns:a16="http://schemas.microsoft.com/office/drawing/2014/main" id="{4953BC5B-C4F1-E1C4-349F-9263E62B1E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3993" y="5149819"/>
            <a:ext cx="4680966" cy="1446591"/>
          </a:xfrm>
          <a:prstGeom prst="rect">
            <a:avLst/>
          </a:prstGeom>
        </p:spPr>
      </p:pic>
    </p:spTree>
    <p:extLst>
      <p:ext uri="{BB962C8B-B14F-4D97-AF65-F5344CB8AC3E}">
        <p14:creationId xmlns:p14="http://schemas.microsoft.com/office/powerpoint/2010/main" val="4292835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4. PROPOJENÍ DNEŠNÍHO SVĚTA A ANTIKY</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980466"/>
            <a:ext cx="7766936" cy="5302888"/>
          </a:xfrm>
        </p:spPr>
        <p:txBody>
          <a:bodyPr>
            <a:normAutofit fontScale="92500" lnSpcReduction="10000"/>
          </a:bodyPr>
          <a:lstStyle/>
          <a:p>
            <a:pPr marL="285750" indent="-285750" algn="just">
              <a:buFont typeface="Arial" panose="020B0604020202020204" pitchFamily="34" charset="0"/>
              <a:buChar char="•"/>
            </a:pPr>
            <a:r>
              <a:rPr lang="cs-CZ" sz="1900" dirty="0" err="1"/>
              <a:t>Schola</a:t>
            </a:r>
            <a:r>
              <a:rPr lang="cs-CZ" dirty="0"/>
              <a:t> </a:t>
            </a:r>
            <a:r>
              <a:rPr lang="cs-CZ" dirty="0" err="1"/>
              <a:t>Europaea</a:t>
            </a:r>
            <a:r>
              <a:rPr lang="cs-CZ" dirty="0"/>
              <a:t> - Latin </a:t>
            </a:r>
            <a:r>
              <a:rPr lang="cs-CZ" dirty="0" err="1"/>
              <a:t>Syllabus</a:t>
            </a:r>
            <a:r>
              <a:rPr lang="cs-CZ" dirty="0"/>
              <a:t>: </a:t>
            </a:r>
          </a:p>
          <a:p>
            <a:pPr algn="just"/>
            <a:r>
              <a:rPr lang="en-US" sz="1400" dirty="0"/>
              <a:t>Latin Teaching in the European Schools (</a:t>
            </a:r>
            <a:r>
              <a:rPr lang="en-US" sz="1400" dirty="0" err="1"/>
              <a:t>literárně-kulturní</a:t>
            </a:r>
            <a:r>
              <a:rPr lang="en-US" sz="1400" dirty="0"/>
              <a:t> </a:t>
            </a:r>
            <a:r>
              <a:rPr lang="en-US" sz="1400" dirty="0" err="1"/>
              <a:t>hledisko</a:t>
            </a:r>
            <a:r>
              <a:rPr lang="en-US" sz="1400" dirty="0"/>
              <a:t>): </a:t>
            </a:r>
          </a:p>
          <a:p>
            <a:pPr algn="just"/>
            <a:r>
              <a:rPr lang="en-US" sz="1400" i="1" dirty="0"/>
              <a:t>-	Learning Latin permits us to understand the contemporary world better: it brings unequalled insights, it </a:t>
            </a:r>
            <a:r>
              <a:rPr lang="en-US" sz="1400" b="1" i="1" dirty="0"/>
              <a:t>compares our societies to ancient ones and it provides key insights into the economy, the law, religion, and social and political life</a:t>
            </a:r>
            <a:r>
              <a:rPr lang="en-US" sz="1400" i="1" dirty="0"/>
              <a:t>.</a:t>
            </a:r>
          </a:p>
          <a:p>
            <a:pPr algn="just"/>
            <a:r>
              <a:rPr lang="en-US" sz="1400" i="1" dirty="0"/>
              <a:t>-	Europe today maintains relations of both cultural difference from, and identity with the Roman world: learning Latin, therefore, </a:t>
            </a:r>
            <a:r>
              <a:rPr lang="en-US" sz="1400" b="1" i="1" dirty="0"/>
              <a:t>contributes to the development of this sense both of identity and of difference in the collective life of a more complex society. </a:t>
            </a:r>
            <a:r>
              <a:rPr lang="en-US" sz="1400" i="1" dirty="0"/>
              <a:t>Such knowledge enables the pupils </a:t>
            </a:r>
            <a:r>
              <a:rPr lang="en-US" sz="1400" b="1" i="1" dirty="0"/>
              <a:t>to define more precisely the points of conflict in the contemporary world</a:t>
            </a:r>
            <a:r>
              <a:rPr lang="en-US" sz="1400" i="1" dirty="0"/>
              <a:t>: this excursion to antiquity permits them to put the present into perspective, to relativize, and to free themselves from the tyranny of the present. </a:t>
            </a:r>
          </a:p>
          <a:p>
            <a:pPr algn="just"/>
            <a:r>
              <a:rPr lang="en-US" sz="1400" i="1" dirty="0"/>
              <a:t>-	It is a </a:t>
            </a:r>
            <a:r>
              <a:rPr lang="en-US" sz="1400" b="1" i="1" dirty="0"/>
              <a:t>training in critical thinking</a:t>
            </a:r>
            <a:r>
              <a:rPr lang="en-US" sz="1400" i="1" dirty="0"/>
              <a:t>. It is also a factor in the </a:t>
            </a:r>
            <a:r>
              <a:rPr lang="en-US" sz="1400" b="1" i="1" dirty="0"/>
              <a:t>development of tolerance</a:t>
            </a:r>
            <a:r>
              <a:rPr lang="en-US" sz="1400" i="1" dirty="0"/>
              <a:t>, as it involves an advanced level of </a:t>
            </a:r>
            <a:r>
              <a:rPr lang="en-US" sz="1400" b="1" i="1" dirty="0"/>
              <a:t>knowledge of different types of society and religion</a:t>
            </a:r>
            <a:r>
              <a:rPr lang="en-US" sz="1400" i="1" dirty="0"/>
              <a:t>.</a:t>
            </a:r>
          </a:p>
          <a:p>
            <a:pPr algn="just"/>
            <a:r>
              <a:rPr lang="en-US" sz="1400" i="1" dirty="0"/>
              <a:t>-	To engage in the learning of Latin is a sign of taking an independent step: a sign of autonomy and originality, reaching beyond fashion and conformity, and far from a utilitarian view of education. </a:t>
            </a:r>
          </a:p>
          <a:p>
            <a:pPr algn="just"/>
            <a:r>
              <a:rPr lang="en-US" sz="1400" i="1" dirty="0"/>
              <a:t>-	For the European Schools in particular, Latin (as well as Greek) is specifically an </a:t>
            </a:r>
            <a:r>
              <a:rPr lang="en-US" sz="1400" b="1" i="1" dirty="0"/>
              <a:t>international language of culture</a:t>
            </a:r>
            <a:r>
              <a:rPr lang="en-US" sz="1400" i="1" dirty="0"/>
              <a:t>: it particularly encourages the perception of the convergences and points of comparison between the cultures of Europe; it invites pupils to explore the foundation texts which have nourished and which continue to </a:t>
            </a:r>
            <a:r>
              <a:rPr lang="en-US" sz="1400" b="1" i="1" dirty="0"/>
              <a:t>nourish the culture, the imagination and the arts of Europe and the world</a:t>
            </a:r>
            <a:r>
              <a:rPr lang="en-US" sz="1400" i="1" dirty="0"/>
              <a:t>, yesterday and today. Beyond the acquisition of their cultural heritage, pupils taking Latin are encouraged to exercise their creativity in the performing arts, the visual arts and other art forms (ceramics, cinema, graphics, etc.).</a:t>
            </a:r>
          </a:p>
          <a:p>
            <a:pPr algn="just"/>
            <a:endParaRPr lang="cs-CZ" sz="1400"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61619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4. PROPOJENÍ DNEŠNÍHO SVĚTA A ANTIKY</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1115736"/>
            <a:ext cx="7766936" cy="5167618"/>
          </a:xfrm>
        </p:spPr>
        <p:txBody>
          <a:bodyPr>
            <a:normAutofit fontScale="92500" lnSpcReduction="10000"/>
          </a:bodyPr>
          <a:lstStyle/>
          <a:p>
            <a:pPr marL="285750" indent="-285750" algn="just">
              <a:buFont typeface="Arial" panose="020B0604020202020204" pitchFamily="34" charset="0"/>
              <a:buChar char="•"/>
            </a:pPr>
            <a:r>
              <a:rPr lang="cs-CZ" sz="1900" dirty="0" err="1">
                <a:effectLst/>
                <a:ea typeface="Times New Roman" panose="02020603050405020304" pitchFamily="18" charset="0"/>
                <a:cs typeface="Calibri" panose="020F0502020204030204" pitchFamily="34" charset="0"/>
              </a:rPr>
              <a:t>Ørberg</a:t>
            </a:r>
            <a:r>
              <a:rPr lang="cs-CZ" sz="1900" dirty="0">
                <a:effectLst/>
                <a:ea typeface="Times New Roman" panose="02020603050405020304" pitchFamily="18" charset="0"/>
                <a:cs typeface="Calibri" panose="020F0502020204030204" pitchFamily="34" charset="0"/>
              </a:rPr>
              <a:t>, H. H. – </a:t>
            </a:r>
            <a:r>
              <a:rPr lang="cs-CZ" sz="1900" dirty="0" err="1">
                <a:effectLst/>
                <a:ea typeface="Times New Roman" panose="02020603050405020304" pitchFamily="18" charset="0"/>
                <a:cs typeface="Calibri" panose="020F0502020204030204" pitchFamily="34" charset="0"/>
              </a:rPr>
              <a:t>Miraglia</a:t>
            </a:r>
            <a:r>
              <a:rPr lang="cs-CZ" sz="1900" dirty="0">
                <a:effectLst/>
                <a:ea typeface="Times New Roman" panose="02020603050405020304" pitchFamily="18" charset="0"/>
                <a:cs typeface="Calibri" panose="020F0502020204030204" pitchFamily="34" charset="0"/>
              </a:rPr>
              <a:t>, L. (2009). </a:t>
            </a:r>
            <a:r>
              <a:rPr lang="cs-CZ" sz="1900" i="1" dirty="0" err="1">
                <a:effectLst/>
                <a:ea typeface="Times New Roman" panose="02020603050405020304" pitchFamily="18" charset="0"/>
                <a:cs typeface="Calibri" panose="020F0502020204030204" pitchFamily="34" charset="0"/>
              </a:rPr>
              <a:t>LLPSI</a:t>
            </a:r>
            <a:r>
              <a:rPr lang="cs-CZ" sz="1900" i="1" dirty="0">
                <a:effectLst/>
                <a:ea typeface="Times New Roman" panose="02020603050405020304" pitchFamily="18" charset="0"/>
                <a:cs typeface="Calibri" panose="020F0502020204030204" pitchFamily="34" charset="0"/>
              </a:rPr>
              <a:t>: Nova via – Latine </a:t>
            </a:r>
            <a:r>
              <a:rPr lang="cs-CZ" sz="1900" i="1" dirty="0" err="1">
                <a:effectLst/>
                <a:ea typeface="Times New Roman" panose="02020603050405020304" pitchFamily="18" charset="0"/>
                <a:cs typeface="Calibri" panose="020F0502020204030204" pitchFamily="34" charset="0"/>
              </a:rPr>
              <a:t>doceo</a:t>
            </a:r>
            <a:r>
              <a:rPr lang="cs-CZ" sz="1900" i="1" dirty="0">
                <a:effectLst/>
                <a:ea typeface="Times New Roman" panose="02020603050405020304" pitchFamily="18" charset="0"/>
                <a:cs typeface="Calibri" panose="020F0502020204030204" pitchFamily="34" charset="0"/>
              </a:rPr>
              <a:t>, Guida per </a:t>
            </a:r>
            <a:r>
              <a:rPr lang="cs-CZ" sz="1900" i="1" dirty="0" err="1">
                <a:effectLst/>
                <a:ea typeface="Times New Roman" panose="02020603050405020304" pitchFamily="18" charset="0"/>
                <a:cs typeface="Calibri" panose="020F0502020204030204" pitchFamily="34" charset="0"/>
              </a:rPr>
              <a:t>gl´insegnanti</a:t>
            </a:r>
            <a:r>
              <a:rPr lang="cs-CZ" sz="1900" dirty="0">
                <a:effectLst/>
                <a:ea typeface="Times New Roman" panose="02020603050405020304" pitchFamily="18" charset="0"/>
                <a:cs typeface="Calibri" panose="020F0502020204030204" pitchFamily="34" charset="0"/>
              </a:rPr>
              <a:t>. </a:t>
            </a:r>
            <a:r>
              <a:rPr lang="cs-CZ" sz="1900" dirty="0" err="1">
                <a:effectLst/>
                <a:ea typeface="Times New Roman" panose="02020603050405020304" pitchFamily="18" charset="0"/>
                <a:cs typeface="Calibri" panose="020F0502020204030204" pitchFamily="34" charset="0"/>
              </a:rPr>
              <a:t>Montella</a:t>
            </a:r>
            <a:r>
              <a:rPr lang="cs-CZ" sz="1900" dirty="0">
                <a:effectLst/>
                <a:ea typeface="Times New Roman" panose="02020603050405020304" pitchFamily="18" charset="0"/>
                <a:cs typeface="Calibri" panose="020F0502020204030204" pitchFamily="34" charset="0"/>
              </a:rPr>
              <a:t>: </a:t>
            </a:r>
            <a:r>
              <a:rPr lang="cs-CZ" sz="1900" dirty="0" err="1">
                <a:effectLst/>
                <a:ea typeface="Times New Roman" panose="02020603050405020304" pitchFamily="18" charset="0"/>
                <a:cs typeface="Calibri" panose="020F0502020204030204" pitchFamily="34" charset="0"/>
              </a:rPr>
              <a:t>Edizioni</a:t>
            </a:r>
            <a:r>
              <a:rPr lang="cs-CZ" sz="1900" dirty="0">
                <a:effectLst/>
                <a:ea typeface="Times New Roman" panose="02020603050405020304" pitchFamily="18" charset="0"/>
                <a:cs typeface="Calibri" panose="020F0502020204030204" pitchFamily="34" charset="0"/>
              </a:rPr>
              <a:t> </a:t>
            </a:r>
            <a:r>
              <a:rPr lang="cs-CZ" sz="1900" dirty="0" err="1">
                <a:effectLst/>
                <a:ea typeface="Times New Roman" panose="02020603050405020304" pitchFamily="18" charset="0"/>
                <a:cs typeface="Calibri" panose="020F0502020204030204" pitchFamily="34" charset="0"/>
              </a:rPr>
              <a:t>Accademia</a:t>
            </a:r>
            <a:r>
              <a:rPr lang="cs-CZ" sz="1900" dirty="0">
                <a:effectLst/>
                <a:ea typeface="Times New Roman" panose="02020603050405020304" pitchFamily="18" charset="0"/>
                <a:cs typeface="Calibri" panose="020F0502020204030204" pitchFamily="34" charset="0"/>
              </a:rPr>
              <a:t> </a:t>
            </a:r>
            <a:r>
              <a:rPr lang="cs-CZ" sz="1900" dirty="0" err="1">
                <a:effectLst/>
                <a:ea typeface="Times New Roman" panose="02020603050405020304" pitchFamily="18" charset="0"/>
                <a:cs typeface="Calibri" panose="020F0502020204030204" pitchFamily="34" charset="0"/>
              </a:rPr>
              <a:t>Vivarium</a:t>
            </a:r>
            <a:r>
              <a:rPr lang="cs-CZ" sz="1900" dirty="0">
                <a:effectLst/>
                <a:ea typeface="Times New Roman" panose="02020603050405020304" pitchFamily="18" charset="0"/>
                <a:cs typeface="Calibri" panose="020F0502020204030204" pitchFamily="34" charset="0"/>
              </a:rPr>
              <a:t> novum, s. 2:</a:t>
            </a:r>
            <a:endParaRPr lang="cs-CZ" sz="1900" dirty="0">
              <a:effectLst/>
              <a:ea typeface="Times New Roman" panose="02020603050405020304" pitchFamily="18" charset="0"/>
            </a:endParaRPr>
          </a:p>
          <a:p>
            <a:pPr algn="just"/>
            <a:r>
              <a:rPr lang="cs-CZ" sz="1500" i="1" dirty="0">
                <a:effectLst/>
                <a:ea typeface="Times New Roman" panose="02020603050405020304" pitchFamily="18" charset="0"/>
                <a:cs typeface="Calibri" panose="020F0502020204030204" pitchFamily="34" charset="0"/>
              </a:rPr>
              <a:t>„</a:t>
            </a:r>
            <a:r>
              <a:rPr lang="cs-CZ" sz="1500" i="1" dirty="0" err="1">
                <a:effectLst/>
                <a:ea typeface="Times New Roman" panose="02020603050405020304" pitchFamily="18" charset="0"/>
                <a:cs typeface="Calibri" panose="020F0502020204030204" pitchFamily="34" charset="0"/>
              </a:rPr>
              <a:t>Sapere</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il</a:t>
            </a:r>
            <a:r>
              <a:rPr lang="cs-CZ" sz="1500" i="1" dirty="0">
                <a:effectLst/>
                <a:ea typeface="Times New Roman" panose="02020603050405020304" pitchFamily="18" charset="0"/>
                <a:cs typeface="Calibri" panose="020F0502020204030204" pitchFamily="34" charset="0"/>
              </a:rPr>
              <a:t> latino </a:t>
            </a:r>
            <a:r>
              <a:rPr lang="cs-CZ" sz="1500" i="1" dirty="0" err="1">
                <a:effectLst/>
                <a:ea typeface="Times New Roman" panose="02020603050405020304" pitchFamily="18" charset="0"/>
                <a:cs typeface="Calibri" panose="020F0502020204030204" pitchFamily="34" charset="0"/>
              </a:rPr>
              <a:t>significa</a:t>
            </a:r>
            <a:r>
              <a:rPr lang="cs-CZ" sz="1500" i="1" dirty="0">
                <a:effectLst/>
                <a:ea typeface="Times New Roman" panose="02020603050405020304" pitchFamily="18" charset="0"/>
                <a:cs typeface="Calibri" panose="020F0502020204030204" pitchFamily="34" charset="0"/>
              </a:rPr>
              <a:t> dar </a:t>
            </a:r>
            <a:r>
              <a:rPr lang="cs-CZ" sz="1500" i="1" dirty="0" err="1">
                <a:effectLst/>
                <a:ea typeface="Times New Roman" panose="02020603050405020304" pitchFamily="18" charset="0"/>
                <a:cs typeface="Calibri" panose="020F0502020204030204" pitchFamily="34" charset="0"/>
              </a:rPr>
              <a:t>nelle</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mani</a:t>
            </a:r>
            <a:r>
              <a:rPr lang="cs-CZ" sz="1500" i="1" dirty="0">
                <a:effectLst/>
                <a:ea typeface="Times New Roman" panose="02020603050405020304" pitchFamily="18" charset="0"/>
                <a:cs typeface="Calibri" panose="020F0502020204030204" pitchFamily="34" charset="0"/>
              </a:rPr>
              <a:t> dei </a:t>
            </a:r>
            <a:r>
              <a:rPr lang="cs-CZ" sz="1500" i="1" dirty="0" err="1">
                <a:effectLst/>
                <a:ea typeface="Times New Roman" panose="02020603050405020304" pitchFamily="18" charset="0"/>
                <a:cs typeface="Calibri" panose="020F0502020204030204" pitchFamily="34" charset="0"/>
              </a:rPr>
              <a:t>giovani</a:t>
            </a:r>
            <a:r>
              <a:rPr lang="cs-CZ" sz="1500" i="1" dirty="0">
                <a:effectLst/>
                <a:ea typeface="Times New Roman" panose="02020603050405020304" pitchFamily="18" charset="0"/>
                <a:cs typeface="Calibri" panose="020F0502020204030204" pitchFamily="34" charset="0"/>
              </a:rPr>
              <a:t> una </a:t>
            </a:r>
            <a:r>
              <a:rPr lang="cs-CZ" sz="1500" i="1" dirty="0" err="1">
                <a:effectLst/>
                <a:ea typeface="Times New Roman" panose="02020603050405020304" pitchFamily="18" charset="0"/>
                <a:cs typeface="Calibri" panose="020F0502020204030204" pitchFamily="34" charset="0"/>
              </a:rPr>
              <a:t>chiave</a:t>
            </a:r>
            <a:r>
              <a:rPr lang="cs-CZ" sz="1500" i="1" dirty="0">
                <a:effectLst/>
                <a:ea typeface="Times New Roman" panose="02020603050405020304" pitchFamily="18" charset="0"/>
                <a:cs typeface="Calibri" panose="020F0502020204030204" pitchFamily="34" charset="0"/>
              </a:rPr>
              <a:t> per </a:t>
            </a:r>
            <a:r>
              <a:rPr lang="cs-CZ" sz="1500" i="1" dirty="0" err="1">
                <a:effectLst/>
                <a:ea typeface="Times New Roman" panose="02020603050405020304" pitchFamily="18" charset="0"/>
                <a:cs typeface="Calibri" panose="020F0502020204030204" pitchFamily="34" charset="0"/>
              </a:rPr>
              <a:t>aprire</a:t>
            </a:r>
            <a:r>
              <a:rPr lang="cs-CZ" sz="1500" i="1" dirty="0">
                <a:effectLst/>
                <a:ea typeface="Times New Roman" panose="02020603050405020304" pitchFamily="18" charset="0"/>
                <a:cs typeface="Calibri" panose="020F0502020204030204" pitchFamily="34" charset="0"/>
              </a:rPr>
              <a:t> i </a:t>
            </a:r>
            <a:r>
              <a:rPr lang="cs-CZ" sz="1500" i="1" dirty="0" err="1">
                <a:effectLst/>
                <a:ea typeface="Times New Roman" panose="02020603050405020304" pitchFamily="18" charset="0"/>
                <a:cs typeface="Calibri" panose="020F0502020204030204" pitchFamily="34" charset="0"/>
              </a:rPr>
              <a:t>palazzi</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della</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cultura</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storica</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significa</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permetter</a:t>
            </a:r>
            <a:r>
              <a:rPr lang="cs-CZ" sz="1500" i="1" dirty="0">
                <a:effectLst/>
                <a:ea typeface="Times New Roman" panose="02020603050405020304" pitchFamily="18" charset="0"/>
                <a:cs typeface="Calibri" panose="020F0502020204030204" pitchFamily="34" charset="0"/>
              </a:rPr>
              <a:t> loro </a:t>
            </a:r>
            <a:r>
              <a:rPr lang="cs-CZ" sz="1500" i="1" dirty="0" err="1">
                <a:effectLst/>
                <a:ea typeface="Times New Roman" panose="02020603050405020304" pitchFamily="18" charset="0"/>
                <a:cs typeface="Calibri" panose="020F0502020204030204" pitchFamily="34" charset="0"/>
              </a:rPr>
              <a:t>d´ascoltare</a:t>
            </a:r>
            <a:r>
              <a:rPr lang="cs-CZ" sz="1500" i="1" dirty="0">
                <a:effectLst/>
                <a:ea typeface="Times New Roman" panose="02020603050405020304" pitchFamily="18" charset="0"/>
                <a:cs typeface="Calibri" panose="020F0502020204030204" pitchFamily="34" charset="0"/>
              </a:rPr>
              <a:t> la </a:t>
            </a:r>
            <a:r>
              <a:rPr lang="cs-CZ" sz="1500" i="1" dirty="0" err="1">
                <a:effectLst/>
                <a:ea typeface="Times New Roman" panose="02020603050405020304" pitchFamily="18" charset="0"/>
                <a:cs typeface="Calibri" panose="020F0502020204030204" pitchFamily="34" charset="0"/>
              </a:rPr>
              <a:t>voce</a:t>
            </a:r>
            <a:r>
              <a:rPr lang="cs-CZ" sz="1500" i="1" dirty="0">
                <a:effectLst/>
                <a:ea typeface="Times New Roman" panose="02020603050405020304" pitchFamily="18" charset="0"/>
                <a:cs typeface="Calibri" panose="020F0502020204030204" pitchFamily="34" charset="0"/>
              </a:rPr>
              <a:t> di </a:t>
            </a:r>
            <a:r>
              <a:rPr lang="cs-CZ" sz="1500" i="1" dirty="0" err="1">
                <a:effectLst/>
                <a:ea typeface="Times New Roman" panose="02020603050405020304" pitchFamily="18" charset="0"/>
                <a:cs typeface="Calibri" panose="020F0502020204030204" pitchFamily="34" charset="0"/>
              </a:rPr>
              <a:t>chi</a:t>
            </a:r>
            <a:r>
              <a:rPr lang="cs-CZ" sz="1500" i="1" dirty="0">
                <a:effectLst/>
                <a:ea typeface="Times New Roman" panose="02020603050405020304" pitchFamily="18" charset="0"/>
                <a:cs typeface="Calibri" panose="020F0502020204030204" pitchFamily="34" charset="0"/>
              </a:rPr>
              <a:t> ha </a:t>
            </a:r>
            <a:r>
              <a:rPr lang="cs-CZ" sz="1500" i="1" dirty="0" err="1">
                <a:effectLst/>
                <a:ea typeface="Times New Roman" panose="02020603050405020304" pitchFamily="18" charset="0"/>
                <a:cs typeface="Calibri" panose="020F0502020204030204" pitchFamily="34" charset="0"/>
              </a:rPr>
              <a:t>dibattuto</a:t>
            </a:r>
            <a:r>
              <a:rPr lang="cs-CZ" sz="1500" i="1" dirty="0">
                <a:effectLst/>
                <a:ea typeface="Times New Roman" panose="02020603050405020304" pitchFamily="18" charset="0"/>
                <a:cs typeface="Calibri" panose="020F0502020204030204" pitchFamily="34" charset="0"/>
              </a:rPr>
              <a:t> con </a:t>
            </a:r>
            <a:r>
              <a:rPr lang="cs-CZ" sz="1500" i="1" dirty="0" err="1">
                <a:effectLst/>
                <a:ea typeface="Times New Roman" panose="02020603050405020304" pitchFamily="18" charset="0"/>
                <a:cs typeface="Calibri" panose="020F0502020204030204" pitchFamily="34" charset="0"/>
              </a:rPr>
              <a:t>serietà</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sulla</a:t>
            </a:r>
            <a:r>
              <a:rPr lang="cs-CZ" sz="1500"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tolleranza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sulla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convivenza</a:t>
            </a:r>
            <a:r>
              <a:rPr lang="cs-CZ" sz="1500" b="1" i="1" dirty="0">
                <a:effectLst/>
                <a:ea typeface="Times New Roman" panose="02020603050405020304" pitchFamily="18" charset="0"/>
                <a:cs typeface="Calibri" panose="020F0502020204030204" pitchFamily="34" charset="0"/>
              </a:rPr>
              <a:t> civile, </a:t>
            </a:r>
            <a:r>
              <a:rPr lang="cs-CZ" sz="1500" b="1" i="1" dirty="0" err="1">
                <a:effectLst/>
                <a:ea typeface="Times New Roman" panose="02020603050405020304" pitchFamily="18" charset="0"/>
                <a:cs typeface="Calibri" panose="020F0502020204030204" pitchFamily="34" charset="0"/>
              </a:rPr>
              <a:t>sulla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possibilità</a:t>
            </a:r>
            <a:r>
              <a:rPr lang="cs-CZ" sz="1500" b="1" i="1" dirty="0">
                <a:effectLst/>
                <a:ea typeface="Times New Roman" panose="02020603050405020304" pitchFamily="18" charset="0"/>
                <a:cs typeface="Calibri" panose="020F0502020204030204" pitchFamily="34" charset="0"/>
              </a:rPr>
              <a:t> di </a:t>
            </a:r>
            <a:r>
              <a:rPr lang="cs-CZ" sz="1500" b="1" i="1" dirty="0" err="1">
                <a:effectLst/>
                <a:ea typeface="Times New Roman" panose="02020603050405020304" pitchFamily="18" charset="0"/>
                <a:cs typeface="Calibri" panose="020F0502020204030204" pitchFamily="34" charset="0"/>
              </a:rPr>
              <a:t>conciliazione</a:t>
            </a:r>
            <a:r>
              <a:rPr lang="cs-CZ" sz="1500" b="1" i="1" dirty="0">
                <a:effectLst/>
                <a:ea typeface="Times New Roman" panose="02020603050405020304" pitchFamily="18" charset="0"/>
                <a:cs typeface="Calibri" panose="020F0502020204030204" pitchFamily="34" charset="0"/>
              </a:rPr>
              <a:t> tra </a:t>
            </a:r>
            <a:r>
              <a:rPr lang="cs-CZ" sz="1500" b="1" i="1" dirty="0" err="1">
                <a:effectLst/>
                <a:ea typeface="Times New Roman" panose="02020603050405020304" pitchFamily="18" charset="0"/>
                <a:cs typeface="Calibri" panose="020F0502020204030204" pitchFamily="34" charset="0"/>
              </a:rPr>
              <a:t>uomini</a:t>
            </a:r>
            <a:r>
              <a:rPr lang="cs-CZ" sz="1500" b="1" i="1" dirty="0">
                <a:effectLst/>
                <a:ea typeface="Times New Roman" panose="02020603050405020304" pitchFamily="18" charset="0"/>
                <a:cs typeface="Calibri" panose="020F0502020204030204" pitchFamily="34" charset="0"/>
              </a:rPr>
              <a:t> di </a:t>
            </a:r>
            <a:r>
              <a:rPr lang="cs-CZ" sz="1500" b="1" i="1" dirty="0" err="1">
                <a:effectLst/>
                <a:ea typeface="Times New Roman" panose="02020603050405020304" pitchFamily="18" charset="0"/>
                <a:cs typeface="Calibri" panose="020F0502020204030204" pitchFamily="34" charset="0"/>
              </a:rPr>
              <a:t>fedi</a:t>
            </a:r>
            <a:r>
              <a:rPr lang="cs-CZ" sz="1500" b="1" i="1" dirty="0">
                <a:effectLst/>
                <a:ea typeface="Times New Roman" panose="02020603050405020304" pitchFamily="18" charset="0"/>
                <a:cs typeface="Calibri" panose="020F0502020204030204" pitchFamily="34" charset="0"/>
              </a:rPr>
              <a:t> diverse, </a:t>
            </a:r>
            <a:r>
              <a:rPr lang="cs-CZ" sz="1500" b="1" i="1" dirty="0" err="1">
                <a:effectLst/>
                <a:ea typeface="Times New Roman" panose="02020603050405020304" pitchFamily="18" charset="0"/>
                <a:cs typeface="Calibri" panose="020F0502020204030204" pitchFamily="34" charset="0"/>
              </a:rPr>
              <a:t>sul</a:t>
            </a:r>
            <a:r>
              <a:rPr lang="cs-CZ" sz="1500" b="1" i="1" dirty="0">
                <a:effectLst/>
                <a:ea typeface="Times New Roman" panose="02020603050405020304" pitchFamily="18" charset="0"/>
                <a:cs typeface="Calibri" panose="020F0502020204030204" pitchFamily="34" charset="0"/>
              </a:rPr>
              <a:t> concetto di „</a:t>
            </a:r>
            <a:r>
              <a:rPr lang="cs-CZ" sz="1500" b="1" i="1" dirty="0" err="1">
                <a:effectLst/>
                <a:ea typeface="Times New Roman" panose="02020603050405020304" pitchFamily="18" charset="0"/>
                <a:cs typeface="Calibri" panose="020F0502020204030204" pitchFamily="34" charset="0"/>
              </a:rPr>
              <a:t>querra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giusta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sul</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sogno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d´uno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Stato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perfetto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sull´interiorità</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dell´uomo</a:t>
            </a:r>
            <a:r>
              <a:rPr lang="cs-CZ" sz="1500" b="1" i="1" dirty="0">
                <a:effectLst/>
                <a:ea typeface="Times New Roman" panose="02020603050405020304" pitchFamily="18" charset="0"/>
                <a:cs typeface="Calibri" panose="020F0502020204030204" pitchFamily="34" charset="0"/>
              </a:rPr>
              <a:t> e i </a:t>
            </a:r>
            <a:r>
              <a:rPr lang="cs-CZ" sz="1500" b="1" i="1" dirty="0" err="1">
                <a:effectLst/>
                <a:ea typeface="Times New Roman" panose="02020603050405020304" pitchFamily="18" charset="0"/>
                <a:cs typeface="Calibri" panose="020F0502020204030204" pitchFamily="34" charset="0"/>
              </a:rPr>
              <a:t>suoi</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labirinti</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sul</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problema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morale</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individuale</a:t>
            </a:r>
            <a:r>
              <a:rPr lang="cs-CZ" sz="1500" b="1" i="1" dirty="0">
                <a:effectLst/>
                <a:ea typeface="Times New Roman" panose="02020603050405020304" pitchFamily="18" charset="0"/>
                <a:cs typeface="Calibri" panose="020F0502020204030204" pitchFamily="34" charset="0"/>
              </a:rPr>
              <a:t> e </a:t>
            </a:r>
            <a:r>
              <a:rPr lang="cs-CZ" sz="1500" b="1" i="1" dirty="0" err="1">
                <a:effectLst/>
                <a:ea typeface="Times New Roman" panose="02020603050405020304" pitchFamily="18" charset="0"/>
                <a:cs typeface="Calibri" panose="020F0502020204030204" pitchFamily="34" charset="0"/>
              </a:rPr>
              <a:t>della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società</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sull´indipendenza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critica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pensiero</a:t>
            </a:r>
            <a:r>
              <a:rPr lang="cs-CZ" sz="1500" b="1" i="1" dirty="0">
                <a:effectLst/>
                <a:ea typeface="Times New Roman" panose="02020603050405020304" pitchFamily="18" charset="0"/>
                <a:cs typeface="Calibri" panose="020F0502020204030204" pitchFamily="34" charset="0"/>
              </a:rPr>
              <a:t> rispetto </a:t>
            </a:r>
            <a:r>
              <a:rPr lang="cs-CZ" sz="1500" b="1" i="1" dirty="0" err="1">
                <a:effectLst/>
                <a:ea typeface="Times New Roman" panose="02020603050405020304" pitchFamily="18" charset="0"/>
                <a:cs typeface="Calibri" panose="020F0502020204030204" pitchFamily="34" charset="0"/>
              </a:rPr>
              <a:t>alle</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auctoritates</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sulla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formazione</a:t>
            </a:r>
            <a:r>
              <a:rPr lang="cs-CZ" sz="1500" b="1" i="1" dirty="0">
                <a:effectLst/>
                <a:ea typeface="Times New Roman" panose="02020603050405020304" pitchFamily="18" charset="0"/>
                <a:cs typeface="Calibri" panose="020F0502020204030204" pitchFamily="34" charset="0"/>
              </a:rPr>
              <a:t> dei </a:t>
            </a:r>
            <a:r>
              <a:rPr lang="cs-CZ" sz="1500" b="1" i="1" dirty="0" err="1">
                <a:effectLst/>
                <a:ea typeface="Times New Roman" panose="02020603050405020304" pitchFamily="18" charset="0"/>
                <a:cs typeface="Calibri" panose="020F0502020204030204" pitchFamily="34" charset="0"/>
              </a:rPr>
              <a:t>giovanni</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sulla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conoscenza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dell´altro</a:t>
            </a:r>
            <a:r>
              <a:rPr lang="cs-CZ" sz="1500" b="1" i="1" dirty="0">
                <a:effectLst/>
                <a:ea typeface="Times New Roman" panose="02020603050405020304" pitchFamily="18" charset="0"/>
                <a:cs typeface="Calibri" panose="020F0502020204030204" pitchFamily="34" charset="0"/>
              </a:rPr>
              <a:t> e </a:t>
            </a:r>
            <a:r>
              <a:rPr lang="cs-CZ" sz="1500" b="1" i="1" dirty="0" err="1">
                <a:effectLst/>
                <a:ea typeface="Times New Roman" panose="02020603050405020304" pitchFamily="18" charset="0"/>
                <a:cs typeface="Calibri" panose="020F0502020204030204" pitchFamily="34" charset="0"/>
              </a:rPr>
              <a:t>l´apertura</a:t>
            </a:r>
            <a:r>
              <a:rPr lang="cs-CZ" sz="1500" b="1" i="1" dirty="0">
                <a:effectLst/>
                <a:ea typeface="Times New Roman" panose="02020603050405020304" pitchFamily="18" charset="0"/>
                <a:cs typeface="Calibri" panose="020F0502020204030204" pitchFamily="34" charset="0"/>
              </a:rPr>
              <a:t> a </a:t>
            </a:r>
            <a:r>
              <a:rPr lang="cs-CZ" sz="1500" b="1" i="1" dirty="0" err="1">
                <a:effectLst/>
                <a:ea typeface="Times New Roman" panose="02020603050405020304" pitchFamily="18" charset="0"/>
                <a:cs typeface="Calibri" panose="020F0502020204030204" pitchFamily="34" charset="0"/>
              </a:rPr>
              <a:t>civiltà</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diversa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dalla</a:t>
            </a:r>
            <a:r>
              <a:rPr lang="cs-CZ" sz="1500" b="1" i="1" dirty="0">
                <a:effectLst/>
                <a:ea typeface="Times New Roman" panose="02020603050405020304" pitchFamily="18" charset="0"/>
                <a:cs typeface="Calibri" panose="020F0502020204030204" pitchFamily="34" charset="0"/>
              </a:rPr>
              <a:t> nostra, </a:t>
            </a:r>
            <a:r>
              <a:rPr lang="cs-CZ" sz="1500" b="1" i="1" dirty="0" err="1">
                <a:effectLst/>
                <a:ea typeface="Times New Roman" panose="02020603050405020304" pitchFamily="18" charset="0"/>
                <a:cs typeface="Calibri" panose="020F0502020204030204" pitchFamily="34" charset="0"/>
              </a:rPr>
              <a:t>su</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cos´è</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l´uomo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nella</a:t>
            </a:r>
            <a:r>
              <a:rPr lang="cs-CZ" sz="1500" b="1" i="1" dirty="0">
                <a:effectLst/>
                <a:ea typeface="Times New Roman" panose="02020603050405020304" pitchFamily="18" charset="0"/>
                <a:cs typeface="Calibri" panose="020F0502020204030204" pitchFamily="34" charset="0"/>
              </a:rPr>
              <a:t> sua </a:t>
            </a:r>
            <a:r>
              <a:rPr lang="cs-CZ" sz="1500" b="1" i="1" dirty="0" err="1">
                <a:effectLst/>
                <a:ea typeface="Times New Roman" panose="02020603050405020304" pitchFamily="18" charset="0"/>
                <a:cs typeface="Calibri" panose="020F0502020204030204" pitchFamily="34" charset="0"/>
              </a:rPr>
              <a:t>essenza</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Significa</a:t>
            </a:r>
            <a:r>
              <a:rPr lang="cs-CZ" sz="1500" i="1" dirty="0">
                <a:effectLst/>
                <a:ea typeface="Times New Roman" panose="02020603050405020304" pitchFamily="18" charset="0"/>
                <a:cs typeface="Calibri" panose="020F0502020204030204" pitchFamily="34" charset="0"/>
              </a:rPr>
              <a:t> </a:t>
            </a:r>
            <a:r>
              <a:rPr lang="cs-CZ" sz="1500" i="1" dirty="0" err="1">
                <a:effectLst/>
                <a:ea typeface="Times New Roman" panose="02020603050405020304" pitchFamily="18" charset="0"/>
                <a:cs typeface="Calibri" panose="020F0502020204030204" pitchFamily="34" charset="0"/>
              </a:rPr>
              <a:t>permettere</a:t>
            </a:r>
            <a:r>
              <a:rPr lang="cs-CZ" sz="1500" i="1" dirty="0">
                <a:effectLst/>
                <a:ea typeface="Times New Roman" panose="02020603050405020304" pitchFamily="18" charset="0"/>
                <a:cs typeface="Calibri" panose="020F0502020204030204" pitchFamily="34" charset="0"/>
              </a:rPr>
              <a:t> di </a:t>
            </a:r>
            <a:r>
              <a:rPr lang="cs-CZ" sz="1500" b="1" i="1" dirty="0">
                <a:effectLst/>
                <a:ea typeface="Times New Roman" panose="02020603050405020304" pitchFamily="18" charset="0"/>
                <a:cs typeface="Calibri" panose="020F0502020204030204" pitchFamily="34" charset="0"/>
              </a:rPr>
              <a:t>vedere </a:t>
            </a:r>
            <a:r>
              <a:rPr lang="cs-CZ" sz="1500" b="1" i="1" dirty="0" err="1">
                <a:effectLst/>
                <a:ea typeface="Times New Roman" panose="02020603050405020304" pitchFamily="18" charset="0"/>
                <a:cs typeface="Calibri" panose="020F0502020204030204" pitchFamily="34" charset="0"/>
              </a:rPr>
              <a:t>lo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sviluppo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storico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scienza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diritto</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filosofia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politica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significa</a:t>
            </a:r>
            <a:r>
              <a:rPr lang="cs-CZ" sz="1500" b="1" i="1" dirty="0">
                <a:effectLst/>
                <a:ea typeface="Times New Roman" panose="02020603050405020304" pitchFamily="18" charset="0"/>
                <a:cs typeface="Calibri" panose="020F0502020204030204" pitchFamily="34" charset="0"/>
              </a:rPr>
              <a:t>, in una </a:t>
            </a:r>
            <a:r>
              <a:rPr lang="cs-CZ" sz="1500" b="1" i="1" dirty="0" err="1">
                <a:effectLst/>
                <a:ea typeface="Times New Roman" panose="02020603050405020304" pitchFamily="18" charset="0"/>
                <a:cs typeface="Calibri" panose="020F0502020204030204" pitchFamily="34" charset="0"/>
              </a:rPr>
              <a:t>parola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rendere</a:t>
            </a:r>
            <a:r>
              <a:rPr lang="cs-CZ" sz="1500" b="1" i="1" dirty="0">
                <a:effectLst/>
                <a:ea typeface="Times New Roman" panose="02020603050405020304" pitchFamily="18" charset="0"/>
                <a:cs typeface="Calibri" panose="020F0502020204030204" pitchFamily="34" charset="0"/>
              </a:rPr>
              <a:t> i </a:t>
            </a:r>
            <a:r>
              <a:rPr lang="cs-CZ" sz="1500" b="1" i="1" dirty="0" err="1">
                <a:effectLst/>
                <a:ea typeface="Times New Roman" panose="02020603050405020304" pitchFamily="18" charset="0"/>
                <a:cs typeface="Calibri" panose="020F0502020204030204" pitchFamily="34" charset="0"/>
              </a:rPr>
              <a:t>giovani</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cittadini</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consapevoli</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a:t>
            </a:r>
            <a:r>
              <a:rPr lang="cs-CZ" sz="1500" b="1" i="1" dirty="0">
                <a:effectLst/>
                <a:ea typeface="Times New Roman" panose="02020603050405020304" pitchFamily="18" charset="0"/>
                <a:cs typeface="Calibri" panose="020F0502020204030204" pitchFamily="34" charset="0"/>
              </a:rPr>
              <a:t> loro tempo e </a:t>
            </a:r>
            <a:r>
              <a:rPr lang="cs-CZ" sz="1500" b="1" i="1" dirty="0" err="1">
                <a:effectLst/>
                <a:ea typeface="Times New Roman" panose="02020603050405020304" pitchFamily="18" charset="0"/>
                <a:cs typeface="Calibri" panose="020F0502020204030204" pitchFamily="34" charset="0"/>
              </a:rPr>
              <a:t>cultori</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della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memoria</a:t>
            </a:r>
            <a:r>
              <a:rPr lang="cs-CZ" sz="1500" b="1" i="1" dirty="0">
                <a:effectLst/>
                <a:ea typeface="Times New Roman" panose="02020603050405020304" pitchFamily="18" charset="0"/>
                <a:cs typeface="Calibri" panose="020F0502020204030204" pitchFamily="34" charset="0"/>
              </a:rPr>
              <a:t> </a:t>
            </a:r>
            <a:r>
              <a:rPr lang="cs-CZ" sz="1500" b="1" i="1" dirty="0" err="1">
                <a:effectLst/>
                <a:ea typeface="Times New Roman" panose="02020603050405020304" pitchFamily="18" charset="0"/>
                <a:cs typeface="Calibri" panose="020F0502020204030204" pitchFamily="34" charset="0"/>
              </a:rPr>
              <a:t>storica</a:t>
            </a:r>
            <a:r>
              <a:rPr lang="cs-CZ" sz="1500" b="1" i="1" dirty="0">
                <a:effectLst/>
                <a:ea typeface="Times New Roman" panose="02020603050405020304" pitchFamily="18" charset="0"/>
                <a:cs typeface="Calibri" panose="020F0502020204030204" pitchFamily="34" charset="0"/>
              </a:rPr>
              <a:t>.</a:t>
            </a:r>
            <a:r>
              <a:rPr lang="cs-CZ" sz="1500" i="1" dirty="0">
                <a:effectLst/>
                <a:ea typeface="Times New Roman" panose="02020603050405020304" pitchFamily="18" charset="0"/>
                <a:cs typeface="Calibri" panose="020F0502020204030204" pitchFamily="34" charset="0"/>
              </a:rPr>
              <a:t>“</a:t>
            </a:r>
          </a:p>
          <a:p>
            <a:pPr marL="285750" indent="-285750" algn="just">
              <a:buFont typeface="Arial" panose="020B0604020202020204" pitchFamily="34" charset="0"/>
              <a:buChar char="•"/>
            </a:pPr>
            <a:r>
              <a:rPr lang="cs-CZ" sz="1900" dirty="0">
                <a:effectLst/>
                <a:ea typeface="Times New Roman" panose="02020603050405020304" pitchFamily="18" charset="0"/>
              </a:rPr>
              <a:t>Průřezová témata </a:t>
            </a:r>
            <a:r>
              <a:rPr lang="cs-CZ" sz="1900" dirty="0" err="1">
                <a:effectLst/>
                <a:ea typeface="Times New Roman" panose="02020603050405020304" pitchFamily="18" charset="0"/>
              </a:rPr>
              <a:t>RVP</a:t>
            </a:r>
            <a:r>
              <a:rPr lang="cs-CZ" sz="1900" dirty="0">
                <a:effectLst/>
                <a:ea typeface="Times New Roman" panose="02020603050405020304" pitchFamily="18" charset="0"/>
              </a:rPr>
              <a:t> G: </a:t>
            </a:r>
          </a:p>
          <a:p>
            <a:pPr algn="just"/>
            <a:r>
              <a:rPr lang="cs-CZ" sz="1500" i="1" dirty="0">
                <a:effectLst/>
                <a:ea typeface="Times New Roman" panose="02020603050405020304" pitchFamily="18" charset="0"/>
              </a:rPr>
              <a:t>Osobnostní a sociální výchova;</a:t>
            </a:r>
          </a:p>
          <a:p>
            <a:pPr algn="just"/>
            <a:r>
              <a:rPr lang="cs-CZ" sz="1500" i="1" dirty="0">
                <a:effectLst/>
                <a:ea typeface="Times New Roman" panose="02020603050405020304" pitchFamily="18" charset="0"/>
              </a:rPr>
              <a:t>Výchova k myšlení v evropských a globálních souvislostech;	</a:t>
            </a:r>
          </a:p>
          <a:p>
            <a:pPr algn="just"/>
            <a:r>
              <a:rPr lang="cs-CZ" sz="1500" i="1" dirty="0">
                <a:effectLst/>
                <a:ea typeface="Times New Roman" panose="02020603050405020304" pitchFamily="18" charset="0"/>
              </a:rPr>
              <a:t>Multikulturní výchova;</a:t>
            </a:r>
          </a:p>
          <a:p>
            <a:pPr algn="just"/>
            <a:r>
              <a:rPr lang="cs-CZ" sz="1500" i="1" dirty="0">
                <a:effectLst/>
                <a:ea typeface="Times New Roman" panose="02020603050405020304" pitchFamily="18" charset="0"/>
              </a:rPr>
              <a:t>Environmentální výchova;</a:t>
            </a:r>
          </a:p>
          <a:p>
            <a:pPr algn="just"/>
            <a:r>
              <a:rPr lang="cs-CZ" sz="1500" i="1" dirty="0">
                <a:effectLst/>
                <a:ea typeface="Times New Roman" panose="02020603050405020304" pitchFamily="18" charset="0"/>
              </a:rPr>
              <a:t>Mediální výchova.</a:t>
            </a:r>
          </a:p>
          <a:p>
            <a:pPr marL="285750" indent="-285750" algn="just">
              <a:buFont typeface="Arial" panose="020B0604020202020204" pitchFamily="34" charset="0"/>
              <a:buChar char="•"/>
            </a:pPr>
            <a:endParaRPr lang="cs-CZ" i="1" dirty="0">
              <a:effectLst/>
              <a:latin typeface="Times New Roman" panose="02020603050405020304" pitchFamily="18" charset="0"/>
              <a:ea typeface="Times New Roman" panose="02020603050405020304" pitchFamily="18" charset="0"/>
            </a:endParaRPr>
          </a:p>
          <a:p>
            <a:pPr algn="just"/>
            <a:endParaRPr lang="cs-CZ" sz="1400"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2963746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4. PROPOJENÍ DNEŠNÍHO SVĚTA A ANTIKY</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1174459"/>
            <a:ext cx="7766936" cy="5108895"/>
          </a:xfrm>
        </p:spPr>
        <p:txBody>
          <a:bodyPr>
            <a:normAutofit lnSpcReduction="10000"/>
          </a:bodyPr>
          <a:lstStyle/>
          <a:p>
            <a:pPr marL="285750" indent="-285750" algn="just">
              <a:buFont typeface="Arial" panose="020B0604020202020204" pitchFamily="34" charset="0"/>
              <a:buChar char="•"/>
            </a:pPr>
            <a:r>
              <a:rPr lang="cs-CZ" dirty="0"/>
              <a:t>Výchova mládeže</a:t>
            </a:r>
          </a:p>
          <a:p>
            <a:pPr marL="285750" indent="-285750" algn="just">
              <a:buFont typeface="Arial" panose="020B0604020202020204" pitchFamily="34" charset="0"/>
              <a:buChar char="•"/>
            </a:pPr>
            <a:r>
              <a:rPr lang="cs-CZ" dirty="0"/>
              <a:t>Podstata a nitro člověka se všemi jeho zákoutími </a:t>
            </a:r>
          </a:p>
          <a:p>
            <a:pPr marL="285750" indent="-285750" algn="just">
              <a:buFont typeface="Arial" panose="020B0604020202020204" pitchFamily="34" charset="0"/>
              <a:buChar char="•"/>
            </a:pPr>
            <a:r>
              <a:rPr lang="cs-CZ" dirty="0"/>
              <a:t>Otázky osobní a společenské morálky </a:t>
            </a:r>
          </a:p>
          <a:p>
            <a:pPr marL="285750" indent="-285750" algn="just">
              <a:buFont typeface="Arial" panose="020B0604020202020204" pitchFamily="34" charset="0"/>
              <a:buChar char="•"/>
            </a:pPr>
            <a:r>
              <a:rPr lang="cs-CZ" dirty="0"/>
              <a:t>Možnost vidět historický vývoj vědy, práva, filosofie a politiky</a:t>
            </a:r>
          </a:p>
          <a:p>
            <a:pPr marL="285750" indent="-285750" algn="just">
              <a:buFont typeface="Arial" panose="020B0604020202020204" pitchFamily="34" charset="0"/>
              <a:buChar char="•"/>
            </a:pPr>
            <a:r>
              <a:rPr lang="cs-CZ" dirty="0"/>
              <a:t>Koncepce „spravedlivé války“ </a:t>
            </a:r>
          </a:p>
          <a:p>
            <a:pPr marL="285750" indent="-285750" algn="just">
              <a:buFont typeface="Arial" panose="020B0604020202020204" pitchFamily="34" charset="0"/>
              <a:buChar char="•"/>
            </a:pPr>
            <a:r>
              <a:rPr lang="cs-CZ" dirty="0"/>
              <a:t>Představy o dokonalém státě </a:t>
            </a:r>
          </a:p>
          <a:p>
            <a:pPr marL="285750" indent="-285750" algn="just">
              <a:buFont typeface="Arial" panose="020B0604020202020204" pitchFamily="34" charset="0"/>
              <a:buChar char="•"/>
            </a:pPr>
            <a:r>
              <a:rPr lang="cs-CZ" dirty="0"/>
              <a:t>Občanské soužití </a:t>
            </a:r>
          </a:p>
          <a:p>
            <a:pPr marL="285750" indent="-285750" algn="just">
              <a:buFont typeface="Arial" panose="020B0604020202020204" pitchFamily="34" charset="0"/>
              <a:buChar char="•"/>
            </a:pPr>
            <a:r>
              <a:rPr lang="cs-CZ" dirty="0"/>
              <a:t>Výchova k občanství </a:t>
            </a:r>
          </a:p>
          <a:p>
            <a:pPr marL="285750" indent="-285750" algn="just">
              <a:buFont typeface="Arial" panose="020B0604020202020204" pitchFamily="34" charset="0"/>
              <a:buChar char="•"/>
            </a:pPr>
            <a:r>
              <a:rPr lang="cs-CZ" dirty="0"/>
              <a:t>Pěstování historické paměti </a:t>
            </a:r>
          </a:p>
          <a:p>
            <a:pPr marL="285750" indent="-285750" algn="just">
              <a:buFont typeface="Arial" panose="020B0604020202020204" pitchFamily="34" charset="0"/>
              <a:buChar char="•"/>
            </a:pPr>
            <a:r>
              <a:rPr lang="cs-CZ" dirty="0"/>
              <a:t>Tolerance a možnost pokojného soužití lidí různé víry </a:t>
            </a:r>
          </a:p>
          <a:p>
            <a:pPr marL="285750" indent="-285750" algn="just">
              <a:buFont typeface="Arial" panose="020B0604020202020204" pitchFamily="34" charset="0"/>
              <a:buChar char="•"/>
            </a:pPr>
            <a:r>
              <a:rPr lang="cs-CZ" dirty="0"/>
              <a:t>Poznávání jinakosti a otevřenost jiným civilizacím </a:t>
            </a:r>
          </a:p>
          <a:p>
            <a:pPr marL="285750" indent="-285750" algn="just">
              <a:buFont typeface="Arial" panose="020B0604020202020204" pitchFamily="34" charset="0"/>
              <a:buChar char="•"/>
            </a:pPr>
            <a:r>
              <a:rPr lang="cs-CZ" dirty="0"/>
              <a:t>Kritické myšlení a vztah k autoritám </a:t>
            </a:r>
          </a:p>
          <a:p>
            <a:pPr marL="285750" indent="-285750" algn="just">
              <a:buFont typeface="Arial" panose="020B0604020202020204" pitchFamily="34" charset="0"/>
              <a:buChar char="•"/>
            </a:pPr>
            <a:r>
              <a:rPr lang="cs-CZ" dirty="0"/>
              <a:t>Estetická </a:t>
            </a:r>
            <a:r>
              <a:rPr lang="cs-CZ"/>
              <a:t>hodnota literatury </a:t>
            </a:r>
            <a:endParaRPr lang="cs-CZ" dirty="0"/>
          </a:p>
        </p:txBody>
      </p:sp>
    </p:spTree>
    <p:extLst>
      <p:ext uri="{BB962C8B-B14F-4D97-AF65-F5344CB8AC3E}">
        <p14:creationId xmlns:p14="http://schemas.microsoft.com/office/powerpoint/2010/main" val="32926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132514" y="2394809"/>
            <a:ext cx="7998876" cy="1646302"/>
          </a:xfrm>
        </p:spPr>
        <p:txBody>
          <a:bodyPr/>
          <a:lstStyle/>
          <a:p>
            <a:pPr algn="ctr"/>
            <a:r>
              <a:rPr lang="cs-CZ" sz="4400" dirty="0"/>
              <a:t>Roma </a:t>
            </a:r>
            <a:r>
              <a:rPr lang="cs-CZ" sz="4400" dirty="0" err="1"/>
              <a:t>locuta</a:t>
            </a:r>
            <a:r>
              <a:rPr lang="cs-CZ" sz="4400" dirty="0"/>
              <a:t>, causa </a:t>
            </a:r>
            <a:r>
              <a:rPr lang="cs-CZ" sz="4400" dirty="0" err="1"/>
              <a:t>finita</a:t>
            </a:r>
            <a:br>
              <a:rPr lang="cs-CZ" sz="4400" dirty="0"/>
            </a:br>
            <a:br>
              <a:rPr lang="cs-CZ" sz="4400" dirty="0"/>
            </a:br>
            <a:r>
              <a:rPr lang="cs-CZ" sz="4400" dirty="0"/>
              <a:t>Děkuji za pozornost </a:t>
            </a:r>
            <a:r>
              <a:rPr lang="cs-CZ" sz="4400" dirty="0">
                <a:sym typeface="Wingdings" pitchFamily="2" charset="2"/>
              </a:rPr>
              <a:t></a:t>
            </a:r>
            <a:endParaRPr lang="cs-CZ" sz="4400" dirty="0"/>
          </a:p>
        </p:txBody>
      </p:sp>
    </p:spTree>
    <p:extLst>
      <p:ext uri="{BB962C8B-B14F-4D97-AF65-F5344CB8AC3E}">
        <p14:creationId xmlns:p14="http://schemas.microsoft.com/office/powerpoint/2010/main" val="4271305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132514" y="986795"/>
            <a:ext cx="7998876" cy="1646302"/>
          </a:xfrm>
        </p:spPr>
        <p:txBody>
          <a:bodyPr/>
          <a:lstStyle/>
          <a:p>
            <a:pPr algn="l"/>
            <a:r>
              <a:rPr lang="cs-CZ" dirty="0"/>
              <a:t>Význam římské literatury </a:t>
            </a:r>
            <a:br>
              <a:rPr lang="cs-CZ" dirty="0"/>
            </a:br>
            <a:r>
              <a:rPr lang="cs-CZ" dirty="0"/>
              <a:t>pro všeobecné vzdělání</a:t>
            </a:r>
          </a:p>
        </p:txBody>
      </p:sp>
      <p:sp>
        <p:nvSpPr>
          <p:cNvPr id="3" name="Podnadpis 2">
            <a:extLst>
              <a:ext uri="{FF2B5EF4-FFF2-40B4-BE49-F238E27FC236}">
                <a16:creationId xmlns:a16="http://schemas.microsoft.com/office/drawing/2014/main" id="{E4A9D0D4-0988-4FE8-A014-596766A95AC2}"/>
              </a:ext>
            </a:extLst>
          </p:cNvPr>
          <p:cNvSpPr>
            <a:spLocks noGrp="1"/>
          </p:cNvSpPr>
          <p:nvPr>
            <p:ph type="subTitle" idx="1"/>
          </p:nvPr>
        </p:nvSpPr>
        <p:spPr/>
        <p:txBody>
          <a:bodyPr/>
          <a:lstStyle/>
          <a:p>
            <a:r>
              <a:rPr lang="cs-CZ" dirty="0"/>
              <a:t>Bořivoj Marek</a:t>
            </a:r>
          </a:p>
        </p:txBody>
      </p:sp>
    </p:spTree>
    <p:extLst>
      <p:ext uri="{BB962C8B-B14F-4D97-AF65-F5344CB8AC3E}">
        <p14:creationId xmlns:p14="http://schemas.microsoft.com/office/powerpoint/2010/main" val="427130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1. PRVNÍ EVROPSKÁ „ODVOZENÁ“ LITERATURA</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1644242"/>
            <a:ext cx="7766936" cy="4320329"/>
          </a:xfrm>
        </p:spPr>
        <p:txBody>
          <a:bodyPr>
            <a:normAutofit/>
          </a:bodyPr>
          <a:lstStyle/>
          <a:p>
            <a:pPr marL="285750" indent="-285750" algn="just">
              <a:buFont typeface="Arial" panose="020B0604020202020204" pitchFamily="34" charset="0"/>
              <a:buChar char="•"/>
            </a:pPr>
            <a:r>
              <a:rPr lang="cs-CZ" dirty="0"/>
              <a:t>V evropském kulturním kontextu jde o první „odvozenou“ národní literaturu, přímo založenou na nejstarší evropské literatuře</a:t>
            </a:r>
          </a:p>
          <a:p>
            <a:pPr marL="285750" indent="-285750" algn="just">
              <a:buFont typeface="Arial" panose="020B0604020202020204" pitchFamily="34" charset="0"/>
              <a:buChar char="•"/>
            </a:pPr>
            <a:r>
              <a:rPr lang="cs-CZ" dirty="0"/>
              <a:t>Tvořivé převzetí řeckého literárního a kulturního bohatství:</a:t>
            </a:r>
          </a:p>
          <a:p>
            <a:pPr algn="just"/>
            <a:r>
              <a:rPr lang="de-DE" sz="1400" dirty="0"/>
              <a:t>„</a:t>
            </a:r>
            <a:r>
              <a:rPr lang="de-DE" sz="1400" i="1" dirty="0"/>
              <a:t>An den Römern … erleben wir das Schauspiel einer Rückeroberung fast aller geistigen Lebensbereiche für die Poesie. Dies Volk von Bauern und Krämern, in seinem biederen Ernst und handfester Tüchtigkeit, packte mit zäher Lernbereitschaft die Aufgabe an, eine geistige Welt zu errichten</a:t>
            </a:r>
            <a:r>
              <a:rPr lang="de-DE" sz="1400" dirty="0"/>
              <a:t>.“</a:t>
            </a:r>
            <a:r>
              <a:rPr lang="cs-CZ" sz="1400" dirty="0"/>
              <a:t> </a:t>
            </a:r>
          </a:p>
          <a:p>
            <a:pPr algn="just"/>
            <a:r>
              <a:rPr lang="cs-CZ" sz="1400" dirty="0"/>
              <a:t>W. </a:t>
            </a:r>
            <a:r>
              <a:rPr lang="cs-CZ" sz="1400" dirty="0" err="1"/>
              <a:t>Schadewaldt</a:t>
            </a:r>
            <a:r>
              <a:rPr lang="cs-CZ" sz="1400" dirty="0"/>
              <a:t> (1931), </a:t>
            </a:r>
            <a:r>
              <a:rPr lang="de-DE" sz="1400" i="1" dirty="0"/>
              <a:t>Sinn und Werden der </a:t>
            </a:r>
            <a:r>
              <a:rPr lang="de-DE" sz="1400" i="1" dirty="0" err="1"/>
              <a:t>vergilischen</a:t>
            </a:r>
            <a:r>
              <a:rPr lang="de-DE" sz="1400" i="1" dirty="0"/>
              <a:t> Dichtung</a:t>
            </a:r>
            <a:endParaRPr lang="cs-CZ" sz="1400" i="1" dirty="0"/>
          </a:p>
          <a:p>
            <a:pPr marL="285750" indent="-285750" algn="just">
              <a:buFont typeface="Arial" panose="020B0604020202020204" pitchFamily="34" charset="0"/>
              <a:buChar char="•"/>
            </a:pPr>
            <a:r>
              <a:rPr lang="cs-CZ" dirty="0"/>
              <a:t>Vzor pro slovesnou tvorbu takřka všech evropských národů:</a:t>
            </a:r>
          </a:p>
          <a:p>
            <a:pPr algn="just"/>
            <a:r>
              <a:rPr lang="cs-CZ" sz="1400" dirty="0"/>
              <a:t>„</a:t>
            </a:r>
            <a:r>
              <a:rPr lang="en-US" sz="1400" i="1" dirty="0"/>
              <a:t>Roman literature is the first ,derived’ literature. Its authors consciously took account of the tradition of another people which they recognized as superior.</a:t>
            </a:r>
            <a:r>
              <a:rPr lang="cs-CZ" sz="1400" i="1" dirty="0"/>
              <a:t> </a:t>
            </a:r>
            <a:r>
              <a:rPr lang="en-US" sz="1400" i="1" dirty="0"/>
              <a:t>In differentiating itself from its predecessor, Roman literature found its own identity and a specific self-awareness. Thus, it paved the way for later European literatures and became their teacher</a:t>
            </a:r>
            <a:r>
              <a:rPr lang="cs-CZ" sz="1400" i="1" dirty="0"/>
              <a:t>.“ </a:t>
            </a:r>
          </a:p>
          <a:p>
            <a:pPr algn="just"/>
            <a:r>
              <a:rPr lang="cs-CZ" sz="1400" dirty="0"/>
              <a:t>M. von Albrecht (1997), </a:t>
            </a:r>
            <a:r>
              <a:rPr lang="en-US" sz="1400" i="1" dirty="0"/>
              <a:t>A History of Roman Literature: From </a:t>
            </a:r>
            <a:r>
              <a:rPr lang="en-US" sz="1400" i="1" dirty="0" err="1"/>
              <a:t>Livius</a:t>
            </a:r>
            <a:r>
              <a:rPr lang="en-US" sz="1400" i="1" dirty="0"/>
              <a:t> Andronicus to Boethius</a:t>
            </a:r>
            <a:r>
              <a:rPr lang="cs-CZ" sz="1400" dirty="0"/>
              <a:t> </a:t>
            </a:r>
          </a:p>
          <a:p>
            <a:pPr algn="just"/>
            <a:endParaRPr lang="cs-CZ" sz="1400" i="1" dirty="0"/>
          </a:p>
        </p:txBody>
      </p:sp>
    </p:spTree>
    <p:extLst>
      <p:ext uri="{BB962C8B-B14F-4D97-AF65-F5344CB8AC3E}">
        <p14:creationId xmlns:p14="http://schemas.microsoft.com/office/powerpoint/2010/main" val="2388567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1. PRVNÍ EVROPSKÁ „ODVOZENÁ“ LITERATURA</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1644242"/>
            <a:ext cx="7766936" cy="4320329"/>
          </a:xfrm>
        </p:spPr>
        <p:txBody>
          <a:bodyPr>
            <a:normAutofit/>
          </a:bodyPr>
          <a:lstStyle/>
          <a:p>
            <a:pPr marL="285750" indent="-285750" algn="just">
              <a:buFont typeface="Arial" panose="020B0604020202020204" pitchFamily="34" charset="0"/>
              <a:buChar char="•"/>
            </a:pPr>
            <a:r>
              <a:rPr lang="cs-CZ" dirty="0"/>
              <a:t>Otázka původnosti literární tvorby není na místě, neboť tentýž odsudek by musel padnout na jakoukoliv jinou pozdější evropskou literaturu.</a:t>
            </a:r>
          </a:p>
          <a:p>
            <a:pPr marL="285750" indent="-285750" algn="just">
              <a:buFont typeface="Arial" panose="020B0604020202020204" pitchFamily="34" charset="0"/>
              <a:buChar char="•"/>
            </a:pPr>
            <a:r>
              <a:rPr lang="cs-CZ" dirty="0"/>
              <a:t>Římané si řecký mytologický a literární svět téměř dokonale přivlastnili. Je to svět postavený na jistém dialektickém napětí, v němž římská část byla s řeckou mnohdy v souladu (</a:t>
            </a:r>
            <a:r>
              <a:rPr lang="cs-CZ" i="1" dirty="0" err="1"/>
              <a:t>imitatio</a:t>
            </a:r>
            <a:r>
              <a:rPr lang="cs-CZ" dirty="0"/>
              <a:t>), avšak neméně často se vůči ní vymezovala (</a:t>
            </a:r>
            <a:r>
              <a:rPr lang="cs-CZ" i="1" dirty="0" err="1"/>
              <a:t>aemulatio</a:t>
            </a:r>
            <a:r>
              <a:rPr lang="cs-CZ" dirty="0"/>
              <a:t>):</a:t>
            </a:r>
          </a:p>
          <a:p>
            <a:pPr algn="just"/>
            <a:r>
              <a:rPr lang="cs-CZ" sz="1400" i="1" dirty="0"/>
              <a:t>„</a:t>
            </a:r>
            <a:r>
              <a:rPr lang="cs-CZ" sz="1400" i="1" dirty="0" err="1"/>
              <a:t>Ac</a:t>
            </a:r>
            <a:r>
              <a:rPr lang="cs-CZ" sz="1400" i="1" dirty="0"/>
              <a:t> primum </a:t>
            </a:r>
            <a:r>
              <a:rPr lang="cs-CZ" sz="1400" i="1" dirty="0" err="1"/>
              <a:t>quidem</a:t>
            </a:r>
            <a:r>
              <a:rPr lang="cs-CZ" sz="1400" i="1" dirty="0"/>
              <a:t>, id </a:t>
            </a:r>
            <a:r>
              <a:rPr lang="cs-CZ" sz="1400" i="1" dirty="0" err="1"/>
              <a:t>quod</a:t>
            </a:r>
            <a:r>
              <a:rPr lang="cs-CZ" sz="1400" i="1" dirty="0"/>
              <a:t> </a:t>
            </a:r>
            <a:r>
              <a:rPr lang="cs-CZ" sz="1400" i="1" dirty="0" err="1"/>
              <a:t>nemo</a:t>
            </a:r>
            <a:r>
              <a:rPr lang="cs-CZ" sz="1400" i="1" dirty="0"/>
              <a:t> </a:t>
            </a:r>
            <a:r>
              <a:rPr lang="cs-CZ" sz="1400" i="1" dirty="0" err="1"/>
              <a:t>nescit</a:t>
            </a:r>
            <a:r>
              <a:rPr lang="cs-CZ" sz="1400" i="1" dirty="0"/>
              <a:t>, Romani </a:t>
            </a:r>
            <a:r>
              <a:rPr lang="cs-CZ" sz="1400" i="1" dirty="0" err="1"/>
              <a:t>maiores</a:t>
            </a:r>
            <a:r>
              <a:rPr lang="cs-CZ" sz="1400" i="1" dirty="0"/>
              <a:t> </a:t>
            </a:r>
            <a:r>
              <a:rPr lang="cs-CZ" sz="1400" i="1" dirty="0" err="1"/>
              <a:t>Troianos</a:t>
            </a:r>
            <a:r>
              <a:rPr lang="cs-CZ" sz="1400" i="1" dirty="0"/>
              <a:t> </a:t>
            </a:r>
            <a:r>
              <a:rPr lang="cs-CZ" sz="1400" i="1" dirty="0" err="1"/>
              <a:t>sibi</a:t>
            </a:r>
            <a:r>
              <a:rPr lang="cs-CZ" sz="1400" i="1" dirty="0"/>
              <a:t> </a:t>
            </a:r>
            <a:r>
              <a:rPr lang="cs-CZ" sz="1400" i="1" dirty="0" err="1"/>
              <a:t>invenerunt</a:t>
            </a:r>
            <a:r>
              <a:rPr lang="cs-CZ" sz="1400" i="1" dirty="0"/>
              <a:t>. Quo </a:t>
            </a:r>
            <a:r>
              <a:rPr lang="cs-CZ" sz="1400" i="1" dirty="0" err="1"/>
              <a:t>factum</a:t>
            </a:r>
            <a:r>
              <a:rPr lang="cs-CZ" sz="1400" i="1" dirty="0"/>
              <a:t> </a:t>
            </a:r>
            <a:r>
              <a:rPr lang="cs-CZ" sz="1400" i="1" dirty="0" err="1"/>
              <a:t>est</a:t>
            </a:r>
            <a:r>
              <a:rPr lang="cs-CZ" sz="1400" i="1" dirty="0"/>
              <a:t>, </a:t>
            </a:r>
            <a:r>
              <a:rPr lang="cs-CZ" sz="1400" i="1" dirty="0" err="1"/>
              <a:t>ut</a:t>
            </a:r>
            <a:r>
              <a:rPr lang="cs-CZ" sz="1400" i="1" dirty="0"/>
              <a:t> </a:t>
            </a:r>
            <a:r>
              <a:rPr lang="cs-CZ" sz="1400" i="1" dirty="0" err="1"/>
              <a:t>Graecos</a:t>
            </a:r>
            <a:r>
              <a:rPr lang="cs-CZ" sz="1400" i="1" dirty="0"/>
              <a:t> quasi pari </a:t>
            </a:r>
            <a:r>
              <a:rPr lang="cs-CZ" sz="1400" i="1" dirty="0" err="1"/>
              <a:t>passu</a:t>
            </a:r>
            <a:r>
              <a:rPr lang="cs-CZ" sz="1400" i="1" dirty="0"/>
              <a:t> </a:t>
            </a:r>
            <a:r>
              <a:rPr lang="cs-CZ" sz="1400" i="1" dirty="0" err="1"/>
              <a:t>aemulari</a:t>
            </a:r>
            <a:r>
              <a:rPr lang="cs-CZ" sz="1400" i="1" dirty="0"/>
              <a:t> </a:t>
            </a:r>
            <a:r>
              <a:rPr lang="cs-CZ" sz="1400" i="1" dirty="0" err="1"/>
              <a:t>possent</a:t>
            </a:r>
            <a:r>
              <a:rPr lang="cs-CZ" sz="1400" i="1" dirty="0"/>
              <a:t> et </a:t>
            </a:r>
            <a:r>
              <a:rPr lang="cs-CZ" sz="1400" i="1" dirty="0" err="1"/>
              <a:t>ut</a:t>
            </a:r>
            <a:r>
              <a:rPr lang="cs-CZ" sz="1400" i="1" dirty="0"/>
              <a:t> </a:t>
            </a:r>
            <a:r>
              <a:rPr lang="cs-CZ" sz="1400" i="1" dirty="0" err="1"/>
              <a:t>Homeri</a:t>
            </a:r>
            <a:r>
              <a:rPr lang="cs-CZ" sz="1400" i="1" dirty="0"/>
              <a:t> </a:t>
            </a:r>
            <a:r>
              <a:rPr lang="cs-CZ" sz="1400" i="1" dirty="0" err="1"/>
              <a:t>carmina</a:t>
            </a:r>
            <a:r>
              <a:rPr lang="cs-CZ" sz="1400" i="1" dirty="0"/>
              <a:t> </a:t>
            </a:r>
            <a:r>
              <a:rPr lang="cs-CZ" sz="1400" i="1" dirty="0" err="1"/>
              <a:t>quodammodo</a:t>
            </a:r>
            <a:r>
              <a:rPr lang="cs-CZ" sz="1400" i="1" dirty="0"/>
              <a:t> </a:t>
            </a:r>
            <a:r>
              <a:rPr lang="cs-CZ" sz="1400" i="1" dirty="0" err="1"/>
              <a:t>pars</a:t>
            </a:r>
            <a:r>
              <a:rPr lang="cs-CZ" sz="1400" i="1" dirty="0"/>
              <a:t> patrimonii Romani </a:t>
            </a:r>
            <a:r>
              <a:rPr lang="cs-CZ" sz="1400" i="1" dirty="0" err="1"/>
              <a:t>fierent</a:t>
            </a:r>
            <a:r>
              <a:rPr lang="cs-CZ" sz="1400" i="1" dirty="0"/>
              <a:t>. </a:t>
            </a:r>
            <a:r>
              <a:rPr lang="cs-CZ" sz="1400" i="1" dirty="0" err="1"/>
              <a:t>Tamen</a:t>
            </a:r>
            <a:r>
              <a:rPr lang="cs-CZ" sz="1400" i="1" dirty="0"/>
              <a:t> Romani </a:t>
            </a:r>
            <a:r>
              <a:rPr lang="cs-CZ" sz="1400" i="1" dirty="0" err="1"/>
              <a:t>iudicia</a:t>
            </a:r>
            <a:r>
              <a:rPr lang="cs-CZ" sz="1400" i="1" dirty="0"/>
              <a:t> </a:t>
            </a:r>
            <a:r>
              <a:rPr lang="cs-CZ" sz="1400" i="1" dirty="0" err="1"/>
              <a:t>saepe</a:t>
            </a:r>
            <a:r>
              <a:rPr lang="cs-CZ" sz="1400" i="1" dirty="0"/>
              <a:t> </a:t>
            </a:r>
            <a:r>
              <a:rPr lang="cs-CZ" sz="1400" i="1" dirty="0" err="1"/>
              <a:t>contraria</a:t>
            </a:r>
            <a:r>
              <a:rPr lang="cs-CZ" sz="1400" i="1" dirty="0"/>
              <a:t> </a:t>
            </a:r>
            <a:r>
              <a:rPr lang="cs-CZ" sz="1400" i="1" dirty="0" err="1"/>
              <a:t>Graecis</a:t>
            </a:r>
            <a:r>
              <a:rPr lang="cs-CZ" sz="1400" i="1" dirty="0"/>
              <a:t> </a:t>
            </a:r>
            <a:r>
              <a:rPr lang="cs-CZ" sz="1400" i="1" dirty="0" err="1"/>
              <a:t>ferebant</a:t>
            </a:r>
            <a:r>
              <a:rPr lang="cs-CZ" sz="1400" i="1" dirty="0"/>
              <a:t>.“ </a:t>
            </a:r>
          </a:p>
          <a:p>
            <a:pPr algn="just"/>
            <a:r>
              <a:rPr lang="cs-CZ" sz="1400" dirty="0"/>
              <a:t>M. von Albrecht (2015), </a:t>
            </a:r>
            <a:r>
              <a:rPr lang="cs-CZ" sz="1400" i="1" dirty="0" err="1"/>
              <a:t>Quid</a:t>
            </a:r>
            <a:r>
              <a:rPr lang="cs-CZ" sz="1400" i="1" dirty="0"/>
              <a:t> </a:t>
            </a:r>
            <a:r>
              <a:rPr lang="cs-CZ" sz="1400" i="1" dirty="0" err="1"/>
              <a:t>litterae</a:t>
            </a:r>
            <a:r>
              <a:rPr lang="cs-CZ" sz="1400" i="1" dirty="0"/>
              <a:t> </a:t>
            </a:r>
            <a:r>
              <a:rPr lang="cs-CZ" sz="1400" i="1" dirty="0" err="1"/>
              <a:t>Latinae</a:t>
            </a:r>
            <a:r>
              <a:rPr lang="cs-CZ" sz="1400" i="1" dirty="0"/>
              <a:t> ad </a:t>
            </a:r>
            <a:r>
              <a:rPr lang="cs-CZ" sz="1400" i="1" dirty="0" err="1"/>
              <a:t>homines</a:t>
            </a:r>
            <a:r>
              <a:rPr lang="cs-CZ" sz="1400" i="1" dirty="0"/>
              <a:t> </a:t>
            </a:r>
            <a:r>
              <a:rPr lang="cs-CZ" sz="1400" i="1" dirty="0" err="1"/>
              <a:t>educandos</a:t>
            </a:r>
            <a:r>
              <a:rPr lang="cs-CZ" sz="1400" i="1" dirty="0"/>
              <a:t> </a:t>
            </a:r>
            <a:r>
              <a:rPr lang="cs-CZ" sz="1400" i="1" dirty="0" err="1"/>
              <a:t>conferant</a:t>
            </a:r>
            <a:endParaRPr lang="cs-CZ" sz="1400" i="1" dirty="0"/>
          </a:p>
          <a:p>
            <a:pPr marL="285750" indent="-285750" algn="just">
              <a:buFont typeface="Arial" panose="020B0604020202020204" pitchFamily="34" charset="0"/>
              <a:buChar char="•"/>
            </a:pPr>
            <a:r>
              <a:rPr lang="cs-CZ" dirty="0"/>
              <a:t>První jedinečný článek dlouhé tradice, „spojnice“ mezi řeckým vynálezem a jeho následovateli v pozdějších dobách.</a:t>
            </a:r>
          </a:p>
          <a:p>
            <a:pPr algn="just"/>
            <a:endParaRPr lang="cs-CZ" sz="1400" dirty="0"/>
          </a:p>
        </p:txBody>
      </p:sp>
    </p:spTree>
    <p:extLst>
      <p:ext uri="{BB962C8B-B14F-4D97-AF65-F5344CB8AC3E}">
        <p14:creationId xmlns:p14="http://schemas.microsoft.com/office/powerpoint/2010/main" val="2545641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1. PRVNÍ EVROPSKÁ „ODVOZENÁ“ LITERATURA</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1644242"/>
            <a:ext cx="7766936" cy="4320329"/>
          </a:xfrm>
        </p:spPr>
        <p:txBody>
          <a:bodyPr>
            <a:normAutofit lnSpcReduction="10000"/>
          </a:bodyPr>
          <a:lstStyle/>
          <a:p>
            <a:pPr marL="285750" indent="-285750" algn="just">
              <a:buFont typeface="Arial" panose="020B0604020202020204" pitchFamily="34" charset="0"/>
              <a:buChar char="•"/>
            </a:pPr>
            <a:r>
              <a:rPr lang="cs-CZ" dirty="0"/>
              <a:t>Římané se mnohem více orientují na osobní prožitek spojený s reálným kontextem, na osobní autorův vklad, zapojení do díla, na snahu o zachování konkrétního momentu z hlediska osoby a situace:</a:t>
            </a:r>
          </a:p>
          <a:p>
            <a:pPr algn="just"/>
            <a:r>
              <a:rPr lang="cs-CZ" sz="1400" i="1" dirty="0"/>
              <a:t>„</a:t>
            </a:r>
            <a:r>
              <a:rPr lang="en-US" sz="1400" i="1" dirty="0"/>
              <a:t>But this is not merely a technique, a literary procedure. The real point is the different conception of man and of human society that it implies. Greeks by and large saw and wrote objectively. This does not mean of course that they ignored psychic facts or lacked self-insight. But it does mean that they were not personally engaged, not subjectively committed, as Romans were. Romans, we may say, were practical, involved, moralistic and, comparatively speaking, not at all detached or objective observers.“</a:t>
            </a:r>
            <a:endParaRPr lang="cs-CZ" sz="1400" i="1" dirty="0"/>
          </a:p>
          <a:p>
            <a:pPr algn="just"/>
            <a:r>
              <a:rPr lang="cs-CZ" sz="1400" dirty="0"/>
              <a:t>B. </a:t>
            </a:r>
            <a:r>
              <a:rPr lang="cs-CZ" sz="1400" dirty="0" err="1"/>
              <a:t>Otis</a:t>
            </a:r>
            <a:r>
              <a:rPr lang="cs-CZ" sz="1400" dirty="0"/>
              <a:t> (1967), </a:t>
            </a:r>
            <a:r>
              <a:rPr lang="en-US" sz="1400" i="1" dirty="0"/>
              <a:t>The Uniqueness of Latin Literature</a:t>
            </a:r>
            <a:endParaRPr lang="cs-CZ" sz="1400" i="1" dirty="0"/>
          </a:p>
          <a:p>
            <a:pPr marL="285750" indent="-285750" algn="just">
              <a:buFont typeface="Arial" panose="020B0604020202020204" pitchFamily="34" charset="0"/>
              <a:buChar char="•"/>
            </a:pPr>
            <a:r>
              <a:rPr lang="cs-CZ" dirty="0"/>
              <a:t>V antických literaturách se mezi umělecké texty řadí i některé žánry, které se do ní dnes zpravidla nezařazují – historické, technické a odborné spisy, ale i řeči či filosofické traktáty. Hranice mezi uměleckou a neuměleckou literaturou nebyly v Římě zdaleka tak ostré, jako je tomu v současnosti, neboť i díla mající vyloženě praktický účel usilovala často o dosažení stylistické ladnosti a požitku z četby, resp. poslechu. </a:t>
            </a:r>
          </a:p>
        </p:txBody>
      </p:sp>
    </p:spTree>
    <p:extLst>
      <p:ext uri="{BB962C8B-B14F-4D97-AF65-F5344CB8AC3E}">
        <p14:creationId xmlns:p14="http://schemas.microsoft.com/office/powerpoint/2010/main" val="970025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2. FORMATIVNÍ A </a:t>
            </a:r>
            <a:r>
              <a:rPr lang="cs-CZ" sz="2800" dirty="0" err="1"/>
              <a:t>PSYCHAGOGICKÁ</a:t>
            </a:r>
            <a:r>
              <a:rPr lang="cs-CZ" sz="2800" dirty="0"/>
              <a:t> FUNKCE</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1644242"/>
            <a:ext cx="7766936" cy="4320329"/>
          </a:xfrm>
        </p:spPr>
        <p:txBody>
          <a:bodyPr>
            <a:normAutofit/>
          </a:bodyPr>
          <a:lstStyle/>
          <a:p>
            <a:pPr marL="285750" indent="-285750" algn="just">
              <a:buFont typeface="Arial" panose="020B0604020202020204" pitchFamily="34" charset="0"/>
              <a:buChar char="•"/>
            </a:pPr>
            <a:r>
              <a:rPr lang="cs-CZ" dirty="0"/>
              <a:t>Římská literatura je esenciálně didaktická. Římští spisovatelé učí učit se.</a:t>
            </a:r>
          </a:p>
          <a:p>
            <a:pPr marL="285750" indent="-285750" algn="just">
              <a:buFont typeface="Arial" panose="020B0604020202020204" pitchFamily="34" charset="0"/>
              <a:buChar char="•"/>
            </a:pPr>
            <a:r>
              <a:rPr lang="cs-CZ" dirty="0"/>
              <a:t>Vliv rétoriky, jasnost, zřejmost a pochopitelnost spojená s uměleckým provedením a patrným ohledem na recipienty: </a:t>
            </a:r>
          </a:p>
          <a:p>
            <a:pPr algn="just"/>
            <a:r>
              <a:rPr lang="cs-CZ" sz="1400" i="1" dirty="0"/>
              <a:t>„Nejen prozaikové (Caesar, Cicero), ale i básníci (Ovidius) vynikali jasností myšlení a z toho plynoucí prostotou a průzračností projevu; vyjadřovali se nesporně jasněji než naše generace, ať již píše latinsky nebo moderními jazyky včetně mateřského. Méně nadaní básníci Augustovy doby měli jistě pocit méněcennosti, když při četbě Ovidiových veršů museli konstatovat, jak prostým výrazovým materiálem a s jak přirozenými stylovými prostředky dovedl vytvořit působivý umělecký celek. Byl to neopakovatelný projev suverénního ovládání jazyka.“</a:t>
            </a:r>
          </a:p>
          <a:p>
            <a:pPr algn="just"/>
            <a:r>
              <a:rPr lang="cs-CZ" sz="1400" dirty="0"/>
              <a:t>J. Martínek (1988), </a:t>
            </a:r>
            <a:r>
              <a:rPr lang="cs-CZ" sz="1400" i="1" dirty="0"/>
              <a:t>Úloha latiny jako dorozumívacího jazyka v soudobé vědě</a:t>
            </a:r>
            <a:r>
              <a:rPr lang="cs-CZ" sz="1400" dirty="0"/>
              <a:t> </a:t>
            </a:r>
          </a:p>
          <a:p>
            <a:pPr marL="285750" indent="-285750" algn="just">
              <a:buFont typeface="Arial" panose="020B0604020202020204" pitchFamily="34" charset="0"/>
              <a:buChar char="•"/>
            </a:pPr>
            <a:r>
              <a:rPr lang="cs-CZ" dirty="0"/>
              <a:t>Exoterický charakter, přístupnost širokému čtenářstvu.</a:t>
            </a:r>
          </a:p>
          <a:p>
            <a:pPr marL="285750" indent="-285750" algn="just">
              <a:buFont typeface="Arial" panose="020B0604020202020204" pitchFamily="34" charset="0"/>
              <a:buChar char="•"/>
            </a:pPr>
            <a:r>
              <a:rPr lang="cs-CZ" dirty="0"/>
              <a:t>Poučení, ale i potěšení a motivace ke správnému chování a jednání. </a:t>
            </a:r>
          </a:p>
        </p:txBody>
      </p:sp>
    </p:spTree>
    <p:extLst>
      <p:ext uri="{BB962C8B-B14F-4D97-AF65-F5344CB8AC3E}">
        <p14:creationId xmlns:p14="http://schemas.microsoft.com/office/powerpoint/2010/main" val="3949190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2. FORMATIVNÍ A </a:t>
            </a:r>
            <a:r>
              <a:rPr lang="cs-CZ" sz="2800" dirty="0" err="1"/>
              <a:t>PSYCHAGOGICKÁ</a:t>
            </a:r>
            <a:r>
              <a:rPr lang="cs-CZ" sz="2800" dirty="0"/>
              <a:t> FUNKCE</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1644242"/>
            <a:ext cx="7766936" cy="4639112"/>
          </a:xfrm>
        </p:spPr>
        <p:txBody>
          <a:bodyPr>
            <a:normAutofit/>
          </a:bodyPr>
          <a:lstStyle/>
          <a:p>
            <a:pPr marL="285750" indent="-285750" algn="just">
              <a:buFont typeface="Arial" panose="020B0604020202020204" pitchFamily="34" charset="0"/>
              <a:buChar char="•"/>
            </a:pPr>
            <a:r>
              <a:rPr lang="cs-CZ" dirty="0" err="1"/>
              <a:t>EXEMPLA</a:t>
            </a:r>
            <a:r>
              <a:rPr lang="cs-CZ" dirty="0"/>
              <a:t> předváděná na konkrétních dějinných událostech:</a:t>
            </a:r>
          </a:p>
          <a:p>
            <a:pPr algn="just"/>
            <a:r>
              <a:rPr lang="en-US" sz="1400" i="1" dirty="0"/>
              <a:t>„For the Romans, it was the actual realization that mattered; however, they were not interested in material for its own sake, but in material transformed into a vehicle of meaning.“ </a:t>
            </a:r>
            <a:endParaRPr lang="cs-CZ" sz="1400" i="1" dirty="0"/>
          </a:p>
          <a:p>
            <a:pPr algn="just"/>
            <a:r>
              <a:rPr lang="cs-CZ" sz="1400" dirty="0"/>
              <a:t>M. von Albrecht (1997), </a:t>
            </a:r>
            <a:r>
              <a:rPr lang="en-US" sz="1400" dirty="0"/>
              <a:t>A History of Roman Literature: From </a:t>
            </a:r>
            <a:r>
              <a:rPr lang="en-US" sz="1400" dirty="0" err="1"/>
              <a:t>Livius</a:t>
            </a:r>
            <a:r>
              <a:rPr lang="en-US" sz="1400" dirty="0"/>
              <a:t> Andronicus to Boethius</a:t>
            </a:r>
            <a:endParaRPr lang="cs-CZ" sz="1400" dirty="0"/>
          </a:p>
          <a:p>
            <a:pPr marL="285750" indent="-285750" algn="just">
              <a:buFont typeface="Arial" panose="020B0604020202020204" pitchFamily="34" charset="0"/>
              <a:buChar char="•"/>
            </a:pPr>
            <a:r>
              <a:rPr lang="cs-CZ" dirty="0"/>
              <a:t>Přirozený a nenásilný nástroj k formování světonázoru a utváření charakteru a kritického myšlení.</a:t>
            </a:r>
          </a:p>
          <a:p>
            <a:pPr marL="285750" indent="-285750" algn="just">
              <a:buFont typeface="Arial" panose="020B0604020202020204" pitchFamily="34" charset="0"/>
              <a:buChar char="•"/>
            </a:pPr>
            <a:r>
              <a:rPr lang="cs-CZ" dirty="0"/>
              <a:t>Ukázka toho, co vše bylo v antice již známo, jak se lidské uvažování v mnohém vůbec nemění, ale i toho, co vše v římské (potažmo antické) kultuře, literatuře a filosofii objeveno a popsáno nebylo, a jakými úvahovými cestami bychom se proto ještě měli vydat:</a:t>
            </a:r>
          </a:p>
          <a:p>
            <a:pPr algn="just"/>
            <a:r>
              <a:rPr lang="cs-CZ" sz="1400" i="1" dirty="0"/>
              <a:t>„</a:t>
            </a:r>
            <a:r>
              <a:rPr lang="cs-CZ" sz="1400" i="1" dirty="0" err="1"/>
              <a:t>Legendi</a:t>
            </a:r>
            <a:r>
              <a:rPr lang="cs-CZ" sz="1400" i="1" dirty="0"/>
              <a:t> </a:t>
            </a:r>
            <a:r>
              <a:rPr lang="cs-CZ" sz="1400" i="1" dirty="0" err="1"/>
              <a:t>sunt</a:t>
            </a:r>
            <a:r>
              <a:rPr lang="cs-CZ" sz="1400" i="1" dirty="0"/>
              <a:t> </a:t>
            </a:r>
            <a:r>
              <a:rPr lang="cs-CZ" sz="1400" i="1" dirty="0" err="1"/>
              <a:t>antiquorum</a:t>
            </a:r>
            <a:r>
              <a:rPr lang="cs-CZ" sz="1400" i="1" dirty="0"/>
              <a:t> </a:t>
            </a:r>
            <a:r>
              <a:rPr lang="cs-CZ" sz="1400" i="1" dirty="0" err="1"/>
              <a:t>libri</a:t>
            </a:r>
            <a:r>
              <a:rPr lang="cs-CZ" sz="1400" i="1" dirty="0"/>
              <a:t>, </a:t>
            </a:r>
            <a:r>
              <a:rPr lang="cs-CZ" sz="1400" i="1" dirty="0" err="1"/>
              <a:t>quoniam</a:t>
            </a:r>
            <a:r>
              <a:rPr lang="cs-CZ" sz="1400" i="1" dirty="0"/>
              <a:t> </a:t>
            </a:r>
            <a:r>
              <a:rPr lang="cs-CZ" sz="1400" i="1" dirty="0" err="1"/>
              <a:t>ingens</a:t>
            </a:r>
            <a:r>
              <a:rPr lang="cs-CZ" sz="1400" i="1" dirty="0"/>
              <a:t> beneficium </a:t>
            </a:r>
            <a:r>
              <a:rPr lang="cs-CZ" sz="1400" i="1" dirty="0" err="1"/>
              <a:t>est</a:t>
            </a:r>
            <a:r>
              <a:rPr lang="cs-CZ" sz="1400" i="1" dirty="0"/>
              <a:t> </a:t>
            </a:r>
            <a:r>
              <a:rPr lang="cs-CZ" sz="1400" i="1" dirty="0" err="1"/>
              <a:t>tot</a:t>
            </a:r>
            <a:r>
              <a:rPr lang="cs-CZ" sz="1400" i="1" dirty="0"/>
              <a:t> </a:t>
            </a:r>
            <a:r>
              <a:rPr lang="cs-CZ" sz="1400" i="1" dirty="0" err="1"/>
              <a:t>hominum</a:t>
            </a:r>
            <a:r>
              <a:rPr lang="cs-CZ" sz="1400" i="1" dirty="0"/>
              <a:t> </a:t>
            </a:r>
            <a:r>
              <a:rPr lang="cs-CZ" sz="1400" i="1" dirty="0" err="1"/>
              <a:t>laboribus</a:t>
            </a:r>
            <a:r>
              <a:rPr lang="cs-CZ" sz="1400" i="1" dirty="0"/>
              <a:t> nos </a:t>
            </a:r>
            <a:r>
              <a:rPr lang="cs-CZ" sz="1400" i="1" dirty="0" err="1"/>
              <a:t>uti</a:t>
            </a:r>
            <a:r>
              <a:rPr lang="cs-CZ" sz="1400" i="1" dirty="0"/>
              <a:t> </a:t>
            </a:r>
            <a:r>
              <a:rPr lang="cs-CZ" sz="1400" i="1" dirty="0" err="1"/>
              <a:t>posse</a:t>
            </a:r>
            <a:r>
              <a:rPr lang="cs-CZ" sz="1400" i="1" dirty="0"/>
              <a:t>: </a:t>
            </a:r>
            <a:r>
              <a:rPr lang="cs-CZ" sz="1400" i="1" dirty="0" err="1"/>
              <a:t>tum</a:t>
            </a:r>
            <a:r>
              <a:rPr lang="cs-CZ" sz="1400" i="1" dirty="0"/>
              <a:t> </a:t>
            </a:r>
            <a:r>
              <a:rPr lang="cs-CZ" sz="1400" i="1" dirty="0" err="1"/>
              <a:t>ut</a:t>
            </a:r>
            <a:r>
              <a:rPr lang="cs-CZ" sz="1400" i="1" dirty="0"/>
              <a:t> </a:t>
            </a:r>
            <a:r>
              <a:rPr lang="cs-CZ" sz="1400" i="1" dirty="0" err="1"/>
              <a:t>illa</a:t>
            </a:r>
            <a:r>
              <a:rPr lang="cs-CZ" sz="1400" i="1" dirty="0"/>
              <a:t>, </a:t>
            </a:r>
            <a:r>
              <a:rPr lang="cs-CZ" sz="1400" i="1" dirty="0" err="1"/>
              <a:t>quae</a:t>
            </a:r>
            <a:r>
              <a:rPr lang="cs-CZ" sz="1400" i="1" dirty="0"/>
              <a:t> </a:t>
            </a:r>
            <a:r>
              <a:rPr lang="cs-CZ" sz="1400" i="1" dirty="0" err="1"/>
              <a:t>iam</a:t>
            </a:r>
            <a:r>
              <a:rPr lang="cs-CZ" sz="1400" i="1" dirty="0"/>
              <a:t> </a:t>
            </a:r>
            <a:r>
              <a:rPr lang="cs-CZ" sz="1400" i="1" dirty="0" err="1"/>
              <a:t>olim</a:t>
            </a:r>
            <a:r>
              <a:rPr lang="cs-CZ" sz="1400" i="1" dirty="0"/>
              <a:t> </a:t>
            </a:r>
            <a:r>
              <a:rPr lang="cs-CZ" sz="1400" i="1" dirty="0" err="1"/>
              <a:t>recte</a:t>
            </a:r>
            <a:r>
              <a:rPr lang="cs-CZ" sz="1400" i="1" dirty="0"/>
              <a:t> </a:t>
            </a:r>
            <a:r>
              <a:rPr lang="cs-CZ" sz="1400" i="1" dirty="0" err="1"/>
              <a:t>inventa</a:t>
            </a:r>
            <a:r>
              <a:rPr lang="cs-CZ" sz="1400" i="1" dirty="0"/>
              <a:t> </a:t>
            </a:r>
            <a:r>
              <a:rPr lang="cs-CZ" sz="1400" i="1" dirty="0" err="1"/>
              <a:t>sunt</a:t>
            </a:r>
            <a:r>
              <a:rPr lang="cs-CZ" sz="1400" i="1" dirty="0"/>
              <a:t>, </a:t>
            </a:r>
            <a:r>
              <a:rPr lang="cs-CZ" sz="1400" i="1" dirty="0" err="1"/>
              <a:t>cognoscamus</a:t>
            </a:r>
            <a:r>
              <a:rPr lang="cs-CZ" sz="1400" i="1" dirty="0"/>
              <a:t>, </a:t>
            </a:r>
            <a:r>
              <a:rPr lang="cs-CZ" sz="1400" i="1" dirty="0" err="1"/>
              <a:t>tum</a:t>
            </a:r>
            <a:r>
              <a:rPr lang="cs-CZ" sz="1400" i="1" dirty="0"/>
              <a:t> </a:t>
            </a:r>
            <a:r>
              <a:rPr lang="cs-CZ" sz="1400" i="1" dirty="0" err="1"/>
              <a:t>etiam</a:t>
            </a:r>
            <a:r>
              <a:rPr lang="cs-CZ" sz="1400" i="1" dirty="0"/>
              <a:t> </a:t>
            </a:r>
            <a:r>
              <a:rPr lang="cs-CZ" sz="1400" i="1" dirty="0" err="1"/>
              <a:t>ut</a:t>
            </a:r>
            <a:r>
              <a:rPr lang="cs-CZ" sz="1400" i="1" dirty="0"/>
              <a:t> </a:t>
            </a:r>
            <a:r>
              <a:rPr lang="cs-CZ" sz="1400" i="1" dirty="0" err="1"/>
              <a:t>quaenam</a:t>
            </a:r>
            <a:r>
              <a:rPr lang="cs-CZ" sz="1400" i="1" dirty="0"/>
              <a:t> </a:t>
            </a:r>
            <a:r>
              <a:rPr lang="cs-CZ" sz="1400" i="1" dirty="0" err="1"/>
              <a:t>ulterius</a:t>
            </a:r>
            <a:r>
              <a:rPr lang="cs-CZ" sz="1400" i="1" dirty="0"/>
              <a:t> in omnibus </a:t>
            </a:r>
            <a:r>
              <a:rPr lang="cs-CZ" sz="1400" i="1" dirty="0" err="1"/>
              <a:t>disciplinis</a:t>
            </a:r>
            <a:r>
              <a:rPr lang="cs-CZ" sz="1400" i="1" dirty="0"/>
              <a:t> </a:t>
            </a:r>
            <a:r>
              <a:rPr lang="cs-CZ" sz="1400" i="1" dirty="0" err="1"/>
              <a:t>supersint</a:t>
            </a:r>
            <a:r>
              <a:rPr lang="cs-CZ" sz="1400" i="1" dirty="0"/>
              <a:t> </a:t>
            </a:r>
            <a:r>
              <a:rPr lang="cs-CZ" sz="1400" i="1" dirty="0" err="1"/>
              <a:t>excogitanda</a:t>
            </a:r>
            <a:r>
              <a:rPr lang="cs-CZ" sz="1400" i="1" dirty="0"/>
              <a:t> </a:t>
            </a:r>
            <a:r>
              <a:rPr lang="cs-CZ" sz="1400" i="1" dirty="0" err="1"/>
              <a:t>admoneamur</a:t>
            </a:r>
            <a:r>
              <a:rPr lang="cs-CZ" sz="1400" i="1" dirty="0"/>
              <a:t>.“</a:t>
            </a:r>
          </a:p>
          <a:p>
            <a:pPr algn="just"/>
            <a:r>
              <a:rPr lang="cs-CZ" sz="1400" dirty="0"/>
              <a:t>R. Descartes (1701), </a:t>
            </a:r>
            <a:r>
              <a:rPr lang="cs-CZ" sz="1400" i="1" dirty="0" err="1"/>
              <a:t>Regulae</a:t>
            </a:r>
            <a:r>
              <a:rPr lang="cs-CZ" sz="1400" i="1" dirty="0"/>
              <a:t> ad </a:t>
            </a:r>
            <a:r>
              <a:rPr lang="cs-CZ" sz="1400" i="1" dirty="0" err="1"/>
              <a:t>directionem</a:t>
            </a:r>
            <a:r>
              <a:rPr lang="cs-CZ" sz="1400" i="1" dirty="0"/>
              <a:t> ingenii. </a:t>
            </a:r>
            <a:r>
              <a:rPr lang="cs-CZ" sz="1400" i="1" dirty="0" err="1"/>
              <a:t>Cogitationes</a:t>
            </a:r>
            <a:r>
              <a:rPr lang="cs-CZ" sz="1400" i="1" dirty="0"/>
              <a:t> </a:t>
            </a:r>
            <a:r>
              <a:rPr lang="cs-CZ" sz="1400" i="1" dirty="0" err="1"/>
              <a:t>privatae</a:t>
            </a:r>
            <a:endParaRPr lang="cs-CZ" sz="1400" i="1"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3452480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73791" y="33556"/>
            <a:ext cx="7998876" cy="1426128"/>
          </a:xfrm>
        </p:spPr>
        <p:txBody>
          <a:bodyPr/>
          <a:lstStyle/>
          <a:p>
            <a:pPr algn="l"/>
            <a:r>
              <a:rPr lang="cs-CZ" sz="2800" dirty="0"/>
              <a:t>3. VÝCHOVA K TVOŘIVÉMU POCHOPENÍ JAZYKOVÉHO PROJEVU A VYSOKÁ STYLISTICKÁ HODNOTA KANONICKÝCH DĚL</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465122" y="1459684"/>
            <a:ext cx="7766936" cy="5264092"/>
          </a:xfrm>
        </p:spPr>
        <p:txBody>
          <a:bodyPr>
            <a:normAutofit fontScale="92500"/>
          </a:bodyPr>
          <a:lstStyle/>
          <a:p>
            <a:pPr marL="285750" indent="-285750" algn="just">
              <a:buFont typeface="Arial" panose="020B0604020202020204" pitchFamily="34" charset="0"/>
              <a:buChar char="•"/>
            </a:pPr>
            <a:r>
              <a:rPr lang="cs-CZ" sz="1900" dirty="0"/>
              <a:t>Teorie rétoriky i její realizace v literatuře.</a:t>
            </a:r>
          </a:p>
          <a:p>
            <a:pPr marL="285750" indent="-285750" algn="just">
              <a:buFont typeface="Arial" panose="020B0604020202020204" pitchFamily="34" charset="0"/>
              <a:buChar char="•"/>
            </a:pPr>
            <a:r>
              <a:rPr lang="cs-CZ" dirty="0"/>
              <a:t>Soustředěná, detailní práce vedoucí k pochopení všech možností a nuancí jazyka, může dnes být klíčovým nástrojem kritické práce s informacemi. </a:t>
            </a:r>
          </a:p>
          <a:p>
            <a:pPr algn="just"/>
            <a:r>
              <a:rPr lang="cs-CZ" sz="1400" i="1" dirty="0"/>
              <a:t>„</a:t>
            </a:r>
            <a:r>
              <a:rPr lang="cs-CZ" sz="1400" i="1" dirty="0" err="1"/>
              <a:t>Filii</a:t>
            </a:r>
            <a:r>
              <a:rPr lang="cs-CZ" sz="1400" i="1" dirty="0"/>
              <a:t> </a:t>
            </a:r>
            <a:r>
              <a:rPr lang="cs-CZ" sz="1400" i="1" dirty="0" err="1"/>
              <a:t>certe</a:t>
            </a:r>
            <a:r>
              <a:rPr lang="cs-CZ" sz="1400" i="1" dirty="0"/>
              <a:t> </a:t>
            </a:r>
            <a:r>
              <a:rPr lang="cs-CZ" sz="1400" i="1" dirty="0" err="1"/>
              <a:t>nepotesque</a:t>
            </a:r>
            <a:r>
              <a:rPr lang="cs-CZ" sz="1400" i="1" dirty="0"/>
              <a:t> </a:t>
            </a:r>
            <a:r>
              <a:rPr lang="cs-CZ" sz="1400" i="1" dirty="0" err="1"/>
              <a:t>nostri</a:t>
            </a:r>
            <a:r>
              <a:rPr lang="cs-CZ" sz="1400" i="1" dirty="0"/>
              <a:t> </a:t>
            </a:r>
            <a:r>
              <a:rPr lang="cs-CZ" sz="1400" i="1" dirty="0" err="1"/>
              <a:t>artem</a:t>
            </a:r>
            <a:r>
              <a:rPr lang="cs-CZ" sz="1400" i="1" dirty="0"/>
              <a:t> </a:t>
            </a:r>
            <a:r>
              <a:rPr lang="cs-CZ" sz="1400" i="1" dirty="0" err="1"/>
              <a:t>rhetoricam</a:t>
            </a:r>
            <a:r>
              <a:rPr lang="cs-CZ" sz="1400" i="1" dirty="0"/>
              <a:t> </a:t>
            </a:r>
            <a:r>
              <a:rPr lang="cs-CZ" sz="1400" i="1" dirty="0" err="1"/>
              <a:t>funditus</a:t>
            </a:r>
            <a:r>
              <a:rPr lang="cs-CZ" sz="1400" i="1" dirty="0"/>
              <a:t> </a:t>
            </a:r>
            <a:r>
              <a:rPr lang="cs-CZ" sz="1400" i="1" dirty="0" err="1"/>
              <a:t>discere</a:t>
            </a:r>
            <a:r>
              <a:rPr lang="cs-CZ" sz="1400" i="1" dirty="0"/>
              <a:t> </a:t>
            </a:r>
            <a:r>
              <a:rPr lang="cs-CZ" sz="1400" i="1" dirty="0" err="1"/>
              <a:t>debebunt</a:t>
            </a:r>
            <a:r>
              <a:rPr lang="cs-CZ" sz="1400" i="1" dirty="0"/>
              <a:t>, si </a:t>
            </a:r>
            <a:r>
              <a:rPr lang="cs-CZ" sz="1400" i="1" dirty="0" err="1"/>
              <a:t>modo</a:t>
            </a:r>
            <a:r>
              <a:rPr lang="cs-CZ" sz="1400" i="1" dirty="0"/>
              <a:t> </a:t>
            </a:r>
            <a:r>
              <a:rPr lang="cs-CZ" sz="1400" i="1" dirty="0" err="1"/>
              <a:t>transire</a:t>
            </a:r>
            <a:r>
              <a:rPr lang="cs-CZ" sz="1400" i="1" dirty="0"/>
              <a:t> </a:t>
            </a:r>
            <a:r>
              <a:rPr lang="cs-CZ" sz="1400" i="1" dirty="0" err="1"/>
              <a:t>volunt</a:t>
            </a:r>
            <a:r>
              <a:rPr lang="cs-CZ" sz="1400" i="1" dirty="0"/>
              <a:t> </a:t>
            </a:r>
            <a:r>
              <a:rPr lang="cs-CZ" sz="1400" i="1" dirty="0" err="1"/>
              <a:t>flumen</a:t>
            </a:r>
            <a:r>
              <a:rPr lang="cs-CZ" sz="1400" i="1" dirty="0"/>
              <a:t> </a:t>
            </a:r>
            <a:r>
              <a:rPr lang="cs-CZ" sz="1400" i="1" dirty="0" err="1"/>
              <a:t>illud</a:t>
            </a:r>
            <a:r>
              <a:rPr lang="cs-CZ" sz="1400" i="1" dirty="0"/>
              <a:t> </a:t>
            </a:r>
            <a:r>
              <a:rPr lang="cs-CZ" sz="1400" i="1" dirty="0" err="1"/>
              <a:t>lutulentissimum</a:t>
            </a:r>
            <a:r>
              <a:rPr lang="cs-CZ" sz="1400" i="1" dirty="0"/>
              <a:t> </a:t>
            </a:r>
            <a:r>
              <a:rPr lang="cs-CZ" sz="1400" i="1" dirty="0" err="1"/>
              <a:t>duarum</a:t>
            </a:r>
            <a:r>
              <a:rPr lang="cs-CZ" sz="1400" i="1" dirty="0"/>
              <a:t> </a:t>
            </a:r>
            <a:r>
              <a:rPr lang="cs-CZ" sz="1400" i="1" dirty="0" err="1"/>
              <a:t>linguarum</a:t>
            </a:r>
            <a:r>
              <a:rPr lang="cs-CZ" sz="1400" i="1" dirty="0"/>
              <a:t> </a:t>
            </a:r>
            <a:r>
              <a:rPr lang="cs-CZ" sz="1400" i="1" dirty="0" err="1"/>
              <a:t>hodiernarum</a:t>
            </a:r>
            <a:r>
              <a:rPr lang="cs-CZ" sz="1400" i="1" dirty="0"/>
              <a:t>, </a:t>
            </a:r>
            <a:r>
              <a:rPr lang="cs-CZ" sz="1400" i="1" dirty="0" err="1"/>
              <a:t>quae</a:t>
            </a:r>
            <a:r>
              <a:rPr lang="cs-CZ" sz="1400" i="1" dirty="0"/>
              <a:t> </a:t>
            </a:r>
            <a:r>
              <a:rPr lang="cs-CZ" sz="1400" i="1" dirty="0" err="1"/>
              <a:t>vere</a:t>
            </a:r>
            <a:r>
              <a:rPr lang="cs-CZ" sz="1400" i="1" dirty="0"/>
              <a:t> „</a:t>
            </a:r>
            <a:r>
              <a:rPr lang="cs-CZ" sz="1400" i="1" dirty="0" err="1"/>
              <a:t>mortuae</a:t>
            </a:r>
            <a:r>
              <a:rPr lang="cs-CZ" sz="1400" i="1" dirty="0"/>
              <a:t>“ </a:t>
            </a:r>
            <a:r>
              <a:rPr lang="cs-CZ" sz="1400" i="1" dirty="0" err="1"/>
              <a:t>appellari</a:t>
            </a:r>
            <a:r>
              <a:rPr lang="cs-CZ" sz="1400" i="1" dirty="0"/>
              <a:t> </a:t>
            </a:r>
            <a:r>
              <a:rPr lang="cs-CZ" sz="1400" i="1" dirty="0" err="1"/>
              <a:t>debent</a:t>
            </a:r>
            <a:r>
              <a:rPr lang="cs-CZ" sz="1400" i="1" dirty="0"/>
              <a:t> – et </a:t>
            </a:r>
            <a:r>
              <a:rPr lang="cs-CZ" sz="1400" i="1" dirty="0" err="1"/>
              <a:t>sunt</a:t>
            </a:r>
            <a:r>
              <a:rPr lang="cs-CZ" sz="1400" i="1" dirty="0"/>
              <a:t>: </a:t>
            </a:r>
            <a:r>
              <a:rPr lang="cs-CZ" sz="1400" i="1" dirty="0" err="1"/>
              <a:t>linguam</a:t>
            </a:r>
            <a:r>
              <a:rPr lang="cs-CZ" sz="1400" i="1" dirty="0"/>
              <a:t> </a:t>
            </a:r>
            <a:r>
              <a:rPr lang="cs-CZ" sz="1400" i="1" dirty="0" err="1"/>
              <a:t>pseudopoliticorum</a:t>
            </a:r>
            <a:r>
              <a:rPr lang="cs-CZ" sz="1400" i="1" dirty="0"/>
              <a:t> </a:t>
            </a:r>
            <a:r>
              <a:rPr lang="cs-CZ" sz="1400" i="1" dirty="0" err="1"/>
              <a:t>dico</a:t>
            </a:r>
            <a:r>
              <a:rPr lang="cs-CZ" sz="1400" i="1" dirty="0"/>
              <a:t> et </a:t>
            </a:r>
            <a:r>
              <a:rPr lang="cs-CZ" sz="1400" i="1" dirty="0" err="1"/>
              <a:t>linguam</a:t>
            </a:r>
            <a:r>
              <a:rPr lang="cs-CZ" sz="1400" i="1" dirty="0"/>
              <a:t> </a:t>
            </a:r>
            <a:r>
              <a:rPr lang="cs-CZ" sz="1400" i="1" dirty="0" err="1"/>
              <a:t>venditorum</a:t>
            </a:r>
            <a:r>
              <a:rPr lang="cs-CZ" sz="1400" i="1" dirty="0"/>
              <a:t> omnia </a:t>
            </a:r>
            <a:r>
              <a:rPr lang="cs-CZ" sz="1400" i="1" dirty="0" err="1"/>
              <a:t>vendentium</a:t>
            </a:r>
            <a:r>
              <a:rPr lang="cs-CZ" sz="1400" i="1" dirty="0"/>
              <a:t>. A </a:t>
            </a:r>
            <a:r>
              <a:rPr lang="cs-CZ" sz="1400" i="1" dirty="0" err="1"/>
              <a:t>quorum</a:t>
            </a:r>
            <a:r>
              <a:rPr lang="cs-CZ" sz="1400" i="1" dirty="0"/>
              <a:t> </a:t>
            </a:r>
            <a:r>
              <a:rPr lang="cs-CZ" sz="1400" i="1" dirty="0" err="1"/>
              <a:t>fallaciis</a:t>
            </a:r>
            <a:r>
              <a:rPr lang="cs-CZ" sz="1400" i="1" dirty="0"/>
              <a:t> nos </a:t>
            </a:r>
            <a:r>
              <a:rPr lang="cs-CZ" sz="1400" i="1" dirty="0" err="1"/>
              <a:t>haec</a:t>
            </a:r>
            <a:r>
              <a:rPr lang="cs-CZ" sz="1400" i="1" dirty="0"/>
              <a:t> </a:t>
            </a:r>
            <a:r>
              <a:rPr lang="cs-CZ" sz="1400" i="1" dirty="0" err="1"/>
              <a:t>arma</a:t>
            </a:r>
            <a:r>
              <a:rPr lang="cs-CZ" sz="1400" i="1" dirty="0"/>
              <a:t> </a:t>
            </a:r>
            <a:r>
              <a:rPr lang="cs-CZ" sz="1400" i="1" dirty="0" err="1"/>
              <a:t>defendent</a:t>
            </a:r>
            <a:r>
              <a:rPr lang="cs-CZ" sz="1400" i="1" dirty="0"/>
              <a:t>: lingua </a:t>
            </a:r>
            <a:r>
              <a:rPr lang="cs-CZ" sz="1400" i="1" dirty="0" err="1"/>
              <a:t>Graeca</a:t>
            </a:r>
            <a:r>
              <a:rPr lang="cs-CZ" sz="1400" i="1" dirty="0"/>
              <a:t> et Latina, </a:t>
            </a:r>
            <a:r>
              <a:rPr lang="cs-CZ" sz="1400" i="1" dirty="0" err="1"/>
              <a:t>quae</a:t>
            </a:r>
            <a:r>
              <a:rPr lang="cs-CZ" sz="1400" i="1" dirty="0"/>
              <a:t> </a:t>
            </a:r>
            <a:r>
              <a:rPr lang="cs-CZ" sz="1400" i="1" dirty="0" err="1"/>
              <a:t>vere</a:t>
            </a:r>
            <a:r>
              <a:rPr lang="cs-CZ" sz="1400" i="1" dirty="0"/>
              <a:t> </a:t>
            </a:r>
            <a:r>
              <a:rPr lang="cs-CZ" sz="1400" i="1" dirty="0" err="1"/>
              <a:t>vivae</a:t>
            </a:r>
            <a:r>
              <a:rPr lang="cs-CZ" sz="1400" i="1" dirty="0"/>
              <a:t> </a:t>
            </a:r>
            <a:r>
              <a:rPr lang="cs-CZ" sz="1400" i="1" dirty="0" err="1"/>
              <a:t>sunt</a:t>
            </a:r>
            <a:r>
              <a:rPr lang="cs-CZ" sz="1400" i="1" dirty="0"/>
              <a:t>.“ </a:t>
            </a:r>
          </a:p>
          <a:p>
            <a:pPr algn="just"/>
            <a:r>
              <a:rPr lang="cs-CZ" sz="1400" dirty="0"/>
              <a:t>M. von Albrecht (2015), </a:t>
            </a:r>
            <a:r>
              <a:rPr lang="cs-CZ" sz="1400" i="1" dirty="0" err="1"/>
              <a:t>Quid</a:t>
            </a:r>
            <a:r>
              <a:rPr lang="cs-CZ" sz="1400" i="1" dirty="0"/>
              <a:t> </a:t>
            </a:r>
            <a:r>
              <a:rPr lang="cs-CZ" sz="1400" i="1" dirty="0" err="1"/>
              <a:t>litterae</a:t>
            </a:r>
            <a:r>
              <a:rPr lang="cs-CZ" sz="1400" i="1" dirty="0"/>
              <a:t> </a:t>
            </a:r>
            <a:r>
              <a:rPr lang="cs-CZ" sz="1400" i="1" dirty="0" err="1"/>
              <a:t>Latinae</a:t>
            </a:r>
            <a:r>
              <a:rPr lang="cs-CZ" sz="1400" i="1" dirty="0"/>
              <a:t> ad </a:t>
            </a:r>
            <a:r>
              <a:rPr lang="cs-CZ" sz="1400" i="1" dirty="0" err="1"/>
              <a:t>homines</a:t>
            </a:r>
            <a:r>
              <a:rPr lang="cs-CZ" sz="1400" i="1" dirty="0"/>
              <a:t> </a:t>
            </a:r>
            <a:r>
              <a:rPr lang="cs-CZ" sz="1400" i="1" dirty="0" err="1"/>
              <a:t>educandos</a:t>
            </a:r>
            <a:r>
              <a:rPr lang="cs-CZ" sz="1400" i="1" dirty="0"/>
              <a:t> </a:t>
            </a:r>
            <a:r>
              <a:rPr lang="cs-CZ" sz="1400" i="1" dirty="0" err="1"/>
              <a:t>conferant</a:t>
            </a:r>
            <a:endParaRPr lang="cs-CZ" sz="1400" i="1" dirty="0"/>
          </a:p>
          <a:p>
            <a:pPr marL="285750" indent="-285750" algn="just">
              <a:buFont typeface="Arial" panose="020B0604020202020204" pitchFamily="34" charset="0"/>
              <a:buChar char="•"/>
            </a:pPr>
            <a:r>
              <a:rPr lang="cs-CZ" dirty="0"/>
              <a:t>Vysoká stylistická hodnota kanonických děl, důraz na kultivované a přesné vyjádření</a:t>
            </a:r>
          </a:p>
          <a:p>
            <a:pPr algn="just"/>
            <a:r>
              <a:rPr lang="cs-CZ" sz="1400" i="1" dirty="0"/>
              <a:t>„Můj smysl pro sloh, pro epigram jako sloh procitl téměř okamžitě při styku se </a:t>
            </a:r>
            <a:r>
              <a:rPr lang="cs-CZ" sz="1400" i="1" dirty="0" err="1"/>
              <a:t>Sallustem</a:t>
            </a:r>
            <a:r>
              <a:rPr lang="cs-CZ" sz="1400" i="1" dirty="0"/>
              <a:t>. ... Zhuštěný, přísný, na dně tolik látky, pokud jen možno, chladná zloba ke „krásnému slovu“, rovněž ke „krásnému citu“ – dle toho jsem se uhodl. ... Nejinak vedlo se mi při prvním styku s Horácem. Až dosud neměl jsem ze žádného básníka téže artistické rozkoše, jíž mne plnila Horácova óda. ... Tato mozaika slov, kde každé slovo zvukem, místem, pojmem vpravo i vlevo rozlévá po celku svou sílu, toto minimum rozsahu a počtu značek, získané tím maximum v energii značek – to vše je římské, a uvěří-li kdo, vznešené par excellence.“</a:t>
            </a:r>
          </a:p>
          <a:p>
            <a:pPr algn="just"/>
            <a:r>
              <a:rPr lang="cs-CZ" sz="1400" dirty="0"/>
              <a:t>F. Nietzsche (1889), </a:t>
            </a:r>
            <a:r>
              <a:rPr lang="cs-CZ" sz="1400" i="1" dirty="0"/>
              <a:t>Soumrak model čili Kterak se filosofuje kladivem</a:t>
            </a:r>
          </a:p>
          <a:p>
            <a:pPr algn="just"/>
            <a:r>
              <a:rPr lang="cs-CZ" sz="1400" dirty="0"/>
              <a:t>  </a:t>
            </a:r>
          </a:p>
          <a:p>
            <a:pPr marL="285750" indent="-285750" algn="just">
              <a:buFont typeface="Arial" panose="020B0604020202020204" pitchFamily="34" charset="0"/>
              <a:buChar char="•"/>
            </a:pPr>
            <a:endParaRPr lang="cs-CZ"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28925490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75BD3-6B6A-4DE8-9A10-A61B45439D23}"/>
              </a:ext>
            </a:extLst>
          </p:cNvPr>
          <p:cNvSpPr>
            <a:spLocks noGrp="1"/>
          </p:cNvSpPr>
          <p:nvPr>
            <p:ph type="ctrTitle"/>
          </p:nvPr>
        </p:nvSpPr>
        <p:spPr>
          <a:xfrm>
            <a:off x="1057013" y="285226"/>
            <a:ext cx="7998876" cy="695240"/>
          </a:xfrm>
        </p:spPr>
        <p:txBody>
          <a:bodyPr/>
          <a:lstStyle/>
          <a:p>
            <a:pPr algn="l"/>
            <a:r>
              <a:rPr lang="cs-CZ" sz="2800" dirty="0"/>
              <a:t>4. PROPOJENÍ DNEŠNÍHO SVĚTA A ANTIKY</a:t>
            </a:r>
          </a:p>
        </p:txBody>
      </p:sp>
      <p:sp>
        <p:nvSpPr>
          <p:cNvPr id="7" name="Podnadpis 2">
            <a:extLst>
              <a:ext uri="{FF2B5EF4-FFF2-40B4-BE49-F238E27FC236}">
                <a16:creationId xmlns:a16="http://schemas.microsoft.com/office/drawing/2014/main" id="{75E25DC3-1277-45E0-9060-4CCD0FB9D247}"/>
              </a:ext>
            </a:extLst>
          </p:cNvPr>
          <p:cNvSpPr>
            <a:spLocks noGrp="1"/>
          </p:cNvSpPr>
          <p:nvPr>
            <p:ph type="subTitle" idx="1"/>
          </p:nvPr>
        </p:nvSpPr>
        <p:spPr>
          <a:xfrm>
            <a:off x="1507067" y="1644242"/>
            <a:ext cx="7766936" cy="4639112"/>
          </a:xfrm>
        </p:spPr>
        <p:txBody>
          <a:bodyPr>
            <a:normAutofit/>
          </a:bodyPr>
          <a:lstStyle/>
          <a:p>
            <a:pPr marL="285750" indent="-285750" algn="just">
              <a:buFont typeface="Arial" panose="020B0604020202020204" pitchFamily="34" charset="0"/>
              <a:buChar char="•"/>
            </a:pPr>
            <a:r>
              <a:rPr lang="cs-CZ" dirty="0"/>
              <a:t>Hluboký a uvědomělý srůst evropského světa a antiky:</a:t>
            </a:r>
          </a:p>
          <a:p>
            <a:pPr algn="just"/>
            <a:r>
              <a:rPr lang="cs-CZ" sz="1400" i="1" dirty="0"/>
              <a:t>„Moderní svět je v každém ohledu při veškeré novosti a původnosti svého ducha tím nejintimnějším způsobem prostoupen a podmíněn antickou kulturou, jejími tradicemi, její strukturou státu a práva, jejím jazykem, filosofií a uměním.“</a:t>
            </a:r>
          </a:p>
          <a:p>
            <a:pPr algn="just"/>
            <a:r>
              <a:rPr lang="cs-CZ" sz="1400" dirty="0"/>
              <a:t>E. </a:t>
            </a:r>
            <a:r>
              <a:rPr lang="cs-CZ" sz="1400" dirty="0" err="1"/>
              <a:t>Troeltsch</a:t>
            </a:r>
            <a:r>
              <a:rPr lang="cs-CZ" sz="1400" dirty="0"/>
              <a:t> (1922), </a:t>
            </a:r>
            <a:r>
              <a:rPr lang="de-DE" sz="1400" i="1" dirty="0"/>
              <a:t>Der Historismus und seine Probleme</a:t>
            </a:r>
            <a:endParaRPr lang="cs-CZ" sz="1400" i="1" dirty="0"/>
          </a:p>
          <a:p>
            <a:pPr marL="285750" indent="-285750" algn="just">
              <a:buFont typeface="Arial" panose="020B0604020202020204" pitchFamily="34" charset="0"/>
              <a:buChar char="•"/>
            </a:pPr>
            <a:r>
              <a:rPr lang="cs-CZ" dirty="0"/>
              <a:t>Vzor pro později se rozvíjející evropské národní literatury.</a:t>
            </a:r>
          </a:p>
          <a:p>
            <a:pPr marL="285750" indent="-285750" algn="just">
              <a:buFont typeface="Arial" panose="020B0604020202020204" pitchFamily="34" charset="0"/>
              <a:buChar char="•"/>
            </a:pPr>
            <a:r>
              <a:rPr lang="cs-CZ" dirty="0"/>
              <a:t>Kulturní hodnoty, které s sebou římské písemnictví nese, se už od dob karolínské renesance až do dneška promítají nejen do umění slovesného, ale i výtvarného.</a:t>
            </a:r>
          </a:p>
          <a:p>
            <a:pPr marL="285750" indent="-285750" algn="just">
              <a:buFont typeface="Arial" panose="020B0604020202020204" pitchFamily="34" charset="0"/>
              <a:buChar char="•"/>
            </a:pPr>
            <a:r>
              <a:rPr lang="cs-CZ" dirty="0"/>
              <a:t>V dílech římské literatury lze nalézt mnoho vhodného výukového i výchovného materiálu splňujícího požadavky moderních kurikulárních dokumentů.</a:t>
            </a:r>
          </a:p>
          <a:p>
            <a:pPr algn="just"/>
            <a:endParaRPr lang="cs-CZ"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3989117732"/>
      </p:ext>
    </p:extLst>
  </p:cSld>
  <p:clrMapOvr>
    <a:masterClrMapping/>
  </p:clrMapOvr>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177</TotalTime>
  <Words>2016</Words>
  <Application>Microsoft Office PowerPoint</Application>
  <PresentationFormat>Širokoúhlá obrazovka</PresentationFormat>
  <Paragraphs>87</Paragraphs>
  <Slides>13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vt:i4>
      </vt:variant>
    </vt:vector>
  </HeadingPairs>
  <TitlesOfParts>
    <vt:vector size="19" baseType="lpstr">
      <vt:lpstr>Arial</vt:lpstr>
      <vt:lpstr>Calibri</vt:lpstr>
      <vt:lpstr>Times New Roman</vt:lpstr>
      <vt:lpstr>Trebuchet MS</vt:lpstr>
      <vt:lpstr>Wingdings 3</vt:lpstr>
      <vt:lpstr>Fazeta</vt:lpstr>
      <vt:lpstr>Prezentace aplikace PowerPoint</vt:lpstr>
      <vt:lpstr>Význam římské literatury  pro všeobecné vzdělání</vt:lpstr>
      <vt:lpstr>1. PRVNÍ EVROPSKÁ „ODVOZENÁ“ LITERATURA</vt:lpstr>
      <vt:lpstr>1. PRVNÍ EVROPSKÁ „ODVOZENÁ“ LITERATURA</vt:lpstr>
      <vt:lpstr>1. PRVNÍ EVROPSKÁ „ODVOZENÁ“ LITERATURA</vt:lpstr>
      <vt:lpstr>2. FORMATIVNÍ A PSYCHAGOGICKÁ FUNKCE</vt:lpstr>
      <vt:lpstr>2. FORMATIVNÍ A PSYCHAGOGICKÁ FUNKCE</vt:lpstr>
      <vt:lpstr>3. VÝCHOVA K TVOŘIVÉMU POCHOPENÍ JAZYKOVÉHO PROJEVU A VYSOKÁ STYLISTICKÁ HODNOTA KANONICKÝCH DĚL</vt:lpstr>
      <vt:lpstr>4. PROPOJENÍ DNEŠNÍHO SVĚTA A ANTIKY</vt:lpstr>
      <vt:lpstr>4. PROPOJENÍ DNEŠNÍHO SVĚTA A ANTIKY</vt:lpstr>
      <vt:lpstr>4. PROPOJENÍ DNEŠNÍHO SVĚTA A ANTIKY</vt:lpstr>
      <vt:lpstr>4. PROPOJENÍ DNEŠNÍHO SVĚTA A ANTIKY</vt:lpstr>
      <vt:lpstr>Roma locuta, causa finita  Děkuji za pozornost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Význam římské literatury  pro všeobecné vzdělání</dc:title>
  <dc:creator>standard</dc:creator>
  <cp:lastModifiedBy>Marek, Bořivoj</cp:lastModifiedBy>
  <cp:revision>23</cp:revision>
  <dcterms:created xsi:type="dcterms:W3CDTF">2020-09-14T11:23:52Z</dcterms:created>
  <dcterms:modified xsi:type="dcterms:W3CDTF">2022-12-14T15:01:29Z</dcterms:modified>
</cp:coreProperties>
</file>