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85" r:id="rId2"/>
    <p:sldId id="408" r:id="rId3"/>
    <p:sldId id="396" r:id="rId4"/>
    <p:sldId id="259" r:id="rId5"/>
    <p:sldId id="294" r:id="rId6"/>
    <p:sldId id="414" r:id="rId7"/>
    <p:sldId id="422" r:id="rId8"/>
    <p:sldId id="399" r:id="rId9"/>
    <p:sldId id="312" r:id="rId10"/>
    <p:sldId id="263" r:id="rId11"/>
    <p:sldId id="419" r:id="rId12"/>
    <p:sldId id="397" r:id="rId13"/>
    <p:sldId id="282" r:id="rId14"/>
    <p:sldId id="284" r:id="rId15"/>
    <p:sldId id="420" r:id="rId16"/>
    <p:sldId id="286" r:id="rId17"/>
    <p:sldId id="421" r:id="rId18"/>
    <p:sldId id="415" r:id="rId19"/>
    <p:sldId id="416" r:id="rId20"/>
    <p:sldId id="418" r:id="rId21"/>
    <p:sldId id="287" r:id="rId22"/>
    <p:sldId id="417" r:id="rId23"/>
    <p:sldId id="413" r:id="rId24"/>
    <p:sldId id="304" r:id="rId25"/>
    <p:sldId id="400" r:id="rId26"/>
    <p:sldId id="410" r:id="rId27"/>
    <p:sldId id="402" r:id="rId28"/>
    <p:sldId id="409" r:id="rId29"/>
    <p:sldId id="403" r:id="rId30"/>
    <p:sldId id="404" r:id="rId31"/>
    <p:sldId id="411" r:id="rId32"/>
    <p:sldId id="412" r:id="rId33"/>
    <p:sldId id="406" r:id="rId3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82" d="100"/>
          <a:sy n="82" d="100"/>
        </p:scale>
        <p:origin x="6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EF3F9A-613B-409D-A7F6-71880260F7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4FB5A2E-4675-4D26-BD52-471A0EC8F3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01FD835-523C-403B-896B-9353B6BC3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D8E2F-4E27-42C1-87B8-B786F37813C5}" type="datetimeFigureOut">
              <a:rPr lang="cs-CZ" smtClean="0"/>
              <a:t>21.11.2022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DEB7680-CD11-4DE7-AC0E-0C010C134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D90410B-999F-499A-A8CD-9A2E38B5A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BADD9-1D2B-4356-B457-BC0D8967B3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872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F46019-2E6F-41A1-9697-27F3CF122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881A832-C689-4A38-B7E0-161F2C4B5B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941EFB6-9680-4126-91C4-A82D11D2C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D8E2F-4E27-42C1-87B8-B786F37813C5}" type="datetimeFigureOut">
              <a:rPr lang="cs-CZ" smtClean="0"/>
              <a:t>21.11.2022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50703A9-884A-4B83-B7FF-1E8FD5188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E7AB19A-8F5A-41F5-A4F0-59DFA30D7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BADD9-1D2B-4356-B457-BC0D8967B3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4700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FDF0778B-F25C-40A5-A2D5-236B33D313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F70A90F-1643-489D-BB85-81A582A090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31CF6D5-E442-46EB-930F-D5F17AC29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D8E2F-4E27-42C1-87B8-B786F37813C5}" type="datetimeFigureOut">
              <a:rPr lang="cs-CZ" smtClean="0"/>
              <a:t>21.11.2022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1525FA6-E1FC-4D3D-B04C-8C6F2FEAA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CE2FB67-FD0A-4383-AA27-D20076381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BADD9-1D2B-4356-B457-BC0D8967B3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3669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Úvodní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84">
            <a:extLst>
              <a:ext uri="{FF2B5EF4-FFF2-40B4-BE49-F238E27FC236}">
                <a16:creationId xmlns:a16="http://schemas.microsoft.com/office/drawing/2014/main" id="{7B864498-CB7C-439F-B005-1237D5AFF674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8132" y="409425"/>
            <a:ext cx="3108292" cy="1012868"/>
          </a:xfrm>
          <a:prstGeom prst="rect">
            <a:avLst/>
          </a:prstGeom>
          <a:ln>
            <a:noFill/>
          </a:ln>
        </p:spPr>
      </p:pic>
      <p:sp>
        <p:nvSpPr>
          <p:cNvPr id="6" name="Zástupný text 5">
            <a:extLst>
              <a:ext uri="{FF2B5EF4-FFF2-40B4-BE49-F238E27FC236}">
                <a16:creationId xmlns:a16="http://schemas.microsoft.com/office/drawing/2014/main" id="{6556DC76-0CBD-4090-96FE-4B20629BF8DE}"/>
              </a:ext>
            </a:extLst>
          </p:cNvPr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2808288" y="2634937"/>
            <a:ext cx="6575425" cy="1588127"/>
          </a:xfrm>
          <a:prstGeom prst="rect">
            <a:avLst/>
          </a:prstGeom>
        </p:spPr>
        <p:txBody>
          <a:bodyPr>
            <a:spAutoFit/>
          </a:bodyPr>
          <a:lstStyle>
            <a:lvl1pPr algn="ctr">
              <a:buNone/>
              <a:defRPr sz="5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cs-CZ" dirty="0"/>
              <a:t>Úvodní slide prezentace</a:t>
            </a:r>
          </a:p>
        </p:txBody>
      </p:sp>
    </p:spTree>
    <p:extLst>
      <p:ext uri="{BB962C8B-B14F-4D97-AF65-F5344CB8AC3E}">
        <p14:creationId xmlns:p14="http://schemas.microsoft.com/office/powerpoint/2010/main" val="2351628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415B69-E647-46AC-A82C-01649BBC0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8DFD70-E68D-4726-82F6-B02793660C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F06E18D-48D2-456E-A5E3-2D2D21587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D8E2F-4E27-42C1-87B8-B786F37813C5}" type="datetimeFigureOut">
              <a:rPr lang="cs-CZ" smtClean="0"/>
              <a:t>21.11.2022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462BAE9-55AD-47D2-AB77-6611DD38E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25B3599-DFD0-419C-AF03-8ADBADF70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BADD9-1D2B-4356-B457-BC0D8967B3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9953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91F2FB-9160-411A-B03E-4108121C2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7472FC4-DD26-44DF-A48E-D857DA309D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255E3CB-B53D-4CF2-8A18-DDE885DEE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D8E2F-4E27-42C1-87B8-B786F37813C5}" type="datetimeFigureOut">
              <a:rPr lang="cs-CZ" smtClean="0"/>
              <a:t>21.11.2022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3D58C30-DF25-4176-BF20-2A1FBFF6C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48708DD-DED1-4877-BBAD-BA0818B28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BADD9-1D2B-4356-B457-BC0D8967B3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3032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843B1D-D07E-4E81-AEA3-0368F423E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D4B8BD1-B057-4A6D-8C58-9E2408EFE3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1E61BAD-FB16-4343-8199-5E6CCE63F7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571B69B-6786-4DB1-A4E5-0A633F6E7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D8E2F-4E27-42C1-87B8-B786F37813C5}" type="datetimeFigureOut">
              <a:rPr lang="cs-CZ" smtClean="0"/>
              <a:t>21.11.2022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2283E0B-244D-4433-85C9-5B37049DB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DCA7E70-712A-4F14-95C9-406A1B67E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BADD9-1D2B-4356-B457-BC0D8967B3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6337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95A062-304A-4645-B056-29DB2F9D2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5A249AA-E321-40C9-9A2F-ACE1B27034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BBBA785-B9DC-494E-9977-14E547D70F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BC14F66-26E7-495F-87DD-0FE47A86D8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F9946ED5-E943-4A64-A5F0-9BB612FAB5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9D4ABD9D-CC14-4C04-A4E6-656D49569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D8E2F-4E27-42C1-87B8-B786F37813C5}" type="datetimeFigureOut">
              <a:rPr lang="cs-CZ" smtClean="0"/>
              <a:t>21.11.2022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29549C9-6F19-45B2-9A43-662C4D350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6389C185-893E-464F-BB36-200D6ABCF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BADD9-1D2B-4356-B457-BC0D8967B3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9523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576AD8-419F-4369-A225-464C70671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6A8A5951-E3CD-432E-AC60-7E915521F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D8E2F-4E27-42C1-87B8-B786F37813C5}" type="datetimeFigureOut">
              <a:rPr lang="cs-CZ" smtClean="0"/>
              <a:t>21.11.2022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E6A87BF-CB71-4448-AAA9-7D7AF46B7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EB8208E-B8C1-4048-AC9C-39F2EC355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BADD9-1D2B-4356-B457-BC0D8967B3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1125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B0400710-6D3F-44FE-BC00-30DBAF26E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D8E2F-4E27-42C1-87B8-B786F37813C5}" type="datetimeFigureOut">
              <a:rPr lang="cs-CZ" smtClean="0"/>
              <a:t>21.11.2022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CF20171-DFAD-466A-8330-8D11415A5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8C0DCF4-51BA-426E-A4EB-067A6A8D0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BADD9-1D2B-4356-B457-BC0D8967B3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1883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3C97C3-9C98-474C-8FF8-D5680F90B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B47FCD7-34A8-4D22-A93C-58C2ED5BC2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05DCC09-7E08-4D77-B2EF-FC1596B2DF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83A475E-0AF8-4597-B1E3-F9215503A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D8E2F-4E27-42C1-87B8-B786F37813C5}" type="datetimeFigureOut">
              <a:rPr lang="cs-CZ" smtClean="0"/>
              <a:t>21.11.2022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3A69F90-2D33-4385-8603-EB105379E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B7D08C4-335B-4A14-93BD-9CD93CF4D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BADD9-1D2B-4356-B457-BC0D8967B3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2748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6CCD6A-27B4-4C75-AD76-E1FA13231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FFD693E5-ACDE-441B-8E61-BEB10722DF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2FC1D19-60B2-464D-9F05-573CAEF99C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63681FF-C9B0-454B-990A-3B72324A9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D8E2F-4E27-42C1-87B8-B786F37813C5}" type="datetimeFigureOut">
              <a:rPr lang="cs-CZ" smtClean="0"/>
              <a:t>21.11.2022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588CA68-C673-4B47-A377-391A7E3EC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A108D0F-2736-4686-9023-B44A148B6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BADD9-1D2B-4356-B457-BC0D8967B3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5806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DB9A3431-3F77-46A8-A0F5-687FAED6E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965ED15-CE52-4559-93A4-372CA289B5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CBF211C-950C-4509-8129-667556BBA6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D8E2F-4E27-42C1-87B8-B786F37813C5}" type="datetimeFigureOut">
              <a:rPr lang="cs-CZ" smtClean="0"/>
              <a:t>21.11.2022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749B722-A0A9-41AD-9BE8-AFBB819F3A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C34EE51-1C0E-4426-90F2-57B6D166E2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1BADD9-1D2B-4356-B457-BC0D8967B3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6292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ngall.com/learning-png/download/46904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Kfu0FAAu-10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018C1FD4-C9CF-49CD-A339-1E252F6F5C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7175" y="2141951"/>
            <a:ext cx="11755286" cy="3513782"/>
          </a:xfrm>
        </p:spPr>
        <p:txBody>
          <a:bodyPr/>
          <a:lstStyle/>
          <a:p>
            <a:r>
              <a:rPr lang="cs-CZ" sz="4800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(ŠKOLNÍ) UČENÍ</a:t>
            </a:r>
          </a:p>
          <a:p>
            <a:r>
              <a:rPr lang="cs-CZ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Typy učení </a:t>
            </a:r>
          </a:p>
          <a:p>
            <a:r>
              <a:rPr lang="cs-CZ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Zákonitosti učení</a:t>
            </a:r>
          </a:p>
          <a:p>
            <a:r>
              <a:rPr lang="cs-CZ" sz="3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Metakognice</a:t>
            </a:r>
            <a:endParaRPr lang="cs-CZ" sz="3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574596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73743" y="490311"/>
            <a:ext cx="11440886" cy="60846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40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Základní zákony učení – jiný pohled </a:t>
            </a:r>
          </a:p>
          <a:p>
            <a:pPr marL="0" indent="0">
              <a:buNone/>
            </a:pPr>
            <a:endParaRPr lang="cs-CZ" sz="40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Osvojování - Vyhasínání</a:t>
            </a:r>
          </a:p>
          <a:p>
            <a:pPr marL="0" indent="0">
              <a:buNone/>
            </a:pPr>
            <a:endParaRPr lang="cs-CZ" sz="3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Generalizace - Rozlišování</a:t>
            </a:r>
          </a:p>
          <a:p>
            <a:pPr marL="0" indent="0">
              <a:buNone/>
            </a:pPr>
            <a:endParaRPr lang="cs-CZ" sz="3600" i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400" i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Gumar</a:t>
            </a:r>
            <a:r>
              <a:rPr lang="cs-CZ" sz="2400" i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přišel jako žák-cizinec do české školy. Začíná se učit česky, jeho mateřským jazykem je švédština a domluví se rovněž anglicky. Jak ho lze podpořit v co nejrychlejším učení češtiny za použití zákonů učení? </a:t>
            </a:r>
          </a:p>
          <a:p>
            <a:pPr marL="0" indent="0">
              <a:buNone/>
            </a:pPr>
            <a:endParaRPr lang="cs-CZ" sz="3200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371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78499" y="1035698"/>
            <a:ext cx="11299370" cy="5467740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  <a:tabLst>
                <a:tab pos="228600" algn="l"/>
              </a:tabLst>
            </a:pPr>
            <a:r>
              <a:rPr lang="cs-CZ" b="1" dirty="0">
                <a:solidFill>
                  <a:srgbClr val="99009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Smysl učení </a:t>
            </a:r>
          </a:p>
          <a:p>
            <a:pPr algn="just">
              <a:buClr>
                <a:srgbClr val="990099"/>
              </a:buClr>
              <a:buFont typeface="Courier New" panose="02070309020205020404" pitchFamily="49" charset="0"/>
              <a:buChar char="o"/>
              <a:tabLst>
                <a:tab pos="228600" algn="l"/>
              </a:tabLst>
            </a:pPr>
            <a:r>
              <a:rPr lang="cs-CZ" dirty="0">
                <a:solidFill>
                  <a:srgbClr val="99009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vnější smysl (z uplatnění naučeného pro praktické úkoly)</a:t>
            </a:r>
          </a:p>
          <a:p>
            <a:pPr algn="just">
              <a:buClr>
                <a:srgbClr val="990099"/>
              </a:buClr>
              <a:buFont typeface="Courier New" panose="02070309020205020404" pitchFamily="49" charset="0"/>
              <a:buChar char="o"/>
              <a:tabLst>
                <a:tab pos="228600" algn="l"/>
              </a:tabLst>
            </a:pPr>
            <a:r>
              <a:rPr lang="cs-CZ" dirty="0">
                <a:solidFill>
                  <a:srgbClr val="99009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existenciální smysl </a:t>
            </a:r>
          </a:p>
          <a:p>
            <a:pPr algn="just">
              <a:buClr>
                <a:srgbClr val="990099"/>
              </a:buClr>
              <a:buFont typeface="Courier New" panose="02070309020205020404" pitchFamily="49" charset="0"/>
              <a:buChar char="o"/>
              <a:tabLst>
                <a:tab pos="228600" algn="l"/>
              </a:tabLst>
            </a:pPr>
            <a:r>
              <a:rPr lang="cs-CZ" dirty="0">
                <a:solidFill>
                  <a:srgbClr val="99009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smysl v činnosti samotné</a:t>
            </a:r>
          </a:p>
          <a:p>
            <a:pPr marL="0" indent="0" algn="just">
              <a:buNone/>
              <a:tabLst>
                <a:tab pos="228600" algn="l"/>
              </a:tabLst>
            </a:pPr>
            <a:endParaRPr lang="cs-CZ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>
              <a:buNone/>
              <a:tabLst>
                <a:tab pos="228600" algn="l"/>
              </a:tabLst>
            </a:pPr>
            <a:endParaRPr lang="cs-CZ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>
              <a:buNone/>
              <a:tabLst>
                <a:tab pos="228600" algn="l"/>
              </a:tabLst>
            </a:pPr>
            <a:r>
              <a:rPr lang="cs-CZ" sz="3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cs-CZ" sz="34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eflektované učení </a:t>
            </a:r>
          </a:p>
          <a:p>
            <a:pPr marL="228600" algn="just">
              <a:tabLst>
                <a:tab pos="228600" algn="l"/>
              </a:tabLst>
            </a:pP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opakování a posilování zpětnou vazbou </a:t>
            </a:r>
          </a:p>
          <a:p>
            <a:pPr algn="just">
              <a:tabLst>
                <a:tab pos="228600" algn="l"/>
              </a:tabLst>
            </a:pPr>
            <a:endParaRPr lang="cs-CZ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tabLst>
                <a:tab pos="228600" algn="l"/>
              </a:tabLst>
            </a:pPr>
            <a:r>
              <a:rPr lang="cs-CZ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Leonťjev</a:t>
            </a: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“motiv smyslu”</a:t>
            </a:r>
          </a:p>
          <a:p>
            <a:pPr lvl="1" algn="just">
              <a:tabLst>
                <a:tab pos="228600" algn="l"/>
              </a:tabLst>
            </a:pP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smysl se buduje skrze účinnost</a:t>
            </a:r>
          </a:p>
          <a:p>
            <a:pPr lvl="1" algn="just">
              <a:tabLst>
                <a:tab pos="228600" algn="l"/>
              </a:tabLst>
            </a:pPr>
            <a:endParaRPr lang="cs-CZ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28600" algn="just">
              <a:tabLst>
                <a:tab pos="228600" algn="l"/>
              </a:tabLst>
            </a:pP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otázka smyslu učení souvisí s motivací, procesy kontroly, sebekontroly a autoregulace </a:t>
            </a:r>
          </a:p>
          <a:p>
            <a:pPr marL="228600" algn="just">
              <a:tabLst>
                <a:tab pos="228600" algn="l"/>
              </a:tabLst>
            </a:pPr>
            <a:endParaRPr lang="cs-CZ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28600" algn="just">
              <a:tabLst>
                <a:tab pos="228600" algn="l"/>
              </a:tabLst>
            </a:pP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 průběhu učení se autoregulace zdokonaluje</a:t>
            </a:r>
          </a:p>
          <a:p>
            <a:pPr lvl="1" algn="just">
              <a:tabLst>
                <a:tab pos="228600" algn="l"/>
              </a:tabLst>
            </a:pP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externí kontrola a korekce </a:t>
            </a:r>
          </a:p>
          <a:p>
            <a:pPr lvl="1" algn="just">
              <a:tabLst>
                <a:tab pos="228600" algn="l"/>
              </a:tabLst>
            </a:pP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vnitřní procesy učícího se subjektu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F39C5C0-9246-C80F-1702-B452B6C50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499" y="150521"/>
            <a:ext cx="10775301" cy="819863"/>
          </a:xfrm>
        </p:spPr>
        <p:txBody>
          <a:bodyPr/>
          <a:lstStyle/>
          <a:p>
            <a:r>
              <a:rPr lang="cs-CZ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Smysl učení </a:t>
            </a:r>
          </a:p>
        </p:txBody>
      </p:sp>
    </p:spTree>
    <p:extLst>
      <p:ext uri="{BB962C8B-B14F-4D97-AF65-F5344CB8AC3E}">
        <p14:creationId xmlns:p14="http://schemas.microsoft.com/office/powerpoint/2010/main" val="9119760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>
            <a:extLst>
              <a:ext uri="{FF2B5EF4-FFF2-40B4-BE49-F238E27FC236}">
                <a16:creationId xmlns:a16="http://schemas.microsoft.com/office/drawing/2014/main" id="{3C03A43A-C62A-4D29-89B3-368619A47F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7029" y="0"/>
            <a:ext cx="10816771" cy="1325563"/>
          </a:xfrm>
        </p:spPr>
        <p:txBody>
          <a:bodyPr/>
          <a:lstStyle/>
          <a:p>
            <a:r>
              <a:rPr lang="cs-CZ" altLang="cs-CZ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Sociální učení </a:t>
            </a:r>
          </a:p>
        </p:txBody>
      </p:sp>
      <p:sp>
        <p:nvSpPr>
          <p:cNvPr id="155652" name="Rectangle 3">
            <a:extLst>
              <a:ext uri="{FF2B5EF4-FFF2-40B4-BE49-F238E27FC236}">
                <a16:creationId xmlns:a16="http://schemas.microsoft.com/office/drawing/2014/main" id="{00532226-5725-4559-9412-A5A69415E0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7029" y="1325563"/>
            <a:ext cx="10987314" cy="4520547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D1DEEB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33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Clr>
                <a:srgbClr val="990099"/>
              </a:buClr>
              <a:buFont typeface="Wingdings" panose="05000000000000000000" pitchFamily="2" charset="2"/>
              <a:buChar char="ü"/>
            </a:pPr>
            <a:r>
              <a:rPr lang="cs-CZ" altLang="cs-CZ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učení novým vzorcům chování v sociálních situacích (reálná nebo myšlená přítomnost druhých lidí)</a:t>
            </a:r>
          </a:p>
          <a:p>
            <a:pPr>
              <a:buClr>
                <a:srgbClr val="990099"/>
              </a:buClr>
              <a:buFont typeface="Wingdings" panose="05000000000000000000" pitchFamily="2" charset="2"/>
              <a:buChar char="ü"/>
            </a:pPr>
            <a:r>
              <a:rPr lang="cs-CZ" altLang="cs-CZ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tendence osvojovat si nové a složitější druhy chování pozorováním daného chování a jeho důsledků, a to u reálných nebo u symbolických vzorů</a:t>
            </a:r>
          </a:p>
          <a:p>
            <a:pPr marL="0" indent="0">
              <a:buNone/>
            </a:pPr>
            <a:endParaRPr lang="cs-CZ" altLang="cs-CZ" sz="2400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/>
            <a:endParaRPr lang="cs-CZ" altLang="cs-CZ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EBD9756-2D2E-41AA-A63E-5F53C5C7E286}"/>
              </a:ext>
            </a:extLst>
          </p:cNvPr>
          <p:cNvSpPr txBox="1">
            <a:spLocks noChangeArrowheads="1"/>
          </p:cNvSpPr>
          <p:nvPr/>
        </p:nvSpPr>
        <p:spPr>
          <a:xfrm>
            <a:off x="784412" y="3881717"/>
            <a:ext cx="5401235" cy="25552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>
              <a:spcBef>
                <a:spcPct val="50000"/>
              </a:spcBef>
              <a:buFontTx/>
              <a:buAutoNum type="arabicPeriod"/>
            </a:pPr>
            <a:r>
              <a:rPr lang="cs-CZ" altLang="cs-CZ" sz="18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POSILOVÁNÍ, ZPEVŇOVÁNÍ </a:t>
            </a:r>
          </a:p>
          <a:p>
            <a:pPr marL="609600" indent="-609600">
              <a:spcBef>
                <a:spcPct val="50000"/>
              </a:spcBef>
              <a:buFontTx/>
              <a:buChar char="-"/>
            </a:pPr>
            <a:r>
              <a:rPr lang="cs-CZ" altLang="cs-CZ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behaviorismus a </a:t>
            </a:r>
            <a:r>
              <a:rPr lang="cs-CZ" altLang="cs-CZ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neobehaviorismus</a:t>
            </a:r>
            <a:endParaRPr lang="cs-CZ" altLang="cs-CZ" sz="1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>
              <a:spcBef>
                <a:spcPct val="50000"/>
              </a:spcBef>
              <a:buFontTx/>
              <a:buChar char="-"/>
            </a:pPr>
            <a:r>
              <a:rPr lang="cs-CZ" altLang="cs-CZ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používání odměn a trestů</a:t>
            </a:r>
          </a:p>
          <a:p>
            <a:pPr marL="609600" indent="-609600">
              <a:spcBef>
                <a:spcPct val="50000"/>
              </a:spcBef>
              <a:buFontTx/>
              <a:buChar char="-"/>
            </a:pPr>
            <a:r>
              <a:rPr lang="cs-CZ" altLang="cs-CZ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přímé a nepřímé posilování (observační učení)</a:t>
            </a:r>
          </a:p>
          <a:p>
            <a:pPr marL="609600" indent="-609600">
              <a:spcBef>
                <a:spcPct val="50000"/>
              </a:spcBef>
              <a:buFontTx/>
              <a:buChar char="-"/>
            </a:pPr>
            <a:r>
              <a:rPr lang="cs-CZ" altLang="cs-CZ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principy: 1. vymezit cílové chování, 2. sled malých kroků, 3. program zpevnění</a:t>
            </a:r>
          </a:p>
          <a:p>
            <a:pPr marL="609600" indent="-609600">
              <a:spcBef>
                <a:spcPct val="50000"/>
              </a:spcBef>
              <a:buFontTx/>
              <a:buChar char="-"/>
            </a:pPr>
            <a:r>
              <a:rPr lang="cs-CZ" altLang="cs-CZ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rizika: důslednost, motivace, trvání</a:t>
            </a:r>
            <a:endParaRPr lang="cs-CZ" altLang="cs-CZ" sz="18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EBD9756-2D2E-41AA-A63E-5F53C5C7E286}"/>
              </a:ext>
            </a:extLst>
          </p:cNvPr>
          <p:cNvSpPr txBox="1">
            <a:spLocks noChangeArrowheads="1"/>
          </p:cNvSpPr>
          <p:nvPr/>
        </p:nvSpPr>
        <p:spPr>
          <a:xfrm>
            <a:off x="6672516" y="3881717"/>
            <a:ext cx="5519484" cy="25552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>
              <a:spcBef>
                <a:spcPct val="50000"/>
              </a:spcBef>
              <a:buFontTx/>
              <a:buNone/>
            </a:pPr>
            <a:r>
              <a:rPr lang="cs-CZ" altLang="cs-CZ" sz="18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NÁPODOBA, IDENTIFIKACE</a:t>
            </a:r>
          </a:p>
          <a:p>
            <a:pPr marL="609600" indent="-609600">
              <a:spcBef>
                <a:spcPct val="50000"/>
              </a:spcBef>
              <a:buFontTx/>
              <a:buChar char="-"/>
            </a:pPr>
            <a:r>
              <a:rPr lang="cs-CZ" altLang="cs-CZ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ztotožnění se vzorem </a:t>
            </a:r>
          </a:p>
          <a:p>
            <a:pPr marL="609600" indent="-609600">
              <a:spcBef>
                <a:spcPct val="50000"/>
              </a:spcBef>
              <a:buFontTx/>
              <a:buNone/>
            </a:pPr>
            <a:r>
              <a:rPr lang="cs-CZ" altLang="cs-CZ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dílčí chování versus celá osobnost</a:t>
            </a:r>
          </a:p>
          <a:p>
            <a:pPr marL="609600" indent="-609600">
              <a:spcBef>
                <a:spcPct val="50000"/>
              </a:spcBef>
              <a:buFontTx/>
              <a:buChar char="-"/>
            </a:pPr>
            <a:r>
              <a:rPr lang="cs-CZ" altLang="cs-CZ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vyšší efektivita díky emocím</a:t>
            </a:r>
          </a:p>
          <a:p>
            <a:pPr marL="609600" indent="-609600">
              <a:spcBef>
                <a:spcPct val="50000"/>
              </a:spcBef>
              <a:buFontTx/>
              <a:buChar char="-"/>
            </a:pPr>
            <a:r>
              <a:rPr lang="cs-CZ" altLang="cs-CZ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kombinace se zpevňováním</a:t>
            </a:r>
          </a:p>
          <a:p>
            <a:pPr marL="609600" indent="-609600">
              <a:spcBef>
                <a:spcPct val="50000"/>
              </a:spcBef>
              <a:buFontTx/>
              <a:buChar char="-"/>
            </a:pPr>
            <a:r>
              <a:rPr lang="cs-CZ" altLang="cs-CZ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typy učení: závislá nápodoba, regresní nápodoba, kompenzační nápodoba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8257" y="18255"/>
            <a:ext cx="10515600" cy="1325563"/>
          </a:xfrm>
        </p:spPr>
        <p:txBody>
          <a:bodyPr/>
          <a:lstStyle/>
          <a:p>
            <a:r>
              <a:rPr lang="cs-CZ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Učení pojmům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257" y="1253331"/>
            <a:ext cx="11415486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Pojem </a:t>
            </a:r>
          </a:p>
          <a:p>
            <a:pPr marL="0" indent="0">
              <a:buNone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zastupuje celou skupinu</a:t>
            </a:r>
          </a:p>
          <a:p>
            <a:pPr marL="0" indent="0">
              <a:buNone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soubor atributů spojovaných s danou skupinou</a:t>
            </a:r>
          </a:p>
          <a:p>
            <a:pPr marL="0" indent="0">
              <a:buNone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 si představíte pod pojmem „pták“?</a:t>
            </a:r>
          </a:p>
          <a:p>
            <a:pPr lvl="1"/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funkce: </a:t>
            </a:r>
          </a:p>
          <a:p>
            <a:pPr lvl="2"/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Kategorizace</a:t>
            </a:r>
          </a:p>
          <a:p>
            <a:pPr lvl="2"/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Předjímání informací</a:t>
            </a:r>
          </a:p>
          <a:p>
            <a:endParaRPr lang="cs-CZ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Prototyp a jádro</a:t>
            </a:r>
          </a:p>
          <a:p>
            <a:pPr lvl="1"/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Fuzzy pojmy</a:t>
            </a:r>
          </a:p>
          <a:p>
            <a:pPr lvl="1"/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Význam socio-kulturních vlivů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40A44E8-50EB-4F43-8374-E76F23C01310}"/>
              </a:ext>
            </a:extLst>
          </p:cNvPr>
          <p:cNvPicPr/>
          <p:nvPr/>
        </p:nvPicPr>
        <p:blipFill>
          <a:blip r:embed="rId2" cstate="print"/>
          <a:srcRect l="31945" t="14772" r="27480" b="36973"/>
          <a:stretch>
            <a:fillRect/>
          </a:stretch>
        </p:blipFill>
        <p:spPr bwMode="auto">
          <a:xfrm>
            <a:off x="6411282" y="3111910"/>
            <a:ext cx="5392461" cy="3534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62895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3870" y="112124"/>
            <a:ext cx="8229600" cy="1066800"/>
          </a:xfrm>
        </p:spPr>
        <p:txBody>
          <a:bodyPr/>
          <a:lstStyle/>
          <a:p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Hiearchie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pojmů</a:t>
            </a:r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>
          <a:blip r:embed="rId2" cstate="print"/>
          <a:srcRect l="24215" t="41675" r="18443" b="10744"/>
          <a:stretch>
            <a:fillRect/>
          </a:stretch>
        </p:blipFill>
        <p:spPr bwMode="auto">
          <a:xfrm>
            <a:off x="1775519" y="1178924"/>
            <a:ext cx="9356937" cy="5418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669025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78499" y="1035698"/>
            <a:ext cx="11299370" cy="5467740"/>
          </a:xfrm>
        </p:spPr>
        <p:txBody>
          <a:bodyPr>
            <a:noAutofit/>
          </a:bodyPr>
          <a:lstStyle/>
          <a:p>
            <a:pPr marL="228600" algn="just">
              <a:tabLst>
                <a:tab pos="228600" algn="l"/>
              </a:tabLst>
            </a:pPr>
            <a:r>
              <a:rPr lang="cs-CZ" sz="17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Jazyk umožňuje mentální reprezentace (distance od konkrétního, v prostoru i čase) </a:t>
            </a:r>
            <a:endParaRPr lang="cs-CZ" sz="17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tabLst>
                <a:tab pos="228600" algn="l"/>
              </a:tabLst>
            </a:pPr>
            <a:r>
              <a:rPr lang="cs-CZ" sz="17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Rubinštejn</a:t>
            </a:r>
            <a:r>
              <a:rPr lang="cs-CZ" sz="17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cs-CZ" sz="17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Vygotskij</a:t>
            </a:r>
            <a:r>
              <a:rPr lang="cs-CZ" sz="17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cs-CZ" sz="17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Leonťjev</a:t>
            </a:r>
            <a:r>
              <a:rPr lang="cs-CZ" sz="17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algn="just">
              <a:tabLst>
                <a:tab pos="228600" algn="l"/>
              </a:tabLst>
            </a:pPr>
            <a:r>
              <a:rPr lang="cs-CZ" sz="1700" b="1" dirty="0">
                <a:solidFill>
                  <a:srgbClr val="99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předmětnost </a:t>
            </a:r>
          </a:p>
          <a:p>
            <a:pPr lvl="1" algn="just">
              <a:tabLst>
                <a:tab pos="228600" algn="l"/>
              </a:tabLst>
            </a:pPr>
            <a:r>
              <a:rPr lang="cs-CZ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význam </a:t>
            </a:r>
            <a:r>
              <a:rPr lang="cs-CZ" sz="17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činnosti při vytváření pojmů a při rozvoji myšlení</a:t>
            </a:r>
          </a:p>
          <a:p>
            <a:pPr lvl="1" algn="just">
              <a:tabLst>
                <a:tab pos="228600" algn="l"/>
              </a:tabLst>
            </a:pPr>
            <a:r>
              <a:rPr lang="cs-CZ" sz="17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nalézt v poznávaných objektech podstatné vztahy</a:t>
            </a:r>
          </a:p>
          <a:p>
            <a:pPr algn="just">
              <a:tabLst>
                <a:tab pos="228600" algn="l"/>
              </a:tabLst>
            </a:pPr>
            <a:r>
              <a:rPr lang="cs-CZ" sz="1700" b="1" dirty="0">
                <a:solidFill>
                  <a:srgbClr val="99009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interiorizace </a:t>
            </a:r>
          </a:p>
          <a:p>
            <a:pPr lvl="1" algn="just">
              <a:tabLst>
                <a:tab pos="228600" algn="l"/>
              </a:tabLst>
            </a:pPr>
            <a:r>
              <a:rPr lang="cs-CZ" sz="17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tvorba pojmu od vnější manipulace k myšlenkové operaci </a:t>
            </a:r>
          </a:p>
          <a:p>
            <a:pPr marL="457200" lvl="1" indent="0" algn="just">
              <a:buNone/>
              <a:tabLst>
                <a:tab pos="228600" algn="l"/>
              </a:tabLst>
            </a:pPr>
            <a:endParaRPr lang="cs-CZ" sz="17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tabLst>
                <a:tab pos="228600" algn="l"/>
              </a:tabLst>
            </a:pPr>
            <a:r>
              <a:rPr lang="cs-CZ" sz="17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Gaľperin</a:t>
            </a:r>
            <a:r>
              <a:rPr lang="cs-CZ" sz="17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etapy utváření „vědeckých“ pojmů: </a:t>
            </a:r>
          </a:p>
          <a:p>
            <a:pPr lvl="1" algn="just">
              <a:tabLst>
                <a:tab pos="228600" algn="l"/>
              </a:tabLst>
            </a:pPr>
            <a:r>
              <a:rPr lang="cs-CZ" sz="17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 operování vně (vnější manipulace, např. počitadlo)</a:t>
            </a:r>
          </a:p>
          <a:p>
            <a:pPr lvl="1" algn="just">
              <a:tabLst>
                <a:tab pos="228600" algn="l"/>
              </a:tabLst>
            </a:pPr>
            <a:r>
              <a:rPr lang="cs-CZ" sz="17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 materializace (schematizace) – ve schématu je uchována nějaká myšlenková operace (např. graf)</a:t>
            </a:r>
          </a:p>
          <a:p>
            <a:pPr lvl="1" algn="just">
              <a:tabLst>
                <a:tab pos="228600" algn="l"/>
              </a:tabLst>
            </a:pPr>
            <a:r>
              <a:rPr lang="cs-CZ" sz="17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 řeč – zapojení slova u učení se pojmům – naplňování dosud prázdných slov (nástroj k uchopení vnější manipulace, díky slovu lze manipulovat uvnitř)</a:t>
            </a:r>
          </a:p>
          <a:p>
            <a:pPr lvl="1" algn="just">
              <a:tabLst>
                <a:tab pos="228600" algn="l"/>
              </a:tabLst>
            </a:pPr>
            <a:r>
              <a:rPr lang="cs-CZ" sz="17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cs-CZ" sz="17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cs-CZ" sz="17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vnitřní řeč – zpočátku je řeč ještě rozvinutá, ale tichá</a:t>
            </a:r>
          </a:p>
          <a:p>
            <a:pPr lvl="1" algn="just">
              <a:tabLst>
                <a:tab pos="228600" algn="l"/>
              </a:tabLst>
            </a:pPr>
            <a:r>
              <a:rPr lang="cs-CZ" sz="17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5. myšlenková operace (pojem) – zhuštění, zkrácení úkonů</a:t>
            </a:r>
          </a:p>
          <a:p>
            <a:pPr lvl="1" algn="just">
              <a:tabLst>
                <a:tab pos="228600" algn="l"/>
              </a:tabLst>
            </a:pPr>
            <a:endParaRPr lang="cs-CZ" sz="17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tabLst>
                <a:tab pos="228600" algn="l"/>
              </a:tabLst>
            </a:pPr>
            <a:r>
              <a:rPr lang="cs-CZ" sz="17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Vygotskij</a:t>
            </a:r>
            <a:r>
              <a:rPr lang="cs-CZ" sz="17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předchozí práce s prelogickými pojmy (tzv. </a:t>
            </a:r>
            <a:r>
              <a:rPr lang="cs-CZ" sz="17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synkrety</a:t>
            </a:r>
            <a:r>
              <a:rPr lang="cs-CZ" sz="17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</a:p>
          <a:p>
            <a:pPr lvl="1" algn="just">
              <a:tabLst>
                <a:tab pos="228600" algn="l"/>
              </a:tabLst>
            </a:pPr>
            <a:r>
              <a:rPr lang="cs-CZ" sz="17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dostatek různých příkladů:  co do pojmu nepatří, ověřování zvládnutí pojmu – test transferem, extenze pojmu a vztahy k jiným pojmům 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F39C5C0-9246-C80F-1702-B452B6C50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0521"/>
            <a:ext cx="10515600" cy="819863"/>
          </a:xfrm>
        </p:spPr>
        <p:txBody>
          <a:bodyPr/>
          <a:lstStyle/>
          <a:p>
            <a:r>
              <a:rPr lang="cs-CZ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Pojmové učení</a:t>
            </a:r>
          </a:p>
        </p:txBody>
      </p:sp>
    </p:spTree>
    <p:extLst>
      <p:ext uri="{BB962C8B-B14F-4D97-AF65-F5344CB8AC3E}">
        <p14:creationId xmlns:p14="http://schemas.microsoft.com/office/powerpoint/2010/main" val="30725143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Učení řešením problémů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Problém</a:t>
            </a:r>
          </a:p>
          <a:p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Konvergentní vs. divergentní myšlení</a:t>
            </a:r>
          </a:p>
          <a:p>
            <a:endParaRPr lang="cs-CZ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Fáze:</a:t>
            </a:r>
          </a:p>
          <a:p>
            <a:pPr lvl="1"/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Identifikace</a:t>
            </a:r>
          </a:p>
          <a:p>
            <a:pPr lvl="1"/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Rozbor</a:t>
            </a:r>
          </a:p>
          <a:p>
            <a:pPr lvl="1"/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Inkubační fáze</a:t>
            </a:r>
          </a:p>
          <a:p>
            <a:pPr lvl="1"/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Vlastní řešení</a:t>
            </a:r>
          </a:p>
          <a:p>
            <a:pPr lvl="1"/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Nalezení řešení; konstatování neúspěchu</a:t>
            </a:r>
          </a:p>
          <a:p>
            <a:pPr lvl="1"/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Verifikace</a:t>
            </a:r>
          </a:p>
        </p:txBody>
      </p:sp>
    </p:spTree>
    <p:extLst>
      <p:ext uri="{BB962C8B-B14F-4D97-AF65-F5344CB8AC3E}">
        <p14:creationId xmlns:p14="http://schemas.microsoft.com/office/powerpoint/2010/main" val="20305448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78499" y="1035698"/>
            <a:ext cx="11299370" cy="5467740"/>
          </a:xfrm>
        </p:spPr>
        <p:txBody>
          <a:bodyPr>
            <a:normAutofit/>
          </a:bodyPr>
          <a:lstStyle/>
          <a:p>
            <a:pPr marL="228600" algn="just">
              <a:tabLst>
                <a:tab pos="228600" algn="l"/>
              </a:tabLst>
            </a:pPr>
            <a:r>
              <a:rPr lang="cs-C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Řešení </a:t>
            </a:r>
            <a:r>
              <a:rPr lang="cs-CZ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problémů = </a:t>
            </a:r>
            <a:r>
              <a:rPr lang="cs-C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objevování </a:t>
            </a:r>
          </a:p>
          <a:p>
            <a:pPr marL="228600" algn="just">
              <a:tabLst>
                <a:tab pos="228600" algn="l"/>
              </a:tabLst>
            </a:pPr>
            <a:endParaRPr lang="cs-CZ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28600" algn="just">
              <a:tabLst>
                <a:tab pos="228600" algn="l"/>
              </a:tabLst>
            </a:pPr>
            <a:r>
              <a:rPr lang="cs-C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Rizika: </a:t>
            </a:r>
          </a:p>
          <a:p>
            <a:pPr lvl="1" algn="just">
              <a:tabLst>
                <a:tab pos="228600" algn="l"/>
              </a:tabLst>
            </a:pPr>
            <a:r>
              <a:rPr lang="cs-C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časová náročnost</a:t>
            </a:r>
          </a:p>
          <a:p>
            <a:pPr lvl="1" algn="just">
              <a:tabLst>
                <a:tab pos="228600" algn="l"/>
              </a:tabLst>
            </a:pPr>
            <a:r>
              <a:rPr lang="cs-CZ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vznik </a:t>
            </a:r>
            <a:r>
              <a:rPr lang="cs-C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nesmyslných hypotéz</a:t>
            </a:r>
          </a:p>
          <a:p>
            <a:pPr algn="just">
              <a:tabLst>
                <a:tab pos="228600" algn="l"/>
              </a:tabLst>
            </a:pPr>
            <a:r>
              <a:rPr lang="cs-CZ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Přednosti: </a:t>
            </a:r>
          </a:p>
          <a:p>
            <a:pPr lvl="1" algn="just">
              <a:tabLst>
                <a:tab pos="228600" algn="l"/>
              </a:tabLst>
            </a:pPr>
            <a:r>
              <a:rPr lang="cs-CZ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opravdové porozumění díky manipulaci a uvádění do souvislostí </a:t>
            </a:r>
          </a:p>
          <a:p>
            <a:pPr lvl="1" algn="just">
              <a:tabLst>
                <a:tab pos="228600" algn="l"/>
              </a:tabLst>
            </a:pPr>
            <a:r>
              <a:rPr lang="cs-C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odborný předmět není vymezen jen množstvím znalostí, jež nahromadil, ale také metodami, kterých k objevům užívá</a:t>
            </a:r>
            <a:endParaRPr lang="cs-CZ" sz="1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1" algn="just">
              <a:tabLst>
                <a:tab pos="228600" algn="l"/>
              </a:tabLst>
            </a:pPr>
            <a:endParaRPr lang="cs-CZ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tabLst>
                <a:tab pos="228600" algn="l"/>
              </a:tabLst>
            </a:pPr>
            <a:r>
              <a:rPr lang="cs-C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</a:t>
            </a:r>
            <a:r>
              <a:rPr lang="cs-CZ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S. </a:t>
            </a:r>
            <a:r>
              <a:rPr lang="cs-CZ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Bruner</a:t>
            </a:r>
            <a:r>
              <a:rPr lang="cs-CZ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algn="just">
              <a:tabLst>
                <a:tab pos="228600" algn="l"/>
              </a:tabLst>
            </a:pPr>
            <a:r>
              <a:rPr lang="cs-C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je nutné trvat na dodržování určitých cílů a poskytovat přitom rámec, v němž by bylo možno obměňovat prostředky tak, aby to odpovídalo úrovni myšlení třídy </a:t>
            </a:r>
          </a:p>
          <a:p>
            <a:pPr algn="just">
              <a:tabLst>
                <a:tab pos="228600" algn="l"/>
              </a:tabLst>
            </a:pPr>
            <a:r>
              <a:rPr lang="cs-C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“metoda budování lešení” (</a:t>
            </a:r>
            <a:r>
              <a:rPr lang="cs-CZ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scaffolding</a:t>
            </a:r>
            <a:r>
              <a:rPr lang="cs-C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a jeho bourání v pravý čas (mnemotechnické pomůcky, taháky)</a:t>
            </a:r>
          </a:p>
          <a:p>
            <a:pPr algn="just">
              <a:tabLst>
                <a:tab pos="228600" algn="l"/>
              </a:tabLst>
            </a:pPr>
            <a:r>
              <a:rPr lang="cs-C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vlastnímu řešení předchází </a:t>
            </a:r>
            <a:r>
              <a:rPr lang="cs-CZ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pochopení </a:t>
            </a:r>
            <a:r>
              <a:rPr lang="cs-C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řešení problému  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F39C5C0-9246-C80F-1702-B452B6C50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503" y="150521"/>
            <a:ext cx="10715297" cy="819863"/>
          </a:xfrm>
        </p:spPr>
        <p:txBody>
          <a:bodyPr/>
          <a:lstStyle/>
          <a:p>
            <a:r>
              <a:rPr lang="cs-CZ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Řešení problémů</a:t>
            </a:r>
          </a:p>
        </p:txBody>
      </p:sp>
    </p:spTree>
    <p:extLst>
      <p:ext uri="{BB962C8B-B14F-4D97-AF65-F5344CB8AC3E}">
        <p14:creationId xmlns:p14="http://schemas.microsoft.com/office/powerpoint/2010/main" val="18948189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Zákon mediace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9" y="1343818"/>
            <a:ext cx="11039669" cy="5159619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Význam kultury v procesu učení </a:t>
            </a:r>
          </a:p>
          <a:p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Zprostředkování světa/kultury</a:t>
            </a:r>
          </a:p>
          <a:p>
            <a:endParaRPr lang="cs-CZ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Druhy mediace:</a:t>
            </a:r>
          </a:p>
          <a:p>
            <a:pPr lvl="1"/>
            <a:endParaRPr lang="cs-CZ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zprostředkování nástroji </a:t>
            </a:r>
          </a:p>
          <a:p>
            <a:pPr lvl="2"/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artefakty se nabízejí, vedou nebo omezují</a:t>
            </a:r>
          </a:p>
          <a:p>
            <a:pPr lvl="1"/>
            <a:endParaRPr lang="cs-CZ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zprostředkování druhými lidmi</a:t>
            </a:r>
          </a:p>
          <a:p>
            <a:pPr lvl="2"/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učitel</a:t>
            </a:r>
          </a:p>
          <a:p>
            <a:pPr lvl="2"/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školní vzdělávání je soustavné zprostředkování, které si naše civilizace vytvořila</a:t>
            </a:r>
          </a:p>
        </p:txBody>
      </p:sp>
    </p:spTree>
    <p:extLst>
      <p:ext uri="{BB962C8B-B14F-4D97-AF65-F5344CB8AC3E}">
        <p14:creationId xmlns:p14="http://schemas.microsoft.com/office/powerpoint/2010/main" val="40527334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199" y="18255"/>
            <a:ext cx="11188959" cy="1325563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Zákon postupu v zóně nejbližšího vývoje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9" y="1343818"/>
            <a:ext cx="11039669" cy="5159619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role učitele </a:t>
            </a:r>
          </a:p>
          <a:p>
            <a:endParaRPr lang="cs-CZ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 Cole</a:t>
            </a:r>
          </a:p>
          <a:p>
            <a:pPr lvl="1"/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kulturní nástroje propojující minulost-přítomnost-budoucnost</a:t>
            </a:r>
          </a:p>
          <a:p>
            <a:pPr lvl="1"/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psychologické diagnostické nástroje</a:t>
            </a:r>
          </a:p>
          <a:p>
            <a:pPr lvl="1"/>
            <a:endParaRPr lang="cs-CZ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L. </a:t>
            </a: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Vygotskij</a:t>
            </a:r>
            <a:endParaRPr lang="cs-CZ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zóna nejbližšího vývoje</a:t>
            </a:r>
          </a:p>
          <a:p>
            <a:pPr lvl="1"/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pedagogická diagnostika </a:t>
            </a:r>
          </a:p>
          <a:p>
            <a:pPr lvl="1"/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dynamická diagnostika</a:t>
            </a:r>
          </a:p>
        </p:txBody>
      </p:sp>
    </p:spTree>
    <p:extLst>
      <p:ext uri="{BB962C8B-B14F-4D97-AF65-F5344CB8AC3E}">
        <p14:creationId xmlns:p14="http://schemas.microsoft.com/office/powerpoint/2010/main" val="3355459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7" name="Rectangle 3">
            <a:extLst>
              <a:ext uri="{FF2B5EF4-FFF2-40B4-BE49-F238E27FC236}">
                <a16:creationId xmlns:a16="http://schemas.microsoft.com/office/drawing/2014/main" id="{0FE3F08B-740B-4D1C-B147-363BAFA687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04371" y="789709"/>
            <a:ext cx="10515600" cy="5908631"/>
          </a:xfrm>
        </p:spPr>
        <p:txBody>
          <a:bodyPr>
            <a:normAutofit fontScale="77500" lnSpcReduction="20000"/>
          </a:bodyPr>
          <a:lstStyle/>
          <a:p>
            <a:pPr marL="0" indent="0" algn="l">
              <a:buNone/>
            </a:pPr>
            <a:r>
              <a:rPr lang="cs-CZ" sz="48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Učení</a:t>
            </a:r>
            <a:r>
              <a:rPr lang="cs-CZ" sz="4800" b="1" dirty="0">
                <a:solidFill>
                  <a:srgbClr val="66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l">
              <a:buNone/>
            </a:pPr>
            <a:endParaRPr lang="cs-CZ" sz="4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spcBef>
                <a:spcPts val="1800"/>
              </a:spcBef>
              <a:buNone/>
            </a:pPr>
            <a:endParaRPr lang="cs-CZ" sz="4800" b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800"/>
              </a:spcBef>
              <a:buClr>
                <a:srgbClr val="990099"/>
              </a:buClr>
              <a:buFont typeface="Wingdings" panose="05000000000000000000" pitchFamily="2" charset="2"/>
              <a:buChar char="ü"/>
            </a:pPr>
            <a:r>
              <a:rPr lang="cs-CZ" altLang="cs-CZ" b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adaptace na změny prostředí</a:t>
            </a:r>
          </a:p>
          <a:p>
            <a:pPr>
              <a:spcBef>
                <a:spcPts val="1800"/>
              </a:spcBef>
              <a:buClr>
                <a:srgbClr val="990099"/>
              </a:buClr>
              <a:buFont typeface="Wingdings" panose="05000000000000000000" pitchFamily="2" charset="2"/>
              <a:buChar char="ü"/>
            </a:pPr>
            <a:r>
              <a:rPr lang="cs-CZ" altLang="cs-CZ" b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proces, který je založený na zkušenostech a vede k relativně trvalé  </a:t>
            </a:r>
            <a:br>
              <a:rPr lang="cs-CZ" altLang="cs-CZ" b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altLang="cs-CZ" b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změně chování</a:t>
            </a:r>
            <a:endParaRPr lang="cs-CZ" altLang="cs-CZ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800"/>
              </a:spcBef>
              <a:buClr>
                <a:srgbClr val="990099"/>
              </a:buClr>
              <a:buFont typeface="Wingdings" panose="05000000000000000000" pitchFamily="2" charset="2"/>
              <a:buChar char="ü"/>
            </a:pPr>
            <a:r>
              <a:rPr lang="cs-CZ" altLang="cs-CZ" b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proces získávání zkušeností a formování představy o světě i osobnosti </a:t>
            </a:r>
            <a:br>
              <a:rPr lang="cs-CZ" altLang="cs-CZ" b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altLang="cs-CZ" b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jedince v průběhu života</a:t>
            </a:r>
          </a:p>
          <a:p>
            <a:pPr marL="0" indent="0" algn="l">
              <a:buNone/>
            </a:pPr>
            <a:endParaRPr lang="cs-CZ" b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buNone/>
            </a:pPr>
            <a:endParaRPr lang="cs-CZ" b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buNone/>
            </a:pPr>
            <a:r>
              <a:rPr lang="cs-CZ" b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celoživotní proces</a:t>
            </a:r>
          </a:p>
          <a:p>
            <a:pPr marL="0" indent="0" algn="l">
              <a:buNone/>
            </a:pPr>
            <a:r>
              <a:rPr lang="cs-CZ" b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komplexní proces – zahrnuje řadu faktorů nekognitivní povahy</a:t>
            </a:r>
          </a:p>
          <a:p>
            <a:pPr marL="0" indent="0" algn="l">
              <a:buNone/>
            </a:pPr>
            <a:r>
              <a:rPr lang="cs-CZ" altLang="cs-CZ" b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nezahrnuje biologické a krátkodobé fyziologické změny </a:t>
            </a:r>
          </a:p>
          <a:p>
            <a:pPr marL="0" indent="0" algn="l">
              <a:buNone/>
            </a:pPr>
            <a:r>
              <a:rPr lang="cs-CZ" b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učení x zrání</a:t>
            </a:r>
            <a:r>
              <a:rPr lang="cs-CZ" b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	</a:t>
            </a:r>
            <a:r>
              <a:rPr lang="cs-CZ" sz="2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	</a:t>
            </a:r>
            <a:r>
              <a:rPr lang="cs-CZ" sz="2400" b="0" dirty="0">
                <a:solidFill>
                  <a:srgbClr val="2BC3E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	</a:t>
            </a:r>
            <a:endParaRPr lang="cs-CZ" altLang="cs-CZ" sz="2400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Zástupný symbol obrázku 5">
            <a:extLst>
              <a:ext uri="{FF2B5EF4-FFF2-40B4-BE49-F238E27FC236}">
                <a16:creationId xmlns:a16="http://schemas.microsoft.com/office/drawing/2014/main" id="{0DDE12E6-09A9-47E0-9366-8134C14EF6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8777" r="8777"/>
          <a:stretch/>
        </p:blipFill>
        <p:spPr>
          <a:xfrm>
            <a:off x="9010657" y="159659"/>
            <a:ext cx="4018629" cy="401723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056458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78499" y="1035698"/>
            <a:ext cx="11299370" cy="5467740"/>
          </a:xfrm>
        </p:spPr>
        <p:txBody>
          <a:bodyPr>
            <a:normAutofit/>
          </a:bodyPr>
          <a:lstStyle/>
          <a:p>
            <a:r>
              <a:rPr lang="cs-CZ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učení jako pohyb zvnějšku dovnitř</a:t>
            </a:r>
          </a:p>
          <a:p>
            <a:r>
              <a:rPr lang="cs-CZ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Vygotskij</a:t>
            </a:r>
            <a:endParaRPr lang="cs-CZ" sz="24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4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cs-CZ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Interiorizace = psychika se utváří skrze nástroje</a:t>
            </a:r>
          </a:p>
          <a:p>
            <a:pPr lvl="1"/>
            <a:r>
              <a:rPr lang="cs-CZ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proces, který transformuje vnější činnosti a podněty v nějaké psychické funkce </a:t>
            </a:r>
          </a:p>
          <a:p>
            <a:pPr lvl="1"/>
            <a:r>
              <a:rPr lang="cs-CZ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není možná interiorizace bez exteriorizace, procesy jsou provázané</a:t>
            </a:r>
            <a:endParaRPr lang="cs-CZ" sz="1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1"/>
            <a:r>
              <a:rPr lang="cs-CZ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 kopie, ale originální práce – artefaktu se stává nástrojem díky zavedení do soustavy vlastních psychických procesů a struktur</a:t>
            </a:r>
            <a:endParaRPr lang="cs-CZ" sz="1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1"/>
            <a:r>
              <a:rPr lang="cs-CZ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Učení specificky lidské musíme chápat jako.</a:t>
            </a:r>
            <a:endParaRPr lang="cs-CZ" sz="1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cs-CZ" sz="24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cs-CZ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Diagnostika </a:t>
            </a:r>
          </a:p>
          <a:p>
            <a:pPr lvl="1"/>
            <a:r>
              <a:rPr lang="cs-CZ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analýza nástrojů a jejich nabídek</a:t>
            </a:r>
            <a:endParaRPr lang="cs-CZ" sz="18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1"/>
            <a:r>
              <a:rPr lang="cs-CZ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analýza způsobů, jakými dítě nástroje využívá </a:t>
            </a:r>
          </a:p>
          <a:p>
            <a:pPr lvl="1"/>
            <a:endParaRPr lang="cs-CZ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F39C5C0-9246-C80F-1702-B452B6C50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0521"/>
            <a:ext cx="10515600" cy="819863"/>
          </a:xfrm>
        </p:spPr>
        <p:txBody>
          <a:bodyPr/>
          <a:lstStyle/>
          <a:p>
            <a:r>
              <a:rPr lang="cs-CZ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Zákon pohybu zvnějšku dovnitř a zpět</a:t>
            </a:r>
          </a:p>
        </p:txBody>
      </p:sp>
    </p:spTree>
    <p:extLst>
      <p:ext uri="{BB962C8B-B14F-4D97-AF65-F5344CB8AC3E}">
        <p14:creationId xmlns:p14="http://schemas.microsoft.com/office/powerpoint/2010/main" val="7539621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50521"/>
            <a:ext cx="10515600" cy="819863"/>
          </a:xfrm>
        </p:spPr>
        <p:txBody>
          <a:bodyPr/>
          <a:lstStyle/>
          <a:p>
            <a:r>
              <a:rPr lang="cs-CZ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Instrumentální konceptualismus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9" y="1035698"/>
            <a:ext cx="11151637" cy="5457177"/>
          </a:xfrm>
        </p:spPr>
        <p:txBody>
          <a:bodyPr>
            <a:noAutofit/>
          </a:bodyPr>
          <a:lstStyle/>
          <a:p>
            <a:r>
              <a:rPr lang="cs-CZ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Jerome</a:t>
            </a: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Bruner</a:t>
            </a:r>
            <a:endParaRPr lang="cs-CZ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Učení jako aktivní proces</a:t>
            </a:r>
          </a:p>
          <a:p>
            <a:endParaRPr lang="cs-CZ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Fáze:</a:t>
            </a:r>
          </a:p>
          <a:p>
            <a:pPr lvl="1"/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Zisk informací</a:t>
            </a:r>
          </a:p>
          <a:p>
            <a:pPr lvl="1"/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Transformace</a:t>
            </a:r>
          </a:p>
          <a:p>
            <a:pPr lvl="1"/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Ověření přiměřenosti</a:t>
            </a:r>
          </a:p>
          <a:p>
            <a:endParaRPr lang="cs-CZ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Transformace na základě 3 způsobů reprezentace:</a:t>
            </a:r>
          </a:p>
          <a:p>
            <a:pPr lvl="1"/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Akční modus</a:t>
            </a:r>
          </a:p>
          <a:p>
            <a:pPr lvl="1"/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Ikonický</a:t>
            </a:r>
          </a:p>
          <a:p>
            <a:pPr lvl="1"/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Symbolický</a:t>
            </a:r>
          </a:p>
          <a:p>
            <a:pPr marL="457200" lvl="1" indent="0">
              <a:buNone/>
            </a:pPr>
            <a:endParaRPr lang="cs-CZ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scaffolding</a:t>
            </a:r>
            <a:r>
              <a:rPr lang="cs-CZ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(lešení)</a:t>
            </a:r>
            <a:endParaRPr lang="cs-CZ" sz="2000" b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1"/>
            <a:r>
              <a:rPr lang="cs-CZ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dítě při učení potřebuje neustálé opory, aby provedlo rychlejší skok v běžné dovednosti, pak je možné lešení zbourat</a:t>
            </a:r>
            <a:endParaRPr lang="cs-CZ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cs-CZ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9605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78499" y="447869"/>
            <a:ext cx="11299370" cy="605556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sz="2400" b="1" dirty="0" err="1">
                <a:solidFill>
                  <a:srgbClr val="99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Tutoring</a:t>
            </a:r>
            <a:r>
              <a:rPr lang="cs-CZ" sz="2400" dirty="0">
                <a:solidFill>
                  <a:srgbClr val="99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cs-CZ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(důraz klade na aktivity tutora): jak má tutor postupovat, aby to bylo účinné, např. jak postupovat, aby dítě začalo dříve samo, ve zlomovém okamžiku ho navést, urychlit (přímá instrukce: zkus tam dát tuhle kostičku, pak nepřímá verbální regulace: patří tam tahle, neměla by tam být jiná)</a:t>
            </a:r>
          </a:p>
          <a:p>
            <a:pPr algn="just"/>
            <a:endParaRPr lang="cs-CZ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cs-CZ" sz="2400" b="1" dirty="0" err="1">
                <a:solidFill>
                  <a:srgbClr val="99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Guided</a:t>
            </a:r>
            <a:r>
              <a:rPr lang="cs-CZ" sz="2400" b="1" dirty="0">
                <a:solidFill>
                  <a:srgbClr val="99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cs-CZ" sz="2400" b="1" dirty="0" err="1">
                <a:solidFill>
                  <a:srgbClr val="99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participation</a:t>
            </a:r>
            <a:endParaRPr lang="cs-CZ" sz="2400" b="1" dirty="0">
              <a:solidFill>
                <a:srgbClr val="990099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cs-CZ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Barbara </a:t>
            </a:r>
            <a:r>
              <a:rPr lang="cs-CZ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Rogoff</a:t>
            </a:r>
            <a:endParaRPr lang="cs-CZ" sz="24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cs-CZ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dítě zapojeno do činnosti s kompetentnějšími (dospělými), přitom je vedeno, pozornost zaměřena spíše na činnosti dítěte, co by dítě mělo dělat</a:t>
            </a:r>
          </a:p>
          <a:p>
            <a:pPr algn="just"/>
            <a:endParaRPr lang="cs-CZ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cs-CZ" sz="2400" b="1" dirty="0" err="1">
                <a:solidFill>
                  <a:srgbClr val="99009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cs-CZ" sz="2400" b="1" dirty="0" err="1">
                <a:solidFill>
                  <a:srgbClr val="99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pprenticeship</a:t>
            </a:r>
            <a:r>
              <a:rPr lang="cs-CZ" sz="2400" b="1" dirty="0">
                <a:solidFill>
                  <a:srgbClr val="99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(učňovství)</a:t>
            </a:r>
            <a:endParaRPr lang="cs-CZ" sz="2400" b="1" dirty="0">
              <a:solidFill>
                <a:srgbClr val="990099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cs-CZ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dítě je hlavně ponořeno do praktik společnosti, má hodně příležitostí, jak se nechat těmi, co to umějí, vést, okoukat, zeptat se jich (děti jsou učni)</a:t>
            </a:r>
            <a:endParaRPr lang="cs-CZ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2812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Povrchové versus hluboké učení</a:t>
            </a:r>
            <a:br>
              <a:rPr lang="cs-CZ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200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Surface</a:t>
            </a:r>
            <a:r>
              <a:rPr lang="cs-CZ" sz="3200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versus </a:t>
            </a:r>
            <a:r>
              <a:rPr lang="cs-CZ" sz="3200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Deep</a:t>
            </a:r>
            <a:r>
              <a:rPr lang="cs-CZ" sz="3200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Learning </a:t>
            </a:r>
            <a:endParaRPr lang="cs-CZ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1132976" cy="487375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b="1" dirty="0" err="1">
                <a:latin typeface="Arial" panose="020B0604020202020204" pitchFamily="34" charset="0"/>
                <a:cs typeface="Arial" panose="020B0604020202020204" pitchFamily="34" charset="0"/>
              </a:rPr>
              <a:t>Deep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 learning 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učení, v kterém studující směřují k porozumění; tedy hledají souvislosti, aplikační příklady atd.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vyšší motivace, větší pocit smysluplnosti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efektivnější dlouhodobé zapamatování</a:t>
            </a:r>
          </a:p>
          <a:p>
            <a:pPr marL="0" indent="0"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b="1" dirty="0" err="1">
                <a:latin typeface="Arial" panose="020B0604020202020204" pitchFamily="34" charset="0"/>
                <a:cs typeface="Arial" panose="020B0604020202020204" pitchFamily="34" charset="0"/>
              </a:rPr>
              <a:t>Surface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 learning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učení, v kterém se studující snaží zvládnout učivo jen kvůli zkoušce, nikoliv proto, aby mu skutečně porozuměli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Izolované poznatky, s omezenou propojitelností a aplikovatelností</a:t>
            </a:r>
          </a:p>
          <a:p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krátkodobá motivace, nižší pocit smysluplnosti, utilitárnost</a:t>
            </a:r>
          </a:p>
          <a:p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rychlejší zapamatování</a:t>
            </a:r>
          </a:p>
          <a:p>
            <a:endParaRPr lang="cs-CZ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(x </a:t>
            </a: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Strategic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learning) </a:t>
            </a:r>
          </a:p>
          <a:p>
            <a:pPr lvl="1"/>
            <a:endParaRPr lang="cs-CZ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3275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>
            <a:extLst>
              <a:ext uri="{FF2B5EF4-FFF2-40B4-BE49-F238E27FC236}">
                <a16:creationId xmlns:a16="http://schemas.microsoft.com/office/drawing/2014/main" id="{8BF9E643-91DC-4BE6-A4AA-680D415D67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1172" y="147411"/>
            <a:ext cx="10515600" cy="1325563"/>
          </a:xfrm>
        </p:spPr>
        <p:txBody>
          <a:bodyPr/>
          <a:lstStyle/>
          <a:p>
            <a:r>
              <a:rPr lang="cs-CZ" altLang="cs-CZ" sz="41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Průběh učení (R. </a:t>
            </a:r>
            <a:r>
              <a:rPr lang="cs-CZ" altLang="cs-CZ" sz="41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Gagné</a:t>
            </a:r>
            <a:r>
              <a:rPr lang="cs-CZ" altLang="cs-CZ" sz="41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89443" name="Rectangle 3">
            <a:extLst>
              <a:ext uri="{FF2B5EF4-FFF2-40B4-BE49-F238E27FC236}">
                <a16:creationId xmlns:a16="http://schemas.microsoft.com/office/drawing/2014/main" id="{172AE997-1A8A-416B-9D03-BFE608C01D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31800" y="1521172"/>
            <a:ext cx="5664200" cy="5032375"/>
          </a:xfrm>
        </p:spPr>
        <p:txBody>
          <a:bodyPr>
            <a:normAutofit/>
          </a:bodyPr>
          <a:lstStyle/>
          <a:p>
            <a:pPr marL="609600" indent="-609600">
              <a:lnSpc>
                <a:spcPct val="80000"/>
              </a:lnSpc>
              <a:buNone/>
            </a:pPr>
            <a:r>
              <a:rPr lang="cs-CZ" altLang="cs-CZ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Fáze procesu učení</a:t>
            </a:r>
          </a:p>
          <a:p>
            <a:pPr marL="609600" indent="-609600">
              <a:lnSpc>
                <a:spcPct val="80000"/>
              </a:lnSpc>
              <a:buClr>
                <a:srgbClr val="990099"/>
              </a:buClr>
              <a:buFont typeface="Wingdings" panose="05000000000000000000" pitchFamily="2" charset="2"/>
              <a:buAutoNum type="arabicPeriod"/>
            </a:pPr>
            <a:r>
              <a:rPr lang="cs-CZ" altLang="cs-CZ" sz="24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motivace, očekávání</a:t>
            </a:r>
          </a:p>
          <a:p>
            <a:pPr marL="609600" indent="-609600">
              <a:lnSpc>
                <a:spcPct val="80000"/>
              </a:lnSpc>
              <a:buClr>
                <a:srgbClr val="990099"/>
              </a:buClr>
              <a:buFont typeface="Wingdings" panose="05000000000000000000" pitchFamily="2" charset="2"/>
              <a:buAutoNum type="arabicPeriod"/>
            </a:pPr>
            <a:r>
              <a:rPr lang="cs-CZ" altLang="cs-CZ" sz="24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rozpoznání</a:t>
            </a:r>
            <a:r>
              <a:rPr lang="cs-CZ" altLang="cs-CZ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člověk vnímá látku a odlišuje ji od ostatních podnětů </a:t>
            </a:r>
          </a:p>
          <a:p>
            <a:pPr marL="609600" indent="-609600">
              <a:lnSpc>
                <a:spcPct val="80000"/>
              </a:lnSpc>
              <a:buClr>
                <a:srgbClr val="990099"/>
              </a:buClr>
              <a:buFont typeface="Wingdings" panose="05000000000000000000" pitchFamily="2" charset="2"/>
              <a:buAutoNum type="arabicPeriod"/>
            </a:pPr>
            <a:r>
              <a:rPr lang="cs-CZ" altLang="cs-CZ" sz="24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vštípení </a:t>
            </a:r>
            <a:r>
              <a:rPr lang="cs-CZ" altLang="cs-CZ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člověk kóduje poznatek</a:t>
            </a:r>
          </a:p>
          <a:p>
            <a:pPr marL="609600" indent="-609600">
              <a:lnSpc>
                <a:spcPct val="80000"/>
              </a:lnSpc>
              <a:buClr>
                <a:srgbClr val="990099"/>
              </a:buClr>
              <a:buFont typeface="Wingdings" panose="05000000000000000000" pitchFamily="2" charset="2"/>
              <a:buAutoNum type="arabicPeriod"/>
            </a:pPr>
            <a:r>
              <a:rPr lang="cs-CZ" altLang="cs-CZ" sz="24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uchování </a:t>
            </a:r>
            <a:r>
              <a:rPr lang="cs-CZ" altLang="cs-CZ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uložení do paměti </a:t>
            </a:r>
          </a:p>
          <a:p>
            <a:pPr marL="609600" indent="-609600">
              <a:lnSpc>
                <a:spcPct val="80000"/>
              </a:lnSpc>
              <a:buClr>
                <a:srgbClr val="990099"/>
              </a:buClr>
              <a:buFont typeface="Wingdings" panose="05000000000000000000" pitchFamily="2" charset="2"/>
              <a:buAutoNum type="arabicPeriod"/>
            </a:pPr>
            <a:r>
              <a:rPr lang="cs-CZ" altLang="cs-CZ" sz="24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vybavení </a:t>
            </a:r>
            <a:r>
              <a:rPr lang="cs-CZ" altLang="cs-CZ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vyvolání z paměti</a:t>
            </a:r>
          </a:p>
          <a:p>
            <a:pPr marL="609600" indent="-609600">
              <a:lnSpc>
                <a:spcPct val="80000"/>
              </a:lnSpc>
              <a:buClr>
                <a:srgbClr val="990099"/>
              </a:buClr>
              <a:buFont typeface="Wingdings" panose="05000000000000000000" pitchFamily="2" charset="2"/>
              <a:buAutoNum type="arabicPeriod"/>
            </a:pPr>
            <a:r>
              <a:rPr lang="cs-CZ" altLang="cs-CZ" sz="24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zobecnění</a:t>
            </a:r>
            <a:r>
              <a:rPr lang="cs-CZ" altLang="cs-CZ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myšlenkové uplatnění v nových situacích, transfer poznatku</a:t>
            </a:r>
          </a:p>
          <a:p>
            <a:pPr marL="609600" indent="-609600">
              <a:lnSpc>
                <a:spcPct val="80000"/>
              </a:lnSpc>
              <a:buClr>
                <a:srgbClr val="990099"/>
              </a:buClr>
              <a:buFont typeface="Wingdings" panose="05000000000000000000" pitchFamily="2" charset="2"/>
              <a:buAutoNum type="arabicPeriod"/>
            </a:pPr>
            <a:r>
              <a:rPr lang="cs-CZ" altLang="cs-CZ" sz="24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výkon</a:t>
            </a:r>
            <a:r>
              <a:rPr lang="cs-CZ" altLang="cs-CZ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praktické uplatnění</a:t>
            </a:r>
          </a:p>
          <a:p>
            <a:pPr marL="609600" indent="-609600">
              <a:lnSpc>
                <a:spcPct val="80000"/>
              </a:lnSpc>
              <a:buClr>
                <a:srgbClr val="990099"/>
              </a:buClr>
              <a:buFont typeface="Wingdings" panose="05000000000000000000" pitchFamily="2" charset="2"/>
              <a:buAutoNum type="arabicPeriod"/>
            </a:pPr>
            <a:r>
              <a:rPr lang="cs-CZ" altLang="cs-CZ" sz="24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zpětná vazba </a:t>
            </a:r>
            <a:r>
              <a:rPr lang="cs-CZ" altLang="cs-CZ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informace o výsledcích</a:t>
            </a:r>
          </a:p>
          <a:p>
            <a:pPr marL="609600" indent="-609600">
              <a:lnSpc>
                <a:spcPct val="80000"/>
              </a:lnSpc>
              <a:buNone/>
            </a:pPr>
            <a:endParaRPr lang="cs-CZ" altLang="cs-CZ" sz="1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>
              <a:lnSpc>
                <a:spcPct val="80000"/>
              </a:lnSpc>
            </a:pPr>
            <a:endParaRPr lang="cs-CZ" alt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4FD468D-FFC2-4B67-BDCE-BD81A3EB4A01}"/>
              </a:ext>
            </a:extLst>
          </p:cNvPr>
          <p:cNvSpPr txBox="1"/>
          <p:nvPr/>
        </p:nvSpPr>
        <p:spPr>
          <a:xfrm>
            <a:off x="6384081" y="1521172"/>
            <a:ext cx="6400800" cy="5087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09600" indent="-609600">
              <a:lnSpc>
                <a:spcPct val="80000"/>
              </a:lnSpc>
              <a:spcBef>
                <a:spcPts val="1000"/>
              </a:spcBef>
              <a:buNone/>
            </a:pPr>
            <a:r>
              <a:rPr lang="cs-CZ" altLang="cs-CZ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Vedení procesu učení u žáků</a:t>
            </a:r>
          </a:p>
          <a:p>
            <a:pPr marL="609600" indent="-609600">
              <a:lnSpc>
                <a:spcPct val="80000"/>
              </a:lnSpc>
              <a:spcBef>
                <a:spcPts val="1000"/>
              </a:spcBef>
              <a:buClr>
                <a:srgbClr val="990099"/>
              </a:buClr>
              <a:buFont typeface="Wingdings" panose="05000000000000000000" pitchFamily="2" charset="2"/>
              <a:buChar char="§"/>
            </a:pPr>
            <a:r>
              <a:rPr lang="cs-CZ" altLang="cs-CZ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získejte pozornost žáka</a:t>
            </a:r>
          </a:p>
          <a:p>
            <a:pPr marL="609600" indent="-609600">
              <a:lnSpc>
                <a:spcPct val="80000"/>
              </a:lnSpc>
              <a:spcBef>
                <a:spcPts val="1000"/>
              </a:spcBef>
              <a:buClr>
                <a:srgbClr val="990099"/>
              </a:buClr>
              <a:buFont typeface="Wingdings" panose="05000000000000000000" pitchFamily="2" charset="2"/>
              <a:buChar char="§"/>
            </a:pPr>
            <a:r>
              <a:rPr lang="cs-CZ" altLang="cs-CZ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pobídněte k vybavení potřebných předběžných znalostí</a:t>
            </a:r>
          </a:p>
          <a:p>
            <a:pPr marL="609600" indent="-609600">
              <a:lnSpc>
                <a:spcPct val="80000"/>
              </a:lnSpc>
              <a:spcBef>
                <a:spcPts val="1000"/>
              </a:spcBef>
              <a:buClr>
                <a:srgbClr val="990099"/>
              </a:buClr>
              <a:buFont typeface="Wingdings" panose="05000000000000000000" pitchFamily="2" charset="2"/>
              <a:buChar char="§"/>
            </a:pPr>
            <a:r>
              <a:rPr lang="cs-CZ" altLang="cs-CZ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oznamte cíle výuky</a:t>
            </a:r>
          </a:p>
          <a:p>
            <a:pPr marL="609600" indent="-609600">
              <a:lnSpc>
                <a:spcPct val="80000"/>
              </a:lnSpc>
              <a:spcBef>
                <a:spcPts val="1000"/>
              </a:spcBef>
              <a:buClr>
                <a:srgbClr val="990099"/>
              </a:buClr>
              <a:buFont typeface="Wingdings" panose="05000000000000000000" pitchFamily="2" charset="2"/>
              <a:buChar char="§"/>
            </a:pPr>
            <a:r>
              <a:rPr lang="cs-CZ" altLang="cs-CZ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předložte příslušné podněty</a:t>
            </a:r>
          </a:p>
          <a:p>
            <a:pPr marL="609600" indent="-609600">
              <a:lnSpc>
                <a:spcPct val="80000"/>
              </a:lnSpc>
              <a:spcBef>
                <a:spcPts val="1000"/>
              </a:spcBef>
              <a:buClr>
                <a:srgbClr val="990099"/>
              </a:buClr>
              <a:buFont typeface="Wingdings" panose="05000000000000000000" pitchFamily="2" charset="2"/>
              <a:buChar char="§"/>
            </a:pPr>
            <a:r>
              <a:rPr lang="cs-CZ" altLang="cs-CZ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poskytněte vedení</a:t>
            </a:r>
          </a:p>
          <a:p>
            <a:pPr marL="609600" indent="-609600">
              <a:lnSpc>
                <a:spcPct val="80000"/>
              </a:lnSpc>
              <a:spcBef>
                <a:spcPts val="1000"/>
              </a:spcBef>
              <a:buClr>
                <a:srgbClr val="990099"/>
              </a:buClr>
              <a:buFont typeface="Wingdings" panose="05000000000000000000" pitchFamily="2" charset="2"/>
              <a:buChar char="§"/>
            </a:pPr>
            <a:r>
              <a:rPr lang="cs-CZ" altLang="cs-CZ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vyvolejte provedení žádaného výkonu</a:t>
            </a:r>
          </a:p>
          <a:p>
            <a:pPr marL="609600" indent="-609600">
              <a:lnSpc>
                <a:spcPct val="80000"/>
              </a:lnSpc>
              <a:spcBef>
                <a:spcPts val="1000"/>
              </a:spcBef>
              <a:buClr>
                <a:srgbClr val="990099"/>
              </a:buClr>
              <a:buFont typeface="Wingdings" panose="05000000000000000000" pitchFamily="2" charset="2"/>
              <a:buChar char="§"/>
            </a:pPr>
            <a:r>
              <a:rPr lang="cs-CZ" altLang="cs-CZ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poskytněte zpětnou vazbu</a:t>
            </a:r>
          </a:p>
          <a:p>
            <a:pPr marL="609600" indent="-609600">
              <a:lnSpc>
                <a:spcPct val="80000"/>
              </a:lnSpc>
              <a:spcBef>
                <a:spcPts val="1000"/>
              </a:spcBef>
              <a:buClr>
                <a:srgbClr val="990099"/>
              </a:buClr>
              <a:buFont typeface="Wingdings" panose="05000000000000000000" pitchFamily="2" charset="2"/>
              <a:buChar char="§"/>
            </a:pPr>
            <a:r>
              <a:rPr lang="cs-CZ" altLang="cs-CZ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ohodnoťte výkon</a:t>
            </a:r>
          </a:p>
          <a:p>
            <a:pPr marL="609600" indent="-609600">
              <a:lnSpc>
                <a:spcPct val="80000"/>
              </a:lnSpc>
              <a:spcBef>
                <a:spcPts val="1000"/>
              </a:spcBef>
              <a:buClr>
                <a:srgbClr val="990099"/>
              </a:buClr>
              <a:buFont typeface="Wingdings" panose="05000000000000000000" pitchFamily="2" charset="2"/>
              <a:buChar char="§"/>
            </a:pPr>
            <a:r>
              <a:rPr lang="cs-CZ" altLang="cs-CZ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zajistěte uchování a přenos nově osvojené informace do nových situací učení</a:t>
            </a:r>
          </a:p>
        </p:txBody>
      </p:sp>
    </p:spTree>
    <p:extLst>
      <p:ext uri="{BB962C8B-B14F-4D97-AF65-F5344CB8AC3E}">
        <p14:creationId xmlns:p14="http://schemas.microsoft.com/office/powerpoint/2010/main" val="2983550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5B43966-190A-4DE0-9AF5-AB22C4A443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377371"/>
            <a:ext cx="11887200" cy="5407706"/>
          </a:xfrm>
        </p:spPr>
        <p:txBody>
          <a:bodyPr>
            <a:noAutofit/>
          </a:bodyPr>
          <a:lstStyle/>
          <a:p>
            <a:pPr marL="0" indent="0" eaLnBrk="1" hangingPunct="1">
              <a:spcBef>
                <a:spcPct val="50000"/>
              </a:spcBef>
              <a:buNone/>
            </a:pPr>
            <a:r>
              <a:rPr lang="cs-CZ" altLang="cs-CZ" sz="32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Kognitivní styl</a:t>
            </a:r>
          </a:p>
          <a:p>
            <a:pPr marL="0" indent="0">
              <a:buNone/>
            </a:pPr>
            <a:r>
              <a:rPr lang="cs-CZ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individuálně stabilní a vrozeně determinovaný způsob, jakým jedinec zpracovává poznatky </a:t>
            </a:r>
            <a:br>
              <a:rPr lang="cs-CZ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využívá své předchozí znalosti, zkušenosti, dovednosti a přístupy v procesu učení</a:t>
            </a:r>
          </a:p>
          <a:p>
            <a:pPr marL="0" indent="0">
              <a:buNone/>
            </a:pPr>
            <a:endParaRPr lang="cs-CZ" sz="2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Druhy kognitivních stylů: </a:t>
            </a:r>
          </a:p>
          <a:p>
            <a:pPr>
              <a:buFont typeface="+mj-lt"/>
              <a:buAutoNum type="arabicPeriod"/>
            </a:pPr>
            <a:r>
              <a:rPr lang="cs-CZ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Závislost - nezávislost na percepčním poli (na vnějším zdroji informací)</a:t>
            </a:r>
          </a:p>
          <a:p>
            <a:pPr>
              <a:buFont typeface="+mj-lt"/>
              <a:buAutoNum type="arabicPeriod"/>
            </a:pPr>
            <a:r>
              <a:rPr lang="cs-CZ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Reflexivita - impulzivita </a:t>
            </a:r>
          </a:p>
          <a:p>
            <a:pPr>
              <a:buFont typeface="+mj-lt"/>
              <a:buAutoNum type="arabicPeriod"/>
            </a:pPr>
            <a:r>
              <a:rPr lang="cs-CZ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Inovativnost - adaptivnost</a:t>
            </a:r>
          </a:p>
          <a:p>
            <a:pPr>
              <a:buFont typeface="+mj-lt"/>
              <a:buAutoNum type="arabicPeriod"/>
            </a:pPr>
            <a:r>
              <a:rPr lang="cs-CZ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Konkrétnost - abstraktnost v poznávání</a:t>
            </a:r>
          </a:p>
          <a:p>
            <a:pPr marL="0" indent="0">
              <a:buNone/>
            </a:pP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50000"/>
              </a:spcBef>
              <a:buNone/>
            </a:pPr>
            <a:r>
              <a:rPr lang="cs-CZ" altLang="cs-CZ" sz="32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Učební styl</a:t>
            </a:r>
          </a:p>
          <a:p>
            <a:pPr marL="0" indent="0">
              <a:buNone/>
            </a:pPr>
            <a:r>
              <a:rPr lang="cs-CZ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individuálně stabilní preferovaný způsob, jakým se jedinec učí</a:t>
            </a:r>
          </a:p>
          <a:p>
            <a:pPr marL="0" indent="0">
              <a:buNone/>
            </a:pPr>
            <a:r>
              <a:rPr lang="cs-CZ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základem je kognitivní styl, avšak zahrnuje i sociální a motivační faktory spojené s působením okolí</a:t>
            </a:r>
          </a:p>
          <a:p>
            <a:pPr marL="0" indent="0">
              <a:buNone/>
            </a:pPr>
            <a:endParaRPr lang="cs-CZ" sz="2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6714565" y="4921624"/>
            <a:ext cx="535697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>
                <a:solidFill>
                  <a:srgbClr val="990099"/>
                </a:solidFill>
              </a:rPr>
              <a:t>Jaký je váš učební styl?</a:t>
            </a:r>
          </a:p>
          <a:p>
            <a:r>
              <a:rPr lang="cs-CZ" sz="1200" dirty="0">
                <a:solidFill>
                  <a:srgbClr val="990099"/>
                </a:solidFill>
              </a:rPr>
              <a:t>http://www.educationplanner.org/students/self-assessments/learning-styles.shtml</a:t>
            </a:r>
          </a:p>
        </p:txBody>
      </p:sp>
    </p:spTree>
    <p:extLst>
      <p:ext uri="{BB962C8B-B14F-4D97-AF65-F5344CB8AC3E}">
        <p14:creationId xmlns:p14="http://schemas.microsoft.com/office/powerpoint/2010/main" val="1078480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5B43966-190A-4DE0-9AF5-AB22C4A443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066798"/>
            <a:ext cx="11887200" cy="3445289"/>
          </a:xfrm>
        </p:spPr>
        <p:txBody>
          <a:bodyPr>
            <a:noAutofit/>
          </a:bodyPr>
          <a:lstStyle/>
          <a:p>
            <a:pPr marL="0" indent="0" eaLnBrk="1" hangingPunct="1">
              <a:spcBef>
                <a:spcPct val="50000"/>
              </a:spcBef>
              <a:buNone/>
            </a:pPr>
            <a:endParaRPr lang="cs-CZ" sz="32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50000"/>
              </a:spcBef>
              <a:buNone/>
            </a:pPr>
            <a:r>
              <a:rPr lang="cs-CZ" sz="32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naše kognice neměnná? </a:t>
            </a:r>
          </a:p>
          <a:p>
            <a:pPr marL="0" indent="0" eaLnBrk="1" hangingPunct="1">
              <a:spcBef>
                <a:spcPct val="50000"/>
              </a:spcBef>
              <a:buNone/>
            </a:pPr>
            <a:r>
              <a:rPr lang="cs-CZ" sz="32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IQ</a:t>
            </a:r>
          </a:p>
          <a:p>
            <a:pPr marL="0" indent="0" eaLnBrk="1" hangingPunct="1">
              <a:spcBef>
                <a:spcPct val="50000"/>
              </a:spcBef>
              <a:buNone/>
            </a:pPr>
            <a:r>
              <a:rPr lang="cs-CZ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kognitivní styl</a:t>
            </a:r>
          </a:p>
          <a:p>
            <a:pPr marL="0" indent="0" eaLnBrk="1" hangingPunct="1">
              <a:spcBef>
                <a:spcPct val="50000"/>
              </a:spcBef>
              <a:buNone/>
            </a:pPr>
            <a:r>
              <a:rPr lang="cs-CZ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styl učení</a:t>
            </a:r>
            <a:endParaRPr lang="cs-CZ" sz="1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3342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45AEABAD-885E-42B6-9F96-771D3369DA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8971" y="152400"/>
            <a:ext cx="10515600" cy="1325563"/>
          </a:xfrm>
        </p:spPr>
        <p:txBody>
          <a:bodyPr/>
          <a:lstStyle/>
          <a:p>
            <a:pPr eaLnBrk="1" hangingPunct="1"/>
            <a:r>
              <a:rPr lang="cs-CZ" altLang="cs-CZ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Mindset</a:t>
            </a:r>
            <a:r>
              <a:rPr lang="cs-CZ" altLang="cs-CZ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nastavení mysli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6461559C-FB57-4FE0-BC35-20359A49FD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78971" y="1364344"/>
            <a:ext cx="11321143" cy="5341256"/>
          </a:xfrm>
        </p:spPr>
        <p:txBody>
          <a:bodyPr>
            <a:normAutofit fontScale="85000" lnSpcReduction="20000"/>
          </a:bodyPr>
          <a:lstStyle/>
          <a:p>
            <a:pPr>
              <a:buClr>
                <a:srgbClr val="990099"/>
              </a:buClr>
              <a:buFont typeface="Wingdings" panose="05000000000000000000" pitchFamily="2" charset="2"/>
              <a:buChar char="ü"/>
            </a:pPr>
            <a:r>
              <a:rPr lang="cs-CZ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Nastavení mysli – přesvědčení o sobě a svých možnostech, z kterého vyplývá aktivní/pasivní přístup k řešeným problémům a jejich interpretace </a:t>
            </a:r>
          </a:p>
          <a:p>
            <a:endParaRPr lang="cs-CZ" sz="2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cs-CZ" sz="2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Fixed</a:t>
            </a:r>
            <a:r>
              <a:rPr lang="cs-CZ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x </a:t>
            </a:r>
            <a:r>
              <a:rPr lang="cs-CZ" sz="2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Growth</a:t>
            </a:r>
            <a:r>
              <a:rPr lang="cs-CZ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2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mindset</a:t>
            </a:r>
            <a:r>
              <a:rPr lang="cs-CZ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en-US" sz="2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Dweck</a:t>
            </a:r>
            <a:r>
              <a:rPr lang="cs-CZ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(2006), </a:t>
            </a:r>
            <a:r>
              <a:rPr lang="cs-CZ" sz="2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McGuire</a:t>
            </a:r>
            <a:r>
              <a:rPr lang="cs-CZ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(2015)</a:t>
            </a:r>
          </a:p>
          <a:p>
            <a:pPr marL="0" indent="0" fontAlgn="base">
              <a:lnSpc>
                <a:spcPct val="107000"/>
              </a:lnSpc>
              <a:spcAft>
                <a:spcPts val="800"/>
              </a:spcAft>
              <a:buNone/>
            </a:pPr>
            <a:endParaRPr lang="cs-CZ" sz="2600" dirty="0">
              <a:solidFill>
                <a:schemeClr val="tx1">
                  <a:lumMod val="65000"/>
                  <a:lumOff val="35000"/>
                </a:schemeClr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fontAlgn="base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3400" b="1" dirty="0" err="1">
                <a:solidFill>
                  <a:srgbClr val="990099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Self-efficacy</a:t>
            </a:r>
            <a:r>
              <a:rPr lang="cs-CZ" sz="3400" b="1" dirty="0">
                <a:solidFill>
                  <a:srgbClr val="990099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fontAlgn="base">
              <a:lnSpc>
                <a:spcPct val="107000"/>
              </a:lnSpc>
              <a:spcAft>
                <a:spcPts val="800"/>
              </a:spcAft>
              <a:buClr>
                <a:srgbClr val="990099"/>
              </a:buClr>
              <a:buFont typeface="Wingdings" panose="05000000000000000000" pitchFamily="2" charset="2"/>
              <a:buChar char="ü"/>
            </a:pPr>
            <a:r>
              <a:rPr lang="cs-CZ" sz="26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důvěra ve vlastní schopnosti, díky kterým lze zvládnout řešený úkol</a:t>
            </a:r>
          </a:p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cs-CZ" sz="26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Bandura (2006)</a:t>
            </a:r>
          </a:p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cs-CZ" sz="26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zdroje: 	- zkušenost se zvládnutím obdobného úkolu</a:t>
            </a:r>
            <a:br>
              <a:rPr lang="cs-CZ" sz="26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cs-CZ" sz="26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		- zástupná zkušenost se zvládnutím obdobného úkolu</a:t>
            </a:r>
            <a:br>
              <a:rPr lang="cs-CZ" sz="26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cs-CZ" sz="26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		- verbální přesvědčování a </a:t>
            </a:r>
            <a:r>
              <a:rPr lang="cs-CZ" sz="26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sebepřesvědčování</a:t>
            </a:r>
            <a:br>
              <a:rPr lang="cs-CZ" sz="26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cs-CZ" sz="26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		- emocionální a fyzický stav</a:t>
            </a:r>
          </a:p>
          <a:p>
            <a:pPr marL="0" indent="0" fontAlgn="base">
              <a:lnSpc>
                <a:spcPct val="107000"/>
              </a:lnSpc>
              <a:spcAft>
                <a:spcPts val="800"/>
              </a:spcAft>
              <a:buNone/>
            </a:pPr>
            <a:endParaRPr lang="cs-CZ" sz="24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ea typeface="Corbel" panose="020B0503020204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440" y="1903114"/>
            <a:ext cx="1573586" cy="1573586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5607" y="1846944"/>
            <a:ext cx="1685925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571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45AEABAD-885E-42B6-9F96-771D3369DA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8971" y="152400"/>
            <a:ext cx="10515600" cy="1325563"/>
          </a:xfrm>
        </p:spPr>
        <p:txBody>
          <a:bodyPr/>
          <a:lstStyle/>
          <a:p>
            <a:pPr eaLnBrk="1" hangingPunct="1"/>
            <a:r>
              <a:rPr lang="cs-CZ" altLang="cs-CZ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Metakognice</a:t>
            </a:r>
            <a:endParaRPr lang="cs-CZ" altLang="cs-CZ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6461559C-FB57-4FE0-BC35-20359A49FD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78971" y="1364344"/>
            <a:ext cx="11321143" cy="5341256"/>
          </a:xfrm>
        </p:spPr>
        <p:txBody>
          <a:bodyPr>
            <a:normAutofit fontScale="92500" lnSpcReduction="20000"/>
          </a:bodyPr>
          <a:lstStyle/>
          <a:p>
            <a:pPr marL="0" indent="0" fontAlgn="base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Kognitivní procesy</a:t>
            </a: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děje, jejichž prostřednictvím člověk poznává svět a sám sebe (např. vnímání, paměť a učení a o myšlení)</a:t>
            </a:r>
          </a:p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kognitivní strategie = konkrétní dovednosti (např. paměťové učení nebo schopnost řešit matematickou rovnici) </a:t>
            </a:r>
            <a:r>
              <a:rPr lang="cs-CZ" sz="1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 </a:t>
            </a:r>
            <a:endParaRPr lang="cs-CZ" sz="24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panose="020B0604020202020204" pitchFamily="34" charset="0"/>
              <a:ea typeface="Corbel" panose="020B0503020204020204" pitchFamily="34" charset="0"/>
              <a:cs typeface="Arial" panose="020B0604020202020204" pitchFamily="34" charset="0"/>
            </a:endParaRPr>
          </a:p>
          <a:p>
            <a:pPr marL="0" indent="0" fontAlgn="base">
              <a:lnSpc>
                <a:spcPct val="107000"/>
              </a:lnSpc>
              <a:spcAft>
                <a:spcPts val="800"/>
              </a:spcAft>
              <a:buNone/>
            </a:pPr>
            <a:endParaRPr lang="cs-CZ" sz="2400" b="1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fontAlgn="base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Metakognitivní</a:t>
            </a:r>
            <a:r>
              <a:rPr lang="cs-CZ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procesy</a:t>
            </a: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cs-CZ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děje, jejichž prostřednictvím člověk monitoruje a řídí vlastní myšlení a učení </a:t>
            </a:r>
          </a:p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pomocí </a:t>
            </a:r>
            <a:r>
              <a:rPr lang="cs-CZ" sz="24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metakognice</a:t>
            </a: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se např. můžeme rozhodnout, zda je daná kognitivní strategie vhodná pro řešení konkrétního úkolu, a tím lépe plánovat a realizovat naše zapojení v rámci různých učebních situací</a:t>
            </a:r>
            <a:endParaRPr lang="cs-CZ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je tvořena </a:t>
            </a:r>
            <a:r>
              <a:rPr lang="cs-CZ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metakognitivními</a:t>
            </a:r>
            <a:r>
              <a:rPr lang="cs-CZ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znalostmi a </a:t>
            </a:r>
            <a:r>
              <a:rPr lang="cs-CZ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metakognitivní</a:t>
            </a:r>
            <a:r>
              <a:rPr lang="cs-CZ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regulací</a:t>
            </a:r>
            <a:endParaRPr lang="cs-CZ" sz="24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panose="020B0604020202020204" pitchFamily="34" charset="0"/>
              <a:ea typeface="Corbel" panose="020B05030202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75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45AEABAD-885E-42B6-9F96-771D3369DA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Metakognitivní</a:t>
            </a:r>
            <a:r>
              <a:rPr lang="cs-CZ" altLang="cs-CZ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znalosti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6461559C-FB57-4FE0-BC35-20359A49FD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199" y="1719264"/>
            <a:ext cx="10515599" cy="4662487"/>
          </a:xfrm>
        </p:spPr>
        <p:txBody>
          <a:bodyPr>
            <a:normAutofit fontScale="92500"/>
          </a:bodyPr>
          <a:lstStyle/>
          <a:p>
            <a:pPr marL="0" lvl="0" indent="0" fontAlgn="base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cs-CZ" sz="28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já jako učící se bytost </a:t>
            </a:r>
          </a:p>
          <a:p>
            <a:pPr marL="800100" lvl="1" indent="-342900" fontAlgn="base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např. co vyhovuje při učení mně, v čem je dobrý spolužák, ale i obecná tvrzení typu, že lépe se učíme v tichu, než když je hluk </a:t>
            </a:r>
            <a:endParaRPr lang="cs-CZ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panose="020B0604020202020204" pitchFamily="34" charset="0"/>
              <a:ea typeface="Corbel" panose="020B0503020204020204" pitchFamily="34" charset="0"/>
              <a:cs typeface="Arial" panose="020B0604020202020204" pitchFamily="34" charset="0"/>
            </a:endParaRPr>
          </a:p>
          <a:p>
            <a:pPr marL="0" lvl="0" indent="0" fontAlgn="base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</a:t>
            </a:r>
            <a:r>
              <a:rPr lang="cs-CZ" sz="28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hodnocení konkrétních úkolů </a:t>
            </a:r>
          </a:p>
          <a:p>
            <a:pPr marL="800100" lvl="1" indent="-342900" fontAlgn="base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např. co dělá úlohu obtížnou nebo která z úloh je na první pohled obtížnější   </a:t>
            </a:r>
            <a:endParaRPr lang="cs-CZ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panose="020B0604020202020204" pitchFamily="34" charset="0"/>
              <a:ea typeface="Corbel" panose="020B0503020204020204" pitchFamily="34" charset="0"/>
              <a:cs typeface="Arial" panose="020B0604020202020204" pitchFamily="34" charset="0"/>
            </a:endParaRPr>
          </a:p>
          <a:p>
            <a:pPr marL="0" lvl="0" indent="0" fontAlgn="base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cs-CZ" sz="28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zhodnocení strategií řešení </a:t>
            </a:r>
          </a:p>
          <a:p>
            <a:pPr marL="800100" lvl="1" indent="-342900" fontAlgn="base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 je potřeba udělat, aby byla úloha vyřešena – např. úlohu si nejprve pozorně přečíst, nakreslit si schéma či vzpomenout si na vzorec výpočtu </a:t>
            </a:r>
            <a:endParaRPr lang="cs-CZ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panose="020B0604020202020204" pitchFamily="34" charset="0"/>
              <a:ea typeface="Corbel" panose="020B05030202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910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>
            <a:extLst>
              <a:ext uri="{FF2B5EF4-FFF2-40B4-BE49-F238E27FC236}">
                <a16:creationId xmlns:a16="http://schemas.microsoft.com/office/drawing/2014/main" id="{EDBD1249-AD85-493D-85B1-61664B6390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Teoretické perspektivy</a:t>
            </a:r>
          </a:p>
        </p:txBody>
      </p:sp>
      <p:sp>
        <p:nvSpPr>
          <p:cNvPr id="159747" name="Rectangle 3">
            <a:extLst>
              <a:ext uri="{FF2B5EF4-FFF2-40B4-BE49-F238E27FC236}">
                <a16:creationId xmlns:a16="http://schemas.microsoft.com/office/drawing/2014/main" id="{0FE3F08B-740B-4D1C-B147-363BAFA687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Clr>
                <a:srgbClr val="1944EC"/>
              </a:buClr>
              <a:buNone/>
            </a:pPr>
            <a:r>
              <a:rPr lang="cs-CZ" altLang="cs-CZ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Behavioristický model</a:t>
            </a:r>
          </a:p>
          <a:p>
            <a:pPr>
              <a:buClr>
                <a:srgbClr val="1944EC"/>
              </a:buClr>
              <a:buFontTx/>
              <a:buNone/>
            </a:pPr>
            <a:r>
              <a:rPr lang="cs-CZ" altLang="cs-CZ" dirty="0">
                <a:solidFill>
                  <a:srgbClr val="1944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cs-CZ" altLang="cs-CZ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podněty   -   odezva </a:t>
            </a:r>
          </a:p>
          <a:p>
            <a:pPr>
              <a:buClr>
                <a:srgbClr val="1944EC"/>
              </a:buClr>
              <a:buFontTx/>
              <a:buNone/>
            </a:pPr>
            <a:endParaRPr lang="cs-CZ" altLang="cs-CZ" b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1944EC"/>
              </a:buClr>
              <a:buFontTx/>
              <a:buNone/>
            </a:pPr>
            <a:r>
              <a:rPr lang="cs-CZ" altLang="cs-CZ" b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vs.</a:t>
            </a:r>
          </a:p>
          <a:p>
            <a:pPr>
              <a:buClr>
                <a:srgbClr val="1944EC"/>
              </a:buClr>
              <a:buFontTx/>
              <a:buNone/>
            </a:pPr>
            <a:endParaRPr lang="cs-CZ" altLang="cs-CZ" b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1944EC"/>
              </a:buClr>
              <a:buNone/>
            </a:pPr>
            <a:r>
              <a:rPr lang="cs-CZ" altLang="cs-CZ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Kognitivní přístup </a:t>
            </a:r>
          </a:p>
          <a:p>
            <a:pPr>
              <a:buClr>
                <a:srgbClr val="1944EC"/>
              </a:buClr>
              <a:buFontTx/>
              <a:buNone/>
            </a:pPr>
            <a:r>
              <a:rPr lang="cs-CZ" altLang="cs-CZ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potřeba řádu</a:t>
            </a:r>
          </a:p>
          <a:p>
            <a:pPr>
              <a:buClr>
                <a:srgbClr val="1944EC"/>
              </a:buClr>
              <a:buFontTx/>
              <a:buNone/>
            </a:pPr>
            <a:r>
              <a:rPr lang="cs-CZ" altLang="cs-CZ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vnitřní svět jedince         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45AEABAD-885E-42B6-9F96-771D3369DA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73314" y="-215562"/>
            <a:ext cx="10515600" cy="1325563"/>
          </a:xfrm>
        </p:spPr>
        <p:txBody>
          <a:bodyPr/>
          <a:lstStyle/>
          <a:p>
            <a:pPr eaLnBrk="1" hangingPunct="1"/>
            <a:r>
              <a:rPr lang="cs-CZ" altLang="cs-CZ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Metakognitivní</a:t>
            </a:r>
            <a:r>
              <a:rPr lang="cs-CZ" altLang="cs-CZ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regulace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6461559C-FB57-4FE0-BC35-20359A49FD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91457" y="938099"/>
            <a:ext cx="11469915" cy="4662487"/>
          </a:xfrm>
        </p:spPr>
        <p:txBody>
          <a:bodyPr>
            <a:noAutofit/>
          </a:bodyPr>
          <a:lstStyle/>
          <a:p>
            <a:pPr marL="0" indent="0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cs-CZ" sz="22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chopnost </a:t>
            </a:r>
            <a:r>
              <a:rPr lang="cs-CZ" sz="22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plánovat, monitorovat a vyhodnocovat</a:t>
            </a:r>
            <a:r>
              <a:rPr lang="cs-CZ" sz="22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vlastní kognitivní procesy</a:t>
            </a:r>
          </a:p>
          <a:p>
            <a:pPr marL="0" indent="0" fontAlgn="base">
              <a:lnSpc>
                <a:spcPct val="100000"/>
              </a:lnSpc>
              <a:spcBef>
                <a:spcPts val="0"/>
              </a:spcBef>
              <a:buNone/>
            </a:pPr>
            <a:endParaRPr lang="cs-CZ" sz="22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2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Fáze </a:t>
            </a:r>
            <a:r>
              <a:rPr lang="cs-CZ" sz="22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metakognitivní</a:t>
            </a:r>
            <a:r>
              <a:rPr lang="cs-CZ" sz="22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regulace (dle </a:t>
            </a:r>
            <a:r>
              <a:rPr lang="cs-CZ" sz="22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Dle</a:t>
            </a:r>
            <a:r>
              <a:rPr lang="cs-CZ" sz="22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cs-CZ" sz="22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Veenmana</a:t>
            </a:r>
            <a:r>
              <a:rPr lang="cs-CZ" sz="22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2019):   </a:t>
            </a:r>
            <a:endParaRPr lang="cs-CZ" sz="22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Arial" panose="020B0604020202020204" pitchFamily="34" charset="0"/>
              <a:ea typeface="Corbel" panose="020B0503020204020204" pitchFamily="34" charset="0"/>
              <a:cs typeface="Arial" panose="020B0604020202020204" pitchFamily="34" charset="0"/>
            </a:endParaRPr>
          </a:p>
          <a:p>
            <a:pPr marL="0" indent="0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200" dirty="0">
                <a:solidFill>
                  <a:srgbClr val="99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1) Orientace  </a:t>
            </a:r>
            <a:endParaRPr lang="cs-CZ" sz="2200" dirty="0">
              <a:solidFill>
                <a:srgbClr val="990099"/>
              </a:solidFill>
              <a:effectLst/>
              <a:latin typeface="Arial" panose="020B0604020202020204" pitchFamily="34" charset="0"/>
              <a:ea typeface="Corbel" panose="020B0503020204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lnSpc>
                <a:spcPct val="100000"/>
              </a:lnSpc>
              <a:spcBef>
                <a:spcPts val="0"/>
              </a:spcBef>
              <a:buSzPts val="1100"/>
              <a:buFont typeface="Calibri" panose="020F0502020204030204" pitchFamily="34" charset="0"/>
              <a:buChar char="-"/>
            </a:pP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Zaměření pozornosti na úkol  </a:t>
            </a:r>
          </a:p>
          <a:p>
            <a:pPr marL="800100" lvl="1" indent="-342900" fontAlgn="base">
              <a:lnSpc>
                <a:spcPct val="100000"/>
              </a:lnSpc>
              <a:spcBef>
                <a:spcPts val="0"/>
              </a:spcBef>
              <a:buSzPts val="1100"/>
              <a:buFont typeface="Calibri" panose="020F0502020204030204" pitchFamily="34" charset="0"/>
              <a:buChar char="-"/>
            </a:pP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Vytvoření schématu a aktivace předchozích znalostí o tématu  </a:t>
            </a:r>
          </a:p>
          <a:p>
            <a:pPr marL="800100" lvl="1" indent="-342900" fontAlgn="base">
              <a:lnSpc>
                <a:spcPct val="100000"/>
              </a:lnSpc>
              <a:spcBef>
                <a:spcPts val="0"/>
              </a:spcBef>
              <a:buSzPts val="1100"/>
              <a:buFont typeface="Calibri" panose="020F0502020204030204" pitchFamily="34" charset="0"/>
              <a:buChar char="-"/>
            </a:pP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Stanovení cílů a následná predikce výsledku  </a:t>
            </a:r>
          </a:p>
          <a:p>
            <a:pPr marL="457200" lvl="1" indent="0" fontAlgn="base">
              <a:lnSpc>
                <a:spcPct val="100000"/>
              </a:lnSpc>
              <a:spcBef>
                <a:spcPts val="0"/>
              </a:spcBef>
              <a:buSzPts val="1100"/>
              <a:buNone/>
            </a:pPr>
            <a:endParaRPr lang="cs-CZ" sz="14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200" dirty="0">
                <a:solidFill>
                  <a:srgbClr val="99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2) Plánování a systematická akce  </a:t>
            </a:r>
            <a:endParaRPr lang="cs-CZ" sz="2200" dirty="0">
              <a:solidFill>
                <a:srgbClr val="990099"/>
              </a:solidFill>
              <a:effectLst/>
              <a:latin typeface="Arial" panose="020B0604020202020204" pitchFamily="34" charset="0"/>
              <a:ea typeface="Corbel" panose="020B0503020204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lnSpc>
                <a:spcPct val="100000"/>
              </a:lnSpc>
              <a:spcBef>
                <a:spcPts val="0"/>
              </a:spcBef>
              <a:buSzPts val="1100"/>
              <a:buFont typeface="Calibri" panose="020F0502020204030204" pitchFamily="34" charset="0"/>
              <a:buChar char="-"/>
            </a:pP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Vytváření dílčích cílů a rozpracování plánu postupu  </a:t>
            </a:r>
          </a:p>
          <a:p>
            <a:pPr marL="800100" lvl="1" indent="-342900" fontAlgn="base">
              <a:lnSpc>
                <a:spcPct val="100000"/>
              </a:lnSpc>
              <a:spcBef>
                <a:spcPts val="0"/>
              </a:spcBef>
              <a:buSzPts val="1100"/>
              <a:buFont typeface="Calibri" panose="020F0502020204030204" pitchFamily="34" charset="0"/>
              <a:buChar char="-"/>
            </a:pP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Postup podle plánu a následná změna (pokud je nutná)  </a:t>
            </a:r>
          </a:p>
          <a:p>
            <a:pPr marL="800100" lvl="1" indent="-342900" fontAlgn="base">
              <a:lnSpc>
                <a:spcPct val="100000"/>
              </a:lnSpc>
              <a:spcBef>
                <a:spcPts val="0"/>
              </a:spcBef>
              <a:buSzPts val="1100"/>
              <a:buFont typeface="Calibri" panose="020F0502020204030204" pitchFamily="34" charset="0"/>
              <a:buChar char="-"/>
            </a:pP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Psaní poznámek a organizace vlastního času  </a:t>
            </a:r>
          </a:p>
          <a:p>
            <a:pPr marL="457200" lvl="1" indent="0" fontAlgn="base">
              <a:lnSpc>
                <a:spcPct val="100000"/>
              </a:lnSpc>
              <a:spcBef>
                <a:spcPts val="0"/>
              </a:spcBef>
              <a:buSzPts val="1100"/>
              <a:buNone/>
            </a:pPr>
            <a:endParaRPr lang="cs-CZ" sz="14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200" dirty="0">
                <a:solidFill>
                  <a:srgbClr val="99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3) Monitorování a evaluace  </a:t>
            </a:r>
            <a:endParaRPr lang="cs-CZ" sz="2200" dirty="0">
              <a:solidFill>
                <a:srgbClr val="990099"/>
              </a:solidFill>
              <a:effectLst/>
              <a:latin typeface="Arial" panose="020B0604020202020204" pitchFamily="34" charset="0"/>
              <a:ea typeface="Corbel" panose="020B0503020204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lnSpc>
                <a:spcPct val="100000"/>
              </a:lnSpc>
              <a:spcBef>
                <a:spcPts val="0"/>
              </a:spcBef>
              <a:buSzPts val="1100"/>
              <a:buFont typeface="Calibri" panose="020F0502020204030204" pitchFamily="34" charset="0"/>
              <a:buChar char="-"/>
            </a:pP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Hledání chyb, či nedostatků v porozumění  </a:t>
            </a:r>
          </a:p>
          <a:p>
            <a:pPr marL="800100" lvl="1" indent="-342900" fontAlgn="base">
              <a:lnSpc>
                <a:spcPct val="100000"/>
              </a:lnSpc>
              <a:spcBef>
                <a:spcPts val="0"/>
              </a:spcBef>
              <a:buSzPts val="1100"/>
              <a:buFont typeface="Calibri" panose="020F0502020204030204" pitchFamily="34" charset="0"/>
              <a:buChar char="-"/>
            </a:pP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Sledování pokroku, sebe-korekce  </a:t>
            </a:r>
          </a:p>
          <a:p>
            <a:pPr marL="800100" lvl="1" indent="-342900" fontAlgn="base">
              <a:lnSpc>
                <a:spcPct val="100000"/>
              </a:lnSpc>
              <a:spcBef>
                <a:spcPts val="0"/>
              </a:spcBef>
              <a:buSzPts val="1100"/>
              <a:buFont typeface="Calibri" panose="020F0502020204030204" pitchFamily="34" charset="0"/>
              <a:buChar char="-"/>
            </a:pP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Ohodnocení cílů ve vztahu k úkolu </a:t>
            </a:r>
            <a:r>
              <a:rPr lang="cs-CZ" sz="1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  <a:p>
            <a:pPr marL="457200" lvl="1" indent="0" fontAlgn="base">
              <a:lnSpc>
                <a:spcPct val="100000"/>
              </a:lnSpc>
              <a:spcBef>
                <a:spcPts val="0"/>
              </a:spcBef>
              <a:buSzPts val="1100"/>
              <a:buNone/>
            </a:pPr>
            <a:endParaRPr lang="cs-CZ" sz="18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200" dirty="0">
                <a:solidFill>
                  <a:srgbClr val="99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4) Rekapitulace a reflexe </a:t>
            </a:r>
            <a:r>
              <a:rPr lang="cs-CZ" sz="22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cs-CZ" sz="22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Arial" panose="020B0604020202020204" pitchFamily="34" charset="0"/>
              <a:ea typeface="Corbel" panose="020B0503020204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lnSpc>
                <a:spcPct val="100000"/>
              </a:lnSpc>
              <a:spcBef>
                <a:spcPts val="0"/>
              </a:spcBef>
              <a:buSzPts val="1100"/>
              <a:buFont typeface="Calibri" panose="020F0502020204030204" pitchFamily="34" charset="0"/>
              <a:buChar char="-"/>
            </a:pP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Parafrázování, rekapitulace  </a:t>
            </a:r>
          </a:p>
          <a:p>
            <a:pPr marL="800100" lvl="1" indent="-342900" fontAlgn="base">
              <a:lnSpc>
                <a:spcPct val="100000"/>
              </a:lnSpc>
              <a:spcBef>
                <a:spcPts val="0"/>
              </a:spcBef>
              <a:buSzPts val="1100"/>
              <a:buFont typeface="Calibri" panose="020F0502020204030204" pitchFamily="34" charset="0"/>
              <a:buChar char="-"/>
            </a:pP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Vytváření závěrů o efektivitě zvoleného postupu  </a:t>
            </a:r>
          </a:p>
          <a:p>
            <a:pPr marL="800100" lvl="1" indent="-342900" fontAlgn="base">
              <a:lnSpc>
                <a:spcPct val="100000"/>
              </a:lnSpc>
              <a:spcBef>
                <a:spcPts val="0"/>
              </a:spcBef>
              <a:buSzPts val="1100"/>
              <a:buFont typeface="Calibri" panose="020F0502020204030204" pitchFamily="34" charset="0"/>
              <a:buChar char="-"/>
            </a:pP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Reflexe vlastního chování a toho, co jsem se naučila ve vztahu do budoucna </a:t>
            </a:r>
            <a:r>
              <a:rPr lang="cs-CZ" sz="1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9929194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45AC657F-65D5-42DE-91DD-BCDBC9E72CA7}"/>
              </a:ext>
            </a:extLst>
          </p:cNvPr>
          <p:cNvSpPr txBox="1"/>
          <p:nvPr/>
        </p:nvSpPr>
        <p:spPr>
          <a:xfrm>
            <a:off x="438539" y="373949"/>
            <a:ext cx="11588620" cy="4093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b="1" dirty="0">
                <a:solidFill>
                  <a:srgbClr val="99009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Příklad nástroje na zjišťování doménově specifické </a:t>
            </a:r>
            <a:r>
              <a:rPr lang="cs-CZ" b="1" dirty="0" err="1">
                <a:solidFill>
                  <a:srgbClr val="99009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metakognice</a:t>
            </a:r>
            <a:endParaRPr lang="cs-CZ" b="1" dirty="0">
              <a:solidFill>
                <a:srgbClr val="990099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Jaké jsou tvoje způsoby práce ve školních úkolech? </a:t>
            </a:r>
            <a:endParaRPr lang="cs-CZ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Existují různé strategie, jak řešit matematické nebo čtenářské úkoly. Některé strategie jsou užitečnější než jiné v závislosti na konkrétním typu úkolu. Tento dotazník obsahuje pět matematických a tři čtenářské úkoly, po kterých následuje seznam možných strategií. Chceme znát </a:t>
            </a:r>
            <a:r>
              <a:rPr lang="cs-CZ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tvůj názor na užitečnost těchto strategií pro řešení jednotlivých typů úkolů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základě svých zkušeností posuď, </a:t>
            </a:r>
            <a:r>
              <a:rPr lang="cs-CZ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nakolik vedou jednotlivé strategie k porozumění a vyřešení popsaných úkolů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Zamysli se nad užitečností každé strategie pouze v souvislosti s daným typem úkolu. Některé strategie mohou být užitečné pro jeden úkol, pro jiný však ne.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 každému úkolu si nejprve přečti všechny možné strategie. Potom </a:t>
            </a:r>
            <a:r>
              <a:rPr lang="cs-CZ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každé strategii přiřaď skóre od 1 do 6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Čím lepší podle tvého mínění strategie bude, tím vyšší skóre by měla dostat.  Skóre 1 znamená, že podle tebe strategie není pro daný čtenářský úkol vůbec vhodná a užitečná. Skóre 6 znamená, že podle tebe tato strategie je pro daný čtenářský úkol velmi užitečná a vhodná.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Stejné skóre můžeš použít víckrát, pokud si myslíš, že dvě nebo více strategií jsou podobně vhodné a užitečné. V každém řádku ale vyber vždy jen jednu odpověď. Do volného řádku můžeš </a:t>
            </a:r>
            <a:r>
              <a:rPr lang="cs-CZ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dopsat vlastní strategii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kterou považuješ v daném čtenářském úkolu za užitečnou a vhodnou.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s-CZ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s-CZ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Tabulka 7">
            <a:extLst>
              <a:ext uri="{FF2B5EF4-FFF2-40B4-BE49-F238E27FC236}">
                <a16:creationId xmlns:a16="http://schemas.microsoft.com/office/drawing/2014/main" id="{C5590D8B-C0B1-2D33-5471-A031170279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1389397"/>
              </p:ext>
            </p:extLst>
          </p:nvPr>
        </p:nvGraphicFramePr>
        <p:xfrm>
          <a:off x="4524692" y="3899602"/>
          <a:ext cx="7324407" cy="28700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3151">
                  <a:extLst>
                    <a:ext uri="{9D8B030D-6E8A-4147-A177-3AD203B41FA5}">
                      <a16:colId xmlns:a16="http://schemas.microsoft.com/office/drawing/2014/main" val="1666254759"/>
                    </a:ext>
                  </a:extLst>
                </a:gridCol>
                <a:gridCol w="5277710">
                  <a:extLst>
                    <a:ext uri="{9D8B030D-6E8A-4147-A177-3AD203B41FA5}">
                      <a16:colId xmlns:a16="http://schemas.microsoft.com/office/drawing/2014/main" val="3827873694"/>
                    </a:ext>
                  </a:extLst>
                </a:gridCol>
                <a:gridCol w="289812">
                  <a:extLst>
                    <a:ext uri="{9D8B030D-6E8A-4147-A177-3AD203B41FA5}">
                      <a16:colId xmlns:a16="http://schemas.microsoft.com/office/drawing/2014/main" val="321084952"/>
                    </a:ext>
                  </a:extLst>
                </a:gridCol>
                <a:gridCol w="274146">
                  <a:extLst>
                    <a:ext uri="{9D8B030D-6E8A-4147-A177-3AD203B41FA5}">
                      <a16:colId xmlns:a16="http://schemas.microsoft.com/office/drawing/2014/main" val="1013564166"/>
                    </a:ext>
                  </a:extLst>
                </a:gridCol>
                <a:gridCol w="274146">
                  <a:extLst>
                    <a:ext uri="{9D8B030D-6E8A-4147-A177-3AD203B41FA5}">
                      <a16:colId xmlns:a16="http://schemas.microsoft.com/office/drawing/2014/main" val="921528043"/>
                    </a:ext>
                  </a:extLst>
                </a:gridCol>
                <a:gridCol w="259264">
                  <a:extLst>
                    <a:ext uri="{9D8B030D-6E8A-4147-A177-3AD203B41FA5}">
                      <a16:colId xmlns:a16="http://schemas.microsoft.com/office/drawing/2014/main" val="863148676"/>
                    </a:ext>
                  </a:extLst>
                </a:gridCol>
                <a:gridCol w="259264">
                  <a:extLst>
                    <a:ext uri="{9D8B030D-6E8A-4147-A177-3AD203B41FA5}">
                      <a16:colId xmlns:a16="http://schemas.microsoft.com/office/drawing/2014/main" val="3830070179"/>
                    </a:ext>
                  </a:extLst>
                </a:gridCol>
                <a:gridCol w="256914">
                  <a:extLst>
                    <a:ext uri="{9D8B030D-6E8A-4147-A177-3AD203B41FA5}">
                      <a16:colId xmlns:a16="http://schemas.microsoft.com/office/drawing/2014/main" val="144096115"/>
                    </a:ext>
                  </a:extLst>
                </a:gridCol>
              </a:tblGrid>
              <a:tr h="0">
                <a:tc rowSpan="2"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Strategie </a:t>
                      </a:r>
                      <a:endParaRPr lang="cs-CZ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Vaše hodnocení</a:t>
                      </a:r>
                      <a:endParaRPr lang="cs-CZ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6791217"/>
                  </a:ext>
                </a:extLst>
              </a:tr>
              <a:tr h="0">
                <a:tc gridSpan="2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</a:t>
                      </a:r>
                      <a:endParaRPr lang="cs-CZ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</a:t>
                      </a:r>
                      <a:endParaRPr lang="cs-CZ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3</a:t>
                      </a:r>
                      <a:endParaRPr lang="cs-CZ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4</a:t>
                      </a:r>
                      <a:endParaRPr lang="cs-CZ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5</a:t>
                      </a:r>
                      <a:endParaRPr lang="cs-CZ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6</a:t>
                      </a:r>
                      <a:endParaRPr lang="cs-CZ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4166161"/>
                  </a:ext>
                </a:extLst>
              </a:tr>
              <a:tr h="2216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 </a:t>
                      </a:r>
                      <a:endParaRPr lang="cs-CZ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Začnu znovu od začátku a popřemýšlím nad tím, zda neexistuje ještě jiná možnost, jak vyřešit úkol. </a:t>
                      </a:r>
                      <a:endParaRPr lang="cs-CZ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 </a:t>
                      </a:r>
                      <a:endParaRPr lang="cs-CZ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 </a:t>
                      </a:r>
                      <a:endParaRPr lang="cs-CZ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 </a:t>
                      </a:r>
                      <a:endParaRPr lang="cs-CZ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 </a:t>
                      </a:r>
                      <a:endParaRPr lang="cs-CZ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 </a:t>
                      </a:r>
                      <a:endParaRPr lang="cs-CZ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 </a:t>
                      </a:r>
                      <a:endParaRPr lang="cs-CZ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6211680"/>
                  </a:ext>
                </a:extLst>
              </a:tr>
              <a:tr h="2216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B</a:t>
                      </a:r>
                      <a:endParaRPr lang="cs-CZ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Zeptám se rodičů, sourozence nebo kamaráda ze školy, zda mi někdo z nich může dále pomoci. </a:t>
                      </a:r>
                      <a:endParaRPr lang="cs-CZ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 </a:t>
                      </a:r>
                      <a:endParaRPr lang="cs-CZ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 </a:t>
                      </a:r>
                      <a:endParaRPr lang="cs-CZ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 </a:t>
                      </a:r>
                      <a:endParaRPr lang="cs-CZ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 </a:t>
                      </a:r>
                      <a:endParaRPr lang="cs-CZ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 </a:t>
                      </a:r>
                      <a:endParaRPr lang="cs-CZ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 </a:t>
                      </a:r>
                      <a:endParaRPr lang="cs-CZ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2800878"/>
                  </a:ext>
                </a:extLst>
              </a:tr>
              <a:tr h="3257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C</a:t>
                      </a:r>
                      <a:endParaRPr lang="cs-CZ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Zvážím, zda jsem při prvním početním kroku neudělal/a nějakou chybu. </a:t>
                      </a:r>
                      <a:endParaRPr lang="cs-CZ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 </a:t>
                      </a:r>
                      <a:endParaRPr lang="cs-CZ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 </a:t>
                      </a:r>
                      <a:endParaRPr lang="cs-CZ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 </a:t>
                      </a:r>
                      <a:endParaRPr lang="cs-CZ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 </a:t>
                      </a:r>
                      <a:endParaRPr lang="cs-CZ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 </a:t>
                      </a:r>
                      <a:endParaRPr lang="cs-CZ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 </a:t>
                      </a:r>
                      <a:endParaRPr lang="cs-CZ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7435832"/>
                  </a:ext>
                </a:extLst>
              </a:tr>
              <a:tr h="3257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D</a:t>
                      </a:r>
                      <a:endParaRPr lang="cs-CZ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Vypočítám jen to, co lze snadno spočítat, a pak začnu dalším úkolem. </a:t>
                      </a:r>
                      <a:endParaRPr lang="cs-CZ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 </a:t>
                      </a:r>
                      <a:endParaRPr lang="cs-CZ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 </a:t>
                      </a:r>
                      <a:endParaRPr lang="cs-CZ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 </a:t>
                      </a:r>
                      <a:endParaRPr lang="cs-CZ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 </a:t>
                      </a:r>
                      <a:endParaRPr lang="cs-CZ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 </a:t>
                      </a:r>
                      <a:endParaRPr lang="cs-CZ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 </a:t>
                      </a:r>
                      <a:endParaRPr lang="cs-CZ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5564066"/>
                  </a:ext>
                </a:extLst>
              </a:tr>
              <a:tr h="3257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E</a:t>
                      </a:r>
                      <a:endParaRPr lang="cs-CZ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Přemýšlím, jaký mezivýsledek potřebuji, abych mohl/a vypočítat výsledek. </a:t>
                      </a:r>
                      <a:endParaRPr lang="cs-CZ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 </a:t>
                      </a:r>
                      <a:endParaRPr lang="cs-CZ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 </a:t>
                      </a:r>
                      <a:endParaRPr lang="cs-CZ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 </a:t>
                      </a:r>
                      <a:endParaRPr lang="cs-CZ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 </a:t>
                      </a:r>
                      <a:endParaRPr lang="cs-CZ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 </a:t>
                      </a:r>
                      <a:endParaRPr lang="cs-CZ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 </a:t>
                      </a:r>
                      <a:endParaRPr lang="cs-CZ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229298"/>
                  </a:ext>
                </a:extLst>
              </a:tr>
              <a:tr h="3257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F</a:t>
                      </a:r>
                      <a:endParaRPr lang="cs-CZ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Přeskočím krok, u něhož nevím, jak dál, abych neztratil/a moc času. </a:t>
                      </a:r>
                      <a:endParaRPr lang="cs-CZ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 </a:t>
                      </a:r>
                      <a:endParaRPr lang="cs-CZ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 </a:t>
                      </a:r>
                      <a:endParaRPr lang="cs-CZ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 </a:t>
                      </a:r>
                      <a:endParaRPr lang="cs-CZ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 </a:t>
                      </a:r>
                      <a:endParaRPr lang="cs-CZ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 </a:t>
                      </a:r>
                      <a:endParaRPr lang="cs-CZ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 </a:t>
                      </a:r>
                      <a:endParaRPr lang="cs-CZ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2357875"/>
                  </a:ext>
                </a:extLst>
              </a:tr>
              <a:tr h="3257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jiná</a:t>
                      </a:r>
                      <a:endParaRPr lang="cs-CZ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 </a:t>
                      </a:r>
                      <a:endParaRPr lang="cs-CZ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 </a:t>
                      </a:r>
                      <a:endParaRPr lang="cs-CZ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 </a:t>
                      </a:r>
                      <a:endParaRPr lang="cs-CZ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 </a:t>
                      </a:r>
                      <a:endParaRPr lang="cs-CZ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 </a:t>
                      </a:r>
                      <a:endParaRPr lang="cs-CZ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 </a:t>
                      </a:r>
                      <a:endParaRPr lang="cs-CZ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 </a:t>
                      </a:r>
                      <a:endParaRPr lang="cs-CZ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7993481"/>
                  </a:ext>
                </a:extLst>
              </a:tr>
            </a:tbl>
          </a:graphicData>
        </a:graphic>
      </p:graphicFrame>
      <p:sp>
        <p:nvSpPr>
          <p:cNvPr id="9" name="Rectangle 1">
            <a:extLst>
              <a:ext uri="{FF2B5EF4-FFF2-40B4-BE49-F238E27FC236}">
                <a16:creationId xmlns:a16="http://schemas.microsoft.com/office/drawing/2014/main" id="{8A43A170-9993-766B-AF0F-41ED7CC970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539" y="4095133"/>
            <a:ext cx="3775507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cs-CZ" altLang="cs-CZ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Úkol („Problémy“)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cs-CZ" altLang="cs-CZ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Řešení složitého výpočtu v domácím úkolu vyžaduje více kroků. V jednom kroku nevíš, jak dál. Co ti pomůže v takovéto situaci? </a:t>
            </a:r>
            <a:endParaRPr kumimoji="0" lang="cs-CZ" altLang="cs-CZ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Každou následující strategii ohodnoť skórem (1 nejméně vhodné, užitečné…6 nejvíce vhodné, užitečné).</a:t>
            </a:r>
            <a:endParaRPr kumimoji="0" lang="cs-CZ" altLang="cs-CZ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2700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3225" y="159851"/>
            <a:ext cx="11101873" cy="1325563"/>
          </a:xfrm>
        </p:spPr>
        <p:txBody>
          <a:bodyPr>
            <a:normAutofit/>
          </a:bodyPr>
          <a:lstStyle/>
          <a:p>
            <a:r>
              <a:rPr lang="cs-CZ" sz="1800" b="1" dirty="0">
                <a:solidFill>
                  <a:srgbClr val="99009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Příklad nástroje na rozvoj </a:t>
            </a:r>
            <a:r>
              <a:rPr lang="cs-CZ" sz="1800" b="1" dirty="0" err="1">
                <a:solidFill>
                  <a:srgbClr val="99009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metakognitivních</a:t>
            </a:r>
            <a:r>
              <a:rPr lang="cs-CZ" sz="1800" b="1" dirty="0">
                <a:solidFill>
                  <a:srgbClr val="99009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schopností u dětí</a:t>
            </a:r>
            <a:br>
              <a:rPr lang="cs-CZ" sz="1800" b="1" dirty="0">
                <a:solidFill>
                  <a:srgbClr val="99009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cs-CZ" sz="18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“12P“</a:t>
            </a:r>
            <a:b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</a:br>
            <a:r>
              <a:rPr lang="cs-CZ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Páchová</a:t>
            </a:r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, Smetáčková (2022)</a:t>
            </a:r>
          </a:p>
        </p:txBody>
      </p:sp>
      <p:pic>
        <p:nvPicPr>
          <p:cNvPr id="4" name="Obrázek 3"/>
          <p:cNvPicPr/>
          <p:nvPr/>
        </p:nvPicPr>
        <p:blipFill rotWithShape="1">
          <a:blip r:embed="rId2"/>
          <a:srcRect l="19344" t="10876" r="6251" b="12698"/>
          <a:stretch/>
        </p:blipFill>
        <p:spPr bwMode="auto">
          <a:xfrm>
            <a:off x="3644245" y="733944"/>
            <a:ext cx="8310282" cy="43513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706F54D3-9C3A-FCA9-195B-1AFB390C26A6}"/>
              </a:ext>
            </a:extLst>
          </p:cNvPr>
          <p:cNvSpPr txBox="1"/>
          <p:nvPr/>
        </p:nvSpPr>
        <p:spPr>
          <a:xfrm>
            <a:off x="586136" y="5970332"/>
            <a:ext cx="111890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Další možnosti rozvoje </a:t>
            </a:r>
            <a:r>
              <a:rPr lang="cs-CZ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metakognice</a:t>
            </a:r>
            <a:r>
              <a:rPr lang="cs-CZ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ve škole </a:t>
            </a:r>
          </a:p>
          <a:p>
            <a:r>
              <a:rPr lang="cs-CZ" dirty="0">
                <a:solidFill>
                  <a:srgbClr val="990099"/>
                </a:solidFill>
              </a:rPr>
              <a:t>https://www.structural-learning.com/post/how-to-develop-metacognition</a:t>
            </a:r>
          </a:p>
        </p:txBody>
      </p:sp>
    </p:spTree>
    <p:extLst>
      <p:ext uri="{BB962C8B-B14F-4D97-AF65-F5344CB8AC3E}">
        <p14:creationId xmlns:p14="http://schemas.microsoft.com/office/powerpoint/2010/main" val="15138002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639AFC-1EC7-4913-B00F-8631DD874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668" y="0"/>
            <a:ext cx="10903857" cy="1325563"/>
          </a:xfrm>
        </p:spPr>
        <p:txBody>
          <a:bodyPr/>
          <a:lstStyle/>
          <a:p>
            <a:r>
              <a:rPr lang="cs-CZ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NUDA VE ŠKOLE   </a:t>
            </a:r>
            <a:r>
              <a:rPr lang="cs-CZ" sz="3200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(Pavelková, 2020)</a:t>
            </a:r>
            <a:endParaRPr lang="cs-CZ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EE9D245-C611-4CFD-AF81-5608DD1D52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668" y="1509486"/>
            <a:ext cx="11853332" cy="534851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3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Existenciální nuda x Situační nuda</a:t>
            </a:r>
          </a:p>
          <a:p>
            <a:pPr marL="0" indent="0">
              <a:buNone/>
            </a:pPr>
            <a:endParaRPr lang="cs-CZ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Struktura situační nudy: </a:t>
            </a:r>
          </a:p>
          <a:p>
            <a:pPr marL="0" indent="0">
              <a:buNone/>
            </a:pP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afektivní komponenta</a:t>
            </a:r>
          </a:p>
          <a:p>
            <a:pPr lvl="1"/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absence podnětů a výrazných potřeb, prožitek prázdnoty – absence afektivní pohnutky (nemáme z čeho mít radost, čeho se bát)</a:t>
            </a:r>
          </a:p>
          <a:p>
            <a:pPr marL="0" indent="0">
              <a:buNone/>
            </a:pP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kognitivní komponenta</a:t>
            </a:r>
          </a:p>
          <a:p>
            <a:pPr lvl="1"/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denní snění, myšlenky „ulétávají“, pozměněný postoj k času (při nudě čas běží pomaleji)</a:t>
            </a:r>
          </a:p>
          <a:p>
            <a:pPr marL="0" indent="0">
              <a:buNone/>
            </a:pP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fyziologická komponenta</a:t>
            </a:r>
          </a:p>
          <a:p>
            <a:pPr lvl="1"/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únava, ospalost, neklid</a:t>
            </a:r>
          </a:p>
          <a:p>
            <a:pPr marL="0" indent="0">
              <a:buNone/>
            </a:pP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expresivní komponenta</a:t>
            </a:r>
          </a:p>
          <a:p>
            <a:pPr lvl="1"/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stáhnutí se do sebe, zívání, nehybný, „prázdný“ výraz</a:t>
            </a:r>
          </a:p>
          <a:p>
            <a:pPr marL="0" indent="0">
              <a:buNone/>
            </a:pP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motivační komponenta</a:t>
            </a:r>
          </a:p>
          <a:p>
            <a:pPr lvl="1"/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změna aktivity (náhradní aktivity), hledání podnětů, opuštění situace </a:t>
            </a: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863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7029" y="82223"/>
            <a:ext cx="10515600" cy="1325563"/>
          </a:xfrm>
        </p:spPr>
        <p:txBody>
          <a:bodyPr>
            <a:normAutofit/>
          </a:bodyPr>
          <a:lstStyle/>
          <a:p>
            <a:r>
              <a:rPr lang="cs-CZ" sz="4800" b="1" dirty="0">
                <a:solidFill>
                  <a:srgbClr val="9900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Druhy učení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5FA86716-A78E-4E94-BE4E-6100DDBD904B}"/>
              </a:ext>
            </a:extLst>
          </p:cNvPr>
          <p:cNvSpPr txBox="1"/>
          <p:nvPr/>
        </p:nvSpPr>
        <p:spPr>
          <a:xfrm>
            <a:off x="5794829" y="3105294"/>
            <a:ext cx="609600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r"/>
            <a:r>
              <a:rPr lang="cs-CZ" altLang="cs-CZ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Kognitivně-behaviorální terapie </a:t>
            </a:r>
          </a:p>
          <a:p>
            <a:pPr lvl="1" algn="r"/>
            <a:r>
              <a:rPr lang="cs-CZ" sz="1600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https://www.youtube.com/watch?v=Kfu0FAAu-10</a:t>
            </a:r>
            <a:endParaRPr lang="cs-CZ" sz="1600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74170A43-EABA-4878-8FB3-BF7533D3A7C7}"/>
              </a:ext>
            </a:extLst>
          </p:cNvPr>
          <p:cNvSpPr txBox="1">
            <a:spLocks noChangeArrowheads="1"/>
          </p:cNvSpPr>
          <p:nvPr/>
        </p:nvSpPr>
        <p:spPr>
          <a:xfrm>
            <a:off x="537029" y="1690688"/>
            <a:ext cx="11654971" cy="5319486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cs-CZ" altLang="cs-CZ" sz="112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NEASOCIATIVNÍ UČENÍ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altLang="cs-CZ" sz="7200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IMPRINTING</a:t>
            </a:r>
            <a:r>
              <a:rPr lang="cs-CZ" altLang="cs-CZ" sz="7200" dirty="0">
                <a:solidFill>
                  <a:srgbClr val="1944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cs-CZ" altLang="cs-CZ" sz="7200" dirty="0">
                <a:latin typeface="Arial" panose="020B0604020202020204" pitchFamily="34" charset="0"/>
                <a:cs typeface="Arial" panose="020B0604020202020204" pitchFamily="34" charset="0"/>
              </a:rPr>
              <a:t>rychlá adaptace instinktů na specifické podněty v ohraničeném období</a:t>
            </a:r>
            <a:br>
              <a:rPr lang="cs-CZ" altLang="cs-CZ" sz="7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altLang="cs-CZ" sz="7200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HABITUACE</a:t>
            </a:r>
            <a:r>
              <a:rPr lang="cs-CZ" altLang="cs-CZ" sz="7200" dirty="0">
                <a:solidFill>
                  <a:srgbClr val="1944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cs-CZ" altLang="cs-CZ" sz="7200" dirty="0">
                <a:latin typeface="Arial" panose="020B0604020202020204" pitchFamily="34" charset="0"/>
                <a:cs typeface="Arial" panose="020B0604020202020204" pitchFamily="34" charset="0"/>
              </a:rPr>
              <a:t>ignorování známých a nepodstatných podnětů</a:t>
            </a:r>
            <a:br>
              <a:rPr lang="cs-CZ" altLang="cs-CZ" sz="7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altLang="cs-CZ" sz="7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cs-CZ" altLang="cs-CZ" sz="112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ASOCIATIVNÍ UČENÍ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altLang="cs-CZ" sz="7200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KLASICKÉ PODMIŇOVÁNÍ</a:t>
            </a:r>
            <a:r>
              <a:rPr lang="cs-CZ" altLang="cs-CZ" sz="7200" dirty="0">
                <a:solidFill>
                  <a:srgbClr val="1944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altLang="cs-CZ" sz="7200" dirty="0">
                <a:latin typeface="Arial" panose="020B0604020202020204" pitchFamily="34" charset="0"/>
                <a:cs typeface="Arial" panose="020B0604020202020204" pitchFamily="34" charset="0"/>
              </a:rPr>
              <a:t>učení asociacím mezi podmíněnými a nepodmíněnými reakcemi, instinkty</a:t>
            </a:r>
            <a:br>
              <a:rPr lang="cs-CZ" altLang="cs-CZ" sz="7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altLang="cs-CZ" sz="7200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OPERANTNÍ PODMIŇOVÁNÍ	</a:t>
            </a:r>
            <a:r>
              <a:rPr lang="cs-CZ" altLang="cs-CZ" sz="7200" dirty="0">
                <a:latin typeface="Arial" panose="020B0604020202020204" pitchFamily="34" charset="0"/>
                <a:cs typeface="Arial" panose="020B0604020202020204" pitchFamily="34" charset="0"/>
              </a:rPr>
              <a:t>učení novým reakcím bez instinktivního základu, využívá zpětné vazby od 				okolí, pomocí odměn a trestů dochází k modelování, princip pokusu a omylu </a:t>
            </a:r>
            <a:br>
              <a:rPr lang="cs-CZ" altLang="cs-CZ" sz="7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altLang="cs-CZ" sz="7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cs-CZ" altLang="cs-CZ" sz="112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KOMPLEXNÍ UČENÍ</a:t>
            </a:r>
            <a:r>
              <a:rPr lang="cs-CZ" altLang="cs-CZ" sz="7200" dirty="0">
                <a:solidFill>
                  <a:srgbClr val="1944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altLang="cs-CZ" sz="7200" dirty="0">
                <a:latin typeface="Arial" panose="020B0604020202020204" pitchFamily="34" charset="0"/>
                <a:cs typeface="Arial" panose="020B0604020202020204" pitchFamily="34" charset="0"/>
              </a:rPr>
              <a:t>učení přesahuje vytváření asociací, vychází ze schopnosti vytvářet mentální 				reprezentace a manipulovat s nimi</a:t>
            </a:r>
            <a:br>
              <a:rPr lang="cs-CZ" altLang="cs-CZ" sz="72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altLang="cs-CZ" sz="7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altLang="cs-CZ" sz="7200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OBSERVAČNÍ UČENÍ </a:t>
            </a:r>
            <a:r>
              <a:rPr lang="cs-CZ" altLang="cs-CZ" sz="7200" dirty="0">
                <a:latin typeface="Arial" panose="020B0604020202020204" pitchFamily="34" charset="0"/>
                <a:cs typeface="Arial" panose="020B0604020202020204" pitchFamily="34" charset="0"/>
              </a:rPr>
              <a:t>		učení se z pozorování jiných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altLang="cs-CZ" sz="7200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UČENÍ VHLEDEM </a:t>
            </a:r>
            <a:r>
              <a:rPr lang="cs-CZ" altLang="cs-CZ" sz="7200" dirty="0">
                <a:latin typeface="Arial" panose="020B0604020202020204" pitchFamily="34" charset="0"/>
                <a:cs typeface="Arial" panose="020B0604020202020204" pitchFamily="34" charset="0"/>
              </a:rPr>
              <a:t>		dostupnost objeveného řešení, transfer do jiné situace</a:t>
            </a:r>
          </a:p>
          <a:p>
            <a:pPr>
              <a:lnSpc>
                <a:spcPct val="80000"/>
              </a:lnSpc>
            </a:pPr>
            <a:endParaRPr lang="cs-CZ" altLang="cs-CZ" sz="1600" dirty="0"/>
          </a:p>
        </p:txBody>
      </p:sp>
    </p:spTree>
    <p:extLst>
      <p:ext uri="{BB962C8B-B14F-4D97-AF65-F5344CB8AC3E}">
        <p14:creationId xmlns:p14="http://schemas.microsoft.com/office/powerpoint/2010/main" val="185226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>
            <a:extLst>
              <a:ext uri="{FF2B5EF4-FFF2-40B4-BE49-F238E27FC236}">
                <a16:creationId xmlns:a16="http://schemas.microsoft.com/office/drawing/2014/main" id="{F6F11CAA-3F3C-446D-982C-DA47286547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192961"/>
            <a:ext cx="10515600" cy="1325563"/>
          </a:xfrm>
        </p:spPr>
        <p:txBody>
          <a:bodyPr/>
          <a:lstStyle/>
          <a:p>
            <a:r>
              <a:rPr lang="cs-CZ" altLang="cs-CZ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Typy učení dle výsledku</a:t>
            </a:r>
          </a:p>
        </p:txBody>
      </p:sp>
      <p:sp>
        <p:nvSpPr>
          <p:cNvPr id="163843" name="Rectangle 3">
            <a:extLst>
              <a:ext uri="{FF2B5EF4-FFF2-40B4-BE49-F238E27FC236}">
                <a16:creationId xmlns:a16="http://schemas.microsoft.com/office/drawing/2014/main" id="{016A3618-B1A5-43D5-AC93-508FE27854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518524"/>
            <a:ext cx="10515600" cy="4351338"/>
          </a:xfrm>
        </p:spPr>
        <p:txBody>
          <a:bodyPr>
            <a:normAutofit/>
          </a:bodyPr>
          <a:lstStyle/>
          <a:p>
            <a:pPr>
              <a:buClr>
                <a:srgbClr val="1944EC"/>
              </a:buClr>
            </a:pPr>
            <a:endParaRPr lang="cs-CZ" altLang="cs-CZ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altLang="cs-CZ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Senzomotorické</a:t>
            </a:r>
            <a:r>
              <a:rPr lang="cs-CZ" altLang="cs-CZ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br>
              <a:rPr lang="cs-CZ" altLang="cs-CZ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altLang="cs-CZ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Kognitivní učení </a:t>
            </a:r>
            <a:r>
              <a:rPr lang="cs-CZ" alt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(učení pojmům, principům, metodám řešení)</a:t>
            </a:r>
          </a:p>
          <a:p>
            <a:pPr marL="0" indent="0">
              <a:buNone/>
            </a:pPr>
            <a:br>
              <a:rPr lang="cs-CZ" altLang="cs-CZ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altLang="cs-CZ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Sociální učení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>
            <a:extLst>
              <a:ext uri="{FF2B5EF4-FFF2-40B4-BE49-F238E27FC236}">
                <a16:creationId xmlns:a16="http://schemas.microsoft.com/office/drawing/2014/main" id="{F6F11CAA-3F3C-446D-982C-DA47286547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192961"/>
            <a:ext cx="10515600" cy="1325563"/>
          </a:xfrm>
        </p:spPr>
        <p:txBody>
          <a:bodyPr/>
          <a:lstStyle/>
          <a:p>
            <a:r>
              <a:rPr lang="cs-CZ" altLang="cs-CZ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Vlastnosti učícího se subjektu</a:t>
            </a:r>
          </a:p>
        </p:txBody>
      </p:sp>
      <p:sp>
        <p:nvSpPr>
          <p:cNvPr id="163843" name="Rectangle 3">
            <a:extLst>
              <a:ext uri="{FF2B5EF4-FFF2-40B4-BE49-F238E27FC236}">
                <a16:creationId xmlns:a16="http://schemas.microsoft.com/office/drawing/2014/main" id="{016A3618-B1A5-43D5-AC93-508FE27854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6812" y="1159936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Clr>
                <a:srgbClr val="1944EC"/>
              </a:buClr>
              <a:buNone/>
            </a:pPr>
            <a:endParaRPr lang="cs-CZ" altLang="cs-CZ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1944EC"/>
              </a:buClr>
              <a:buNone/>
            </a:pPr>
            <a:r>
              <a:rPr lang="cs-CZ" altLang="cs-CZ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Kognitivní dispozice, pozornost a paměť</a:t>
            </a:r>
          </a:p>
          <a:p>
            <a:pPr marL="0" indent="0">
              <a:buClr>
                <a:srgbClr val="1944EC"/>
              </a:buClr>
              <a:buNone/>
            </a:pPr>
            <a:r>
              <a:rPr lang="cs-CZ" altLang="cs-CZ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Učební styly a návyky</a:t>
            </a:r>
          </a:p>
          <a:p>
            <a:pPr marL="0" indent="0">
              <a:buClr>
                <a:srgbClr val="1944EC"/>
              </a:buClr>
              <a:buNone/>
            </a:pPr>
            <a:r>
              <a:rPr lang="cs-CZ" altLang="cs-CZ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Emoce (např. obava z neúspěchu)</a:t>
            </a:r>
          </a:p>
          <a:p>
            <a:pPr marL="0" indent="0">
              <a:buClr>
                <a:srgbClr val="1944EC"/>
              </a:buClr>
              <a:buNone/>
            </a:pPr>
            <a:r>
              <a:rPr lang="cs-CZ" altLang="cs-CZ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Motivace (poznávací, výkonové a sociální potřeby a hodnoty)</a:t>
            </a:r>
          </a:p>
          <a:p>
            <a:pPr marL="0" indent="0">
              <a:buClr>
                <a:srgbClr val="1944EC"/>
              </a:buClr>
              <a:buNone/>
            </a:pPr>
            <a:r>
              <a:rPr lang="cs-CZ" altLang="cs-CZ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Vůle a autoregulace</a:t>
            </a:r>
            <a:endParaRPr lang="cs-CZ" altLang="cs-CZ" b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1944EC"/>
              </a:buClr>
              <a:buNone/>
            </a:pPr>
            <a:endParaRPr lang="cs-CZ" altLang="cs-CZ" b="0" dirty="0"/>
          </a:p>
          <a:p>
            <a:pPr>
              <a:buClr>
                <a:srgbClr val="990099"/>
              </a:buClr>
              <a:buFont typeface="Courier New" panose="02070309020205020404" pitchFamily="49" charset="0"/>
              <a:buChar char="o"/>
            </a:pPr>
            <a:r>
              <a:rPr lang="cs-CZ" altLang="cs-CZ" dirty="0">
                <a:solidFill>
                  <a:srgbClr val="990099"/>
                </a:solidFill>
              </a:rPr>
              <a:t>Dispozice </a:t>
            </a:r>
          </a:p>
          <a:p>
            <a:pPr>
              <a:buClr>
                <a:srgbClr val="990099"/>
              </a:buClr>
              <a:buFont typeface="Courier New" panose="02070309020205020404" pitchFamily="49" charset="0"/>
              <a:buChar char="o"/>
            </a:pPr>
            <a:r>
              <a:rPr lang="cs-CZ" altLang="cs-CZ" dirty="0">
                <a:solidFill>
                  <a:srgbClr val="990099"/>
                </a:solidFill>
              </a:rPr>
              <a:t>Aktuální a s</a:t>
            </a:r>
            <a:r>
              <a:rPr lang="cs-CZ" altLang="cs-CZ" b="0" dirty="0">
                <a:solidFill>
                  <a:srgbClr val="990099"/>
                </a:solidFill>
              </a:rPr>
              <a:t>ituační </a:t>
            </a:r>
            <a:r>
              <a:rPr lang="cs-CZ" altLang="cs-CZ" dirty="0">
                <a:solidFill>
                  <a:srgbClr val="990099"/>
                </a:solidFill>
              </a:rPr>
              <a:t>rozpoložení</a:t>
            </a:r>
          </a:p>
          <a:p>
            <a:pPr>
              <a:buClr>
                <a:srgbClr val="1944EC"/>
              </a:buClr>
              <a:buFontTx/>
              <a:buChar char="-"/>
            </a:pPr>
            <a:endParaRPr lang="cs-CZ" altLang="cs-CZ" b="0" dirty="0"/>
          </a:p>
        </p:txBody>
      </p:sp>
    </p:spTree>
    <p:extLst>
      <p:ext uri="{BB962C8B-B14F-4D97-AF65-F5344CB8AC3E}">
        <p14:creationId xmlns:p14="http://schemas.microsoft.com/office/powerpoint/2010/main" val="646117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4A0DB59D-6C78-426B-A2BB-0E125C12C73D}"/>
              </a:ext>
            </a:extLst>
          </p:cNvPr>
          <p:cNvSpPr txBox="1"/>
          <p:nvPr/>
        </p:nvSpPr>
        <p:spPr>
          <a:xfrm>
            <a:off x="567613" y="89624"/>
            <a:ext cx="11272934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1944EC"/>
              </a:buClr>
            </a:pPr>
            <a:r>
              <a:rPr lang="cs-CZ" altLang="cs-CZ" sz="44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Další ovlivňující faktory</a:t>
            </a:r>
          </a:p>
          <a:p>
            <a:pPr marL="457200" indent="-457200">
              <a:buClr>
                <a:srgbClr val="990099"/>
              </a:buClr>
              <a:buFont typeface="Arial" panose="020B0604020202020204" pitchFamily="34" charset="0"/>
              <a:buChar char="•"/>
            </a:pPr>
            <a:endParaRPr lang="cs-CZ" altLang="cs-CZ" sz="2800" b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rgbClr val="990099"/>
              </a:buClr>
              <a:buFont typeface="Arial" panose="020B0604020202020204" pitchFamily="34" charset="0"/>
              <a:buChar char="•"/>
            </a:pPr>
            <a:r>
              <a:rPr lang="cs-CZ" altLang="cs-CZ" sz="2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Povaha učební látky</a:t>
            </a:r>
            <a:r>
              <a:rPr lang="cs-CZ" alt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914400" lvl="1" indent="-457200">
              <a:buClr>
                <a:srgbClr val="990099"/>
              </a:buClr>
              <a:buFont typeface="Arial" panose="020B0604020202020204" pitchFamily="34" charset="0"/>
              <a:buChar char="•"/>
            </a:pPr>
            <a:r>
              <a:rPr lang="cs-CZ" altLang="cs-CZ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Struktura učiva, dominantní styl jeho osvojování</a:t>
            </a:r>
          </a:p>
          <a:p>
            <a:pPr marL="742950" lvl="1" indent="-285750">
              <a:buClr>
                <a:srgbClr val="990099"/>
              </a:buClr>
              <a:buFont typeface="Arial" panose="020B0604020202020204" pitchFamily="34" charset="0"/>
              <a:buChar char="•"/>
            </a:pPr>
            <a:endParaRPr lang="cs-CZ" altLang="cs-CZ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rgbClr val="990099"/>
              </a:buClr>
              <a:buFont typeface="Arial" panose="020B0604020202020204" pitchFamily="34" charset="0"/>
              <a:buChar char="•"/>
            </a:pPr>
            <a:r>
              <a:rPr lang="cs-CZ" altLang="cs-CZ" sz="2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Povaha učebního procesu</a:t>
            </a:r>
          </a:p>
          <a:p>
            <a:pPr marL="914400" lvl="1" indent="-457200">
              <a:buClr>
                <a:srgbClr val="990099"/>
              </a:buClr>
              <a:buFont typeface="Arial" panose="020B0604020202020204" pitchFamily="34" charset="0"/>
              <a:buChar char="•"/>
            </a:pPr>
            <a:r>
              <a:rPr lang="cs-CZ" altLang="cs-CZ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učení, fáze – jejich dílčí cíle a zpětná vazba; preferované vyučovací a učební styly</a:t>
            </a:r>
          </a:p>
          <a:p>
            <a:pPr marL="457200" indent="-457200">
              <a:buClr>
                <a:srgbClr val="990099"/>
              </a:buClr>
              <a:buFont typeface="Arial" panose="020B0604020202020204" pitchFamily="34" charset="0"/>
              <a:buChar char="•"/>
            </a:pPr>
            <a:endParaRPr lang="cs-CZ" altLang="cs-CZ" sz="2800" b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rgbClr val="990099"/>
              </a:buClr>
              <a:buFont typeface="Arial" panose="020B0604020202020204" pitchFamily="34" charset="0"/>
              <a:buChar char="•"/>
            </a:pPr>
            <a:r>
              <a:rPr lang="cs-CZ" altLang="cs-CZ" sz="2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Socio-kulturní zázemí dítěte</a:t>
            </a:r>
          </a:p>
          <a:p>
            <a:pPr marL="914400" lvl="1" indent="-457200">
              <a:buClr>
                <a:srgbClr val="990099"/>
              </a:buClr>
              <a:buFont typeface="Arial" panose="020B0604020202020204" pitchFamily="34" charset="0"/>
              <a:buChar char="•"/>
            </a:pPr>
            <a:r>
              <a:rPr lang="cs-CZ" altLang="cs-CZ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Hodnota vzdělání, vztah ke školnímu učení, identita žáka</a:t>
            </a:r>
          </a:p>
          <a:p>
            <a:pPr marL="457200" indent="-457200">
              <a:buClr>
                <a:srgbClr val="990099"/>
              </a:buClr>
              <a:buFont typeface="Arial" panose="020B0604020202020204" pitchFamily="34" charset="0"/>
              <a:buChar char="•"/>
            </a:pPr>
            <a:endParaRPr lang="cs-CZ" altLang="cs-CZ" sz="2800" b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rgbClr val="990099"/>
              </a:buClr>
              <a:buFont typeface="Arial" panose="020B0604020202020204" pitchFamily="34" charset="0"/>
              <a:buChar char="•"/>
            </a:pPr>
            <a:r>
              <a:rPr lang="cs-CZ" altLang="cs-CZ" sz="2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Osobnost učitele</a:t>
            </a:r>
          </a:p>
          <a:p>
            <a:pPr marL="914400" lvl="1" indent="-457200">
              <a:buClr>
                <a:srgbClr val="990099"/>
              </a:buClr>
              <a:buFont typeface="Arial" panose="020B0604020202020204" pitchFamily="34" charset="0"/>
              <a:buChar char="•"/>
            </a:pPr>
            <a:r>
              <a:rPr lang="cs-CZ" altLang="cs-CZ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Osobnostní rysy, preferované typy žáků, vyučovací styl</a:t>
            </a:r>
          </a:p>
          <a:p>
            <a:pPr marL="800100" lvl="1" indent="-342900">
              <a:buClr>
                <a:srgbClr val="990099"/>
              </a:buClr>
              <a:buFont typeface="Arial" panose="020B0604020202020204" pitchFamily="34" charset="0"/>
              <a:buChar char="•"/>
            </a:pPr>
            <a:endParaRPr lang="cs-CZ" altLang="cs-CZ" sz="2000" b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rgbClr val="990099"/>
              </a:buClr>
              <a:buFont typeface="Arial" panose="020B0604020202020204" pitchFamily="34" charset="0"/>
              <a:buChar char="•"/>
            </a:pPr>
            <a:r>
              <a:rPr lang="cs-CZ" altLang="cs-CZ" sz="2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Složení kolektivu a klima v něm</a:t>
            </a:r>
          </a:p>
          <a:p>
            <a:pPr marL="914400" lvl="1" indent="-457200">
              <a:buClr>
                <a:srgbClr val="990099"/>
              </a:buClr>
              <a:buFont typeface="Arial" panose="020B0604020202020204" pitchFamily="34" charset="0"/>
              <a:buChar char="•"/>
            </a:pPr>
            <a:r>
              <a:rPr lang="cs-CZ" altLang="cs-CZ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Bezpečí a důvěryhodnost pro vrstevnické učení</a:t>
            </a:r>
            <a:endParaRPr lang="cs-CZ" altLang="cs-CZ" b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587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C3901379-A45E-4E8B-8BAB-8B071B08459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53144" y="367734"/>
            <a:ext cx="7750175" cy="427038"/>
          </a:xfrm>
        </p:spPr>
        <p:txBody>
          <a:bodyPr>
            <a:noAutofit/>
          </a:bodyPr>
          <a:lstStyle/>
          <a:p>
            <a:pPr eaLnBrk="1" hangingPunct="1"/>
            <a:r>
              <a:rPr lang="cs-CZ" altLang="cs-CZ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ZÁKONY UČENÍ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89EBAF43-642E-409D-A105-5BBB2EBF113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653144" y="1341438"/>
            <a:ext cx="10827656" cy="5211762"/>
          </a:xfrm>
        </p:spPr>
        <p:txBody>
          <a:bodyPr>
            <a:normAutofit/>
          </a:bodyPr>
          <a:lstStyle/>
          <a:p>
            <a:pPr marL="0" indent="0">
              <a:spcBef>
                <a:spcPct val="10000"/>
              </a:spcBef>
              <a:buClr>
                <a:schemeClr val="accent1"/>
              </a:buClr>
              <a:buSzPct val="110000"/>
              <a:buNone/>
            </a:pPr>
            <a:r>
              <a:rPr lang="cs-CZ" altLang="cs-CZ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Zákon motivace</a:t>
            </a:r>
          </a:p>
          <a:p>
            <a:pPr marL="0" indent="0">
              <a:spcBef>
                <a:spcPct val="10000"/>
              </a:spcBef>
              <a:buClr>
                <a:schemeClr val="accent1"/>
              </a:buClr>
              <a:buSzPct val="110000"/>
              <a:buNone/>
            </a:pPr>
            <a:r>
              <a:rPr lang="cs-CZ" altLang="cs-CZ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učení probíhá efektivněji, je-li jedinec motivován</a:t>
            </a:r>
            <a:endParaRPr lang="cs-CZ" altLang="cs-CZ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10000"/>
              </a:spcBef>
              <a:buClr>
                <a:schemeClr val="accent1"/>
              </a:buClr>
              <a:buSzPct val="110000"/>
              <a:buNone/>
            </a:pPr>
            <a:endParaRPr lang="cs-CZ" altLang="cs-CZ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10000"/>
              </a:spcBef>
              <a:buClr>
                <a:schemeClr val="accent1"/>
              </a:buClr>
              <a:buSzPct val="110000"/>
              <a:buNone/>
            </a:pPr>
            <a:r>
              <a:rPr lang="cs-CZ" altLang="cs-CZ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Zákon důsledku</a:t>
            </a:r>
          </a:p>
          <a:p>
            <a:pPr marL="0" indent="0">
              <a:spcBef>
                <a:spcPct val="10000"/>
              </a:spcBef>
              <a:buClr>
                <a:schemeClr val="accent1"/>
              </a:buClr>
              <a:buSzPct val="110000"/>
              <a:buNone/>
            </a:pPr>
            <a:r>
              <a:rPr lang="cs-CZ" altLang="cs-CZ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učení probíhá efektivněji, je-li k němu průběžně poskytována zpětná vazba</a:t>
            </a:r>
            <a:br>
              <a:rPr lang="cs-CZ" altLang="cs-CZ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altLang="cs-CZ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10000"/>
              </a:spcBef>
              <a:buClr>
                <a:schemeClr val="accent1"/>
              </a:buClr>
              <a:buSzPct val="110000"/>
              <a:buNone/>
            </a:pPr>
            <a:r>
              <a:rPr lang="cs-CZ" altLang="cs-CZ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Zákon transferu</a:t>
            </a:r>
          </a:p>
          <a:p>
            <a:pPr marL="0" indent="0">
              <a:spcBef>
                <a:spcPct val="10000"/>
              </a:spcBef>
              <a:buClr>
                <a:schemeClr val="accent1"/>
              </a:buClr>
              <a:buSzPct val="110000"/>
              <a:buNone/>
            </a:pPr>
            <a:r>
              <a:rPr lang="cs-CZ" altLang="cs-CZ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nové učení je ovlivněno předcházejícím</a:t>
            </a:r>
            <a:br>
              <a:rPr lang="cs-CZ" altLang="cs-CZ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altLang="cs-CZ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pozitivní transfer – usnadňuje budoucí učení</a:t>
            </a:r>
          </a:p>
          <a:p>
            <a:pPr marL="0" indent="0">
              <a:spcBef>
                <a:spcPct val="10000"/>
              </a:spcBef>
              <a:buClr>
                <a:schemeClr val="accent1"/>
              </a:buClr>
              <a:buSzPct val="110000"/>
              <a:buNone/>
            </a:pPr>
            <a:r>
              <a:rPr lang="cs-CZ" altLang="cs-CZ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negativní transfer – inhibuje budoucí učení (retroaktivní a proaktivní útlum)</a:t>
            </a:r>
          </a:p>
          <a:p>
            <a:pPr marL="0" indent="0">
              <a:spcBef>
                <a:spcPct val="10000"/>
              </a:spcBef>
              <a:buClr>
                <a:schemeClr val="accent1"/>
              </a:buClr>
              <a:buSzPct val="110000"/>
              <a:buNone/>
            </a:pPr>
            <a:endParaRPr lang="cs-CZ" altLang="cs-CZ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10000"/>
              </a:spcBef>
              <a:buClr>
                <a:schemeClr val="accent1"/>
              </a:buClr>
              <a:buSzPct val="110000"/>
              <a:buNone/>
            </a:pPr>
            <a:r>
              <a:rPr lang="cs-CZ" altLang="cs-CZ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Zákon opakování</a:t>
            </a:r>
          </a:p>
          <a:p>
            <a:pPr marL="0" indent="0">
              <a:spcBef>
                <a:spcPct val="10000"/>
              </a:spcBef>
              <a:buClr>
                <a:schemeClr val="accent1"/>
              </a:buClr>
              <a:buSzPct val="110000"/>
              <a:buNone/>
            </a:pPr>
            <a:r>
              <a:rPr lang="cs-CZ" altLang="cs-CZ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učení je efektivnější a dlouhodobé, dochází-li k upevňování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>
            <a:extLst>
              <a:ext uri="{FF2B5EF4-FFF2-40B4-BE49-F238E27FC236}">
                <a16:creationId xmlns:a16="http://schemas.microsoft.com/office/drawing/2014/main" id="{2FA5D61E-4FBA-47B6-B961-E6C68F34E6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sz="36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Paměť </a:t>
            </a:r>
            <a:br>
              <a:rPr lang="cs-CZ" altLang="cs-CZ" sz="36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altLang="cs-CZ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altLang="cs-CZ" sz="3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Křivka zapomínání (</a:t>
            </a:r>
            <a:r>
              <a:rPr lang="cs-CZ" altLang="cs-CZ" sz="3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Ebbinghaus</a:t>
            </a:r>
            <a:r>
              <a:rPr lang="cs-CZ" altLang="cs-CZ" sz="3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197638" name="Picture 6">
            <a:extLst>
              <a:ext uri="{FF2B5EF4-FFF2-40B4-BE49-F238E27FC236}">
                <a16:creationId xmlns:a16="http://schemas.microsoft.com/office/drawing/2014/main" id="{BF05F939-CE86-4FEF-A456-6EB026320E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" y="2036812"/>
            <a:ext cx="4877966" cy="4168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AD77EE9-C76E-6196-7BCB-2889C1C721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1224" y="1858736"/>
            <a:ext cx="4301411" cy="323165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990099"/>
                </a:solidFill>
              </a:rPr>
              <a:t>Strategie pro zapamatování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br>
              <a:rPr lang="cs-CZ" altLang="cs-CZ" sz="2400" b="1" dirty="0">
                <a:solidFill>
                  <a:srgbClr val="990099"/>
                </a:solidFill>
              </a:rPr>
            </a:br>
            <a:r>
              <a:rPr lang="cs-CZ" altLang="cs-CZ" sz="2400" dirty="0"/>
              <a:t>1. použití již známé struktury</a:t>
            </a:r>
            <a:br>
              <a:rPr lang="cs-CZ" altLang="cs-CZ" sz="2400" dirty="0"/>
            </a:br>
            <a:endParaRPr lang="cs-CZ" altLang="cs-CZ" sz="2400" dirty="0"/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 dirty="0"/>
              <a:t>2. redukce počtu jednotek</a:t>
            </a:r>
            <a:br>
              <a:rPr lang="cs-CZ" altLang="cs-CZ" sz="2400" dirty="0"/>
            </a:br>
            <a:endParaRPr lang="cs-CZ" altLang="cs-CZ" sz="2400" dirty="0"/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 dirty="0"/>
              <a:t>3. zvýšení významnosti</a:t>
            </a:r>
            <a:endParaRPr lang="cs-CZ" altLang="cs-CZ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18909</TotalTime>
  <Words>2614</Words>
  <Application>Microsoft Office PowerPoint</Application>
  <PresentationFormat>Širokoúhlá obrazovka</PresentationFormat>
  <Paragraphs>438</Paragraphs>
  <Slides>33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40" baseType="lpstr">
      <vt:lpstr>Arial</vt:lpstr>
      <vt:lpstr>Calibri</vt:lpstr>
      <vt:lpstr>Calibri Light</vt:lpstr>
      <vt:lpstr>Courier New</vt:lpstr>
      <vt:lpstr>Symbol</vt:lpstr>
      <vt:lpstr>Wingdings</vt:lpstr>
      <vt:lpstr>Motiv Office</vt:lpstr>
      <vt:lpstr>Prezentace aplikace PowerPoint</vt:lpstr>
      <vt:lpstr>Prezentace aplikace PowerPoint</vt:lpstr>
      <vt:lpstr>Teoretické perspektivy</vt:lpstr>
      <vt:lpstr>Druhy učení</vt:lpstr>
      <vt:lpstr>Typy učení dle výsledku</vt:lpstr>
      <vt:lpstr>Vlastnosti učícího se subjektu</vt:lpstr>
      <vt:lpstr>Prezentace aplikace PowerPoint</vt:lpstr>
      <vt:lpstr>ZÁKONY UČENÍ</vt:lpstr>
      <vt:lpstr>Paměť   Křivka zapomínání (Ebbinghaus)</vt:lpstr>
      <vt:lpstr>Prezentace aplikace PowerPoint</vt:lpstr>
      <vt:lpstr>Smysl učení </vt:lpstr>
      <vt:lpstr>Sociální učení </vt:lpstr>
      <vt:lpstr>Učení pojmům</vt:lpstr>
      <vt:lpstr>Hiearchie pojmů</vt:lpstr>
      <vt:lpstr>Pojmové učení</vt:lpstr>
      <vt:lpstr>Učení řešením problémů</vt:lpstr>
      <vt:lpstr>Řešení problémů</vt:lpstr>
      <vt:lpstr>Zákon mediace </vt:lpstr>
      <vt:lpstr>Zákon postupu v zóně nejbližšího vývoje</vt:lpstr>
      <vt:lpstr>Zákon pohybu zvnějšku dovnitř a zpět</vt:lpstr>
      <vt:lpstr>Instrumentální konceptualismus</vt:lpstr>
      <vt:lpstr>Prezentace aplikace PowerPoint</vt:lpstr>
      <vt:lpstr>Povrchové versus hluboké učení Surface versus Deep Learning </vt:lpstr>
      <vt:lpstr>Průběh učení (R. Gagné)</vt:lpstr>
      <vt:lpstr>Prezentace aplikace PowerPoint</vt:lpstr>
      <vt:lpstr>Prezentace aplikace PowerPoint</vt:lpstr>
      <vt:lpstr>Mindset – nastavení mysli</vt:lpstr>
      <vt:lpstr>Metakognice</vt:lpstr>
      <vt:lpstr>Metakognitivní znalosti</vt:lpstr>
      <vt:lpstr>Metakognitivní regulace</vt:lpstr>
      <vt:lpstr>Prezentace aplikace PowerPoint</vt:lpstr>
      <vt:lpstr>Příklad nástroje na rozvoj metakognitivních schopností u dětí  “12P“ Páchová, Smetáčková (2022)</vt:lpstr>
      <vt:lpstr>NUDA VE ŠKOLE   (Pavelková, 2020)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Učení – druhy učení ve škole. Metakognice. Motivace žáků - druhy motivace, problémy v motivaci ke školnímu učení. Autoregulace v učení. Motivační trénink.</dc:title>
  <dc:creator>Irena Smetáčková</dc:creator>
  <cp:lastModifiedBy>Irena Smetáčková</cp:lastModifiedBy>
  <cp:revision>21</cp:revision>
  <dcterms:created xsi:type="dcterms:W3CDTF">2021-09-27T19:46:25Z</dcterms:created>
  <dcterms:modified xsi:type="dcterms:W3CDTF">2022-11-21T22:31:34Z</dcterms:modified>
</cp:coreProperties>
</file>