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584" r:id="rId3"/>
    <p:sldId id="486" r:id="rId4"/>
    <p:sldId id="579" r:id="rId5"/>
    <p:sldId id="567" r:id="rId6"/>
    <p:sldId id="568" r:id="rId7"/>
    <p:sldId id="580" r:id="rId8"/>
    <p:sldId id="570" r:id="rId9"/>
    <p:sldId id="571" r:id="rId10"/>
    <p:sldId id="583" r:id="rId11"/>
    <p:sldId id="572" r:id="rId12"/>
    <p:sldId id="585" r:id="rId13"/>
    <p:sldId id="581" r:id="rId14"/>
    <p:sldId id="288" r:id="rId15"/>
    <p:sldId id="586" r:id="rId16"/>
    <p:sldId id="311" r:id="rId17"/>
    <p:sldId id="292" r:id="rId18"/>
    <p:sldId id="587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uželka, Benjamin" initials="PB" lastIdx="2" clrIdx="0">
    <p:extLst>
      <p:ext uri="{19B8F6BF-5375-455C-9EA6-DF929625EA0E}">
        <p15:presenceInfo xmlns:p15="http://schemas.microsoft.com/office/powerpoint/2012/main" userId="S::petruzeb@ff.cuni.cz::f8e3b45a-faa4-4094-9acf-441c23478ee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341" autoAdjust="0"/>
    <p:restoredTop sz="94325"/>
  </p:normalViewPr>
  <p:slideViewPr>
    <p:cSldViewPr snapToGrid="0" snapToObjects="1">
      <p:cViewPr varScale="1">
        <p:scale>
          <a:sx n="92" d="100"/>
          <a:sy n="92" d="100"/>
        </p:scale>
        <p:origin x="176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AE20A-F640-4249-A811-C32A9612F3D3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13504-9055-D448-A00B-03FEB6440A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7003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A13504-9055-D448-A00B-03FEB6440A6F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660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7A22C5-6FA1-B14A-82D4-2B01133256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7A3CAD6-AA09-CB49-96A0-B0EAB3E6FD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2FEF6C-9A9F-E146-BBE0-5F27471A8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D7DBCF-0B4C-504A-B12D-EEC2D0395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D94911-F303-9D4A-954B-92D0A3F34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759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C1EC28-E068-D340-94C8-3333853D4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365E6EE-C264-3E45-B393-6822861D6B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235DB1-9D4A-B243-ACDA-D0CD9A0ED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8639EE-83BA-A340-96E6-3F33955A2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571BAE-4D67-A64A-AEDB-F435837E7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137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4920B97-D308-3F4D-AF69-DD11D1C23C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1F3FFB3-F5DA-964D-89FA-5414234E7D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E25013-8AF7-EA42-80BD-922848D26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D703B0-FE8F-0547-B8B7-DB2C710C9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FE427B-C97B-FD42-A90F-B72D5E9A0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245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C1E1D8-8FA2-4A45-A396-34524295E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0EEA1F-8EAD-5E4B-A548-183D6F186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793751-A773-1C4E-A984-09C382706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ACE5B6-1809-1142-BC04-6BC106904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3A51A8-AEB0-8244-888B-D657632F8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8777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37BE48-C56D-2F49-9324-943164F38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6EEE748-D13E-CC49-A5A4-D89B1FA18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732019-2CE7-F24E-A99A-D39824D27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085933-A27A-0F4C-9EE9-56360E79B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DF74FC-2055-C948-A182-8919317E3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804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8CC246-77ED-6846-B600-E07F8A97B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91EF61-1B18-5A42-87D1-F2661E22A6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4A6F0E1-EE46-3249-BDF2-A616A52FEE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DC1E8A4-BD74-BF42-8CEC-0E34A15D5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5481539-9877-4141-A866-DD1301B33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2035F21-4928-1F4C-9CA5-60D67F52A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677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109C55-5933-7145-AF87-3C3372118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34C03A-5E34-B140-821F-08F5792E7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769FD70-9598-BB46-A000-AA65F92C42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5BA198C-8B9A-844D-8A29-A282BA3B33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BAD0B8B-6C06-644D-A105-3243F8FA6E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36BA753-E776-194E-A71C-38829519E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CDD62DB-1D7C-1841-B5B7-450F3FDD8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6B25719-82BA-4C4D-AB3F-EBCD60206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050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F459C6-ABE7-7540-9BCC-7DBA1EFD1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C4AFDB2-A28B-8D40-A064-A9F69436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9EDB2CB-B271-CA41-ACCA-43A4A4A23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8AC340C-29A7-B146-B272-0CC7390ED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1500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A349907-6DD6-5C40-870B-62C0B7D0E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DA17912-FE25-1740-BE8E-256DF08F0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CECAAB8-0BB8-D94E-86E1-1C7371708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930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D16841-73E8-8C42-B877-B9D731729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7A4BC6-EF42-A149-ABE4-CB02D278E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82F71F7-DDBC-014E-B958-7EF1C73E6F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FA70CC5-0ADA-5047-86D4-2F7E8209B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563D31D-CABC-474E-9389-CBBAC7BCD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82677B6-C3ED-8144-9328-8F0E88B51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28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DE871-AD55-5E4B-AA99-BC5D10046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EED7D15-B8C1-194D-8BE8-9843EF8372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AD7C85E-9F1C-4B4B-B0BF-9B1FB234D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E037F1A-9E67-8947-A352-E261C436B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36A7-071C-0C47-AD2D-4C367EF6AB0B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4C93332-8C7E-D944-87EE-529D68D3D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23C0C29-0757-3D40-96F1-23539B218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4397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AE8D36B-51E1-284B-B78C-28F64F6ED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404B819-F8EA-5D4F-84FB-10C94A2E4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EB0C9F-E5CF-DE43-A4DE-F6ED78BA47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A36A7-071C-0C47-AD2D-4C367EF6AB0B}" type="datetimeFigureOut">
              <a:rPr lang="cs-CZ" smtClean="0"/>
              <a:t>09.01.2024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3CE7C8-82AC-5740-837C-62C1EAFF6B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B5858A-6F40-F74A-AB47-5DACB84CA3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C4A21-353C-E342-ADCA-3DA3036847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280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encyklopedie.soc.cas.cz/w/Chyba_v%C3%BDb%C4%9Brov%C3%A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A4E134-93B5-8EF7-BA40-C6C8B59ECC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Jak vytváříme odhady?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5A45F45-7081-9463-FDA4-51DA03D6E6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Konfidenční interval a centrální limitní věta</a:t>
            </a:r>
          </a:p>
        </p:txBody>
      </p:sp>
    </p:spTree>
    <p:extLst>
      <p:ext uri="{BB962C8B-B14F-4D97-AF65-F5344CB8AC3E}">
        <p14:creationId xmlns:p14="http://schemas.microsoft.com/office/powerpoint/2010/main" val="3559477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4EA90C-7D4F-D69D-7103-CC93EBA23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Konfidenční interval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D22024-4A69-57C2-4B1C-B7EB585BBA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Inferenční statistika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4121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2B9C83-6125-E17E-1187-97084CF37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kroky statistické inference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9D50AC-765A-71E9-95A2-3756AD184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486399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cs-CZ" b="1" dirty="0"/>
              <a:t>Interval, ve kterém očekáváme, že se s danou pravděpodobností</a:t>
            </a:r>
            <a:r>
              <a:rPr lang="cs-CZ" dirty="0"/>
              <a:t> (např. 95 %) </a:t>
            </a:r>
            <a:r>
              <a:rPr lang="cs-CZ" b="1" dirty="0"/>
              <a:t>bude nacházet naše statistika</a:t>
            </a:r>
            <a:r>
              <a:rPr lang="cs-CZ" dirty="0"/>
              <a:t> (např. průměr) získaná z výběrového souboru (čili vzorku)</a:t>
            </a:r>
          </a:p>
          <a:p>
            <a:pPr fontAlgn="base"/>
            <a:r>
              <a:rPr lang="cs-CZ" dirty="0"/>
              <a:t>Pozorujeme náhodný výběrový soubor (vzorek), spočítáme statistiku (např. průměr)</a:t>
            </a:r>
          </a:p>
          <a:p>
            <a:pPr fontAlgn="base"/>
            <a:r>
              <a:rPr lang="cs-CZ" dirty="0"/>
              <a:t>Spočítáme interval věrohodných populačních parametrů (takových, které jsme ochotni na základě pozorovaných dat považovat za plausibilní, protože naše statistika se vyskytuje v jejich 95% predikčním intervalu). Tomuto intervalu říkáme “95% konfidenční interval”</a:t>
            </a:r>
          </a:p>
          <a:p>
            <a:pPr fontAlgn="base"/>
            <a:r>
              <a:rPr lang="cs-CZ" dirty="0"/>
              <a:t>Význam 95 % je ten, že </a:t>
            </a:r>
            <a:r>
              <a:rPr lang="cs-CZ" b="1" dirty="0"/>
              <a:t>pokud bychom výběr vzorku opakovali mnohokrát, náš konfidenční interval by skutečný populační </a:t>
            </a:r>
            <a:r>
              <a:rPr lang="cs-CZ" b="1" dirty="0" err="1"/>
              <a:t>parameter</a:t>
            </a:r>
            <a:r>
              <a:rPr lang="cs-CZ" b="1" dirty="0"/>
              <a:t> </a:t>
            </a:r>
            <a:r>
              <a:rPr lang="cs-CZ" dirty="0"/>
              <a:t>(skutečný průměr) </a:t>
            </a:r>
            <a:r>
              <a:rPr lang="cs-CZ" b="1" dirty="0"/>
              <a:t>překryl v 95 % případů</a:t>
            </a:r>
          </a:p>
          <a:p>
            <a:pPr fontAlgn="base"/>
            <a:r>
              <a:rPr lang="cs-CZ" dirty="0"/>
              <a:t>Číslo 95 je zde zcela arbitrární (i když nejčastěji používané). Můžete používat jiné konfidenční intervaly, třeba 89 nebo 97.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3941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03DF99-54FF-60D5-AD9D-7931CB60E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3972" y="0"/>
            <a:ext cx="10515600" cy="1325563"/>
          </a:xfrm>
        </p:spPr>
        <p:txBody>
          <a:bodyPr/>
          <a:lstStyle/>
          <a:p>
            <a:r>
              <a:rPr lang="cs-CZ" dirty="0"/>
              <a:t>Příklad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8ADCB9AF-E69E-02A3-DF5B-63E325176A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23543" y="1802016"/>
            <a:ext cx="6959600" cy="26416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A2A70875-2930-E4FD-D0EB-277AF8F52C27}"/>
              </a:ext>
            </a:extLst>
          </p:cNvPr>
          <p:cNvSpPr txBox="1"/>
          <p:nvPr/>
        </p:nvSpPr>
        <p:spPr>
          <a:xfrm>
            <a:off x="238397" y="428178"/>
            <a:ext cx="470535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Symbol" pitchFamily="2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výzkumníků se snaží intervalově odhadnout nějaký parametr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Každý výzkumník vytvoří stejně velký náhodný výběr o stejné velikosti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Spočítají parametr a jeho 95 % interval spolehlivosti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Každý výzkumník bude mít trochu jiný interval, protože to závisí na jeho náhodném výběru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95 % výzkumníků dostane interval, který obsahuje skutečnou hodnotu parametru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5 % výzkumníků dostane interval, který se do této hodnoty netrefí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6D654AD-CCF1-7775-C14D-51F9B30234F5}"/>
              </a:ext>
            </a:extLst>
          </p:cNvPr>
          <p:cNvSpPr txBox="1"/>
          <p:nvPr/>
        </p:nvSpPr>
        <p:spPr>
          <a:xfrm>
            <a:off x="5686697" y="4770188"/>
            <a:ext cx="65053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Zdroj: https://www2.karlin.mff.cuni.cz/~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turcic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Konfidencni_intervaly.pdf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2374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118A4E-5D0E-A3EC-68CB-C466CBD16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ovlivňuje konfidenční interval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4D866-6790-A15C-9221-84BD5F8AD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N: čím větší, tím užší</a:t>
            </a:r>
          </a:p>
          <a:p>
            <a:r>
              <a:rPr lang="cs-CZ" dirty="0"/>
              <a:t>rozptyl: čím větší, tím širší</a:t>
            </a:r>
          </a:p>
          <a:p>
            <a:r>
              <a:rPr lang="cs-CZ" dirty="0"/>
              <a:t>požadovaná úroveň spolehlivosti: čím větší, tím širší</a:t>
            </a:r>
          </a:p>
        </p:txBody>
      </p:sp>
    </p:spTree>
    <p:extLst>
      <p:ext uri="{BB962C8B-B14F-4D97-AF65-F5344CB8AC3E}">
        <p14:creationId xmlns:p14="http://schemas.microsoft.com/office/powerpoint/2010/main" val="985164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48F651-A7E0-804B-A4FC-B0ED77615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konfidenčního intervalu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0DE323-6788-104C-A3C4-5AE53B249A4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Výběr: 400 kuliček</a:t>
            </a:r>
          </a:p>
          <a:p>
            <a:r>
              <a:rPr lang="cs-CZ" dirty="0"/>
              <a:t>Zjistíme, že ve vzorku je 78 % zelených kuliček </a:t>
            </a:r>
          </a:p>
          <a:p>
            <a:r>
              <a:rPr lang="cs-CZ" dirty="0"/>
              <a:t>V populaci 78 +- 5% (mezi 73% a 83%)</a:t>
            </a:r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7B868D3A-C739-114C-8ACA-D7C96F6575A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23845281"/>
              </p:ext>
            </p:extLst>
          </p:nvPr>
        </p:nvGraphicFramePr>
        <p:xfrm>
          <a:off x="6172200" y="1825625"/>
          <a:ext cx="5181600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1838734462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87403190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cs-CZ" dirty="0"/>
                        <a:t>Velikost vzorku a konfidenční interval na 95 % hladině významnosti pro alternativní znaky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2379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Velikost vzorku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Konfidenční interval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058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-+ 10%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128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-+ 5%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373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-+ 2,5%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439366"/>
                  </a:ext>
                </a:extLst>
              </a:tr>
            </a:tbl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6081AA64-D07F-95F0-6E25-56A3141D727C}"/>
              </a:ext>
            </a:extLst>
          </p:cNvPr>
          <p:cNvSpPr txBox="1"/>
          <p:nvPr/>
        </p:nvSpPr>
        <p:spPr>
          <a:xfrm>
            <a:off x="9616966" y="6176963"/>
            <a:ext cx="2427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</a:t>
            </a:r>
            <a:r>
              <a:rPr lang="cs-CZ" dirty="0" err="1"/>
              <a:t>Disman</a:t>
            </a:r>
            <a:r>
              <a:rPr lang="cs-CZ" dirty="0"/>
              <a:t> (2011)</a:t>
            </a:r>
          </a:p>
        </p:txBody>
      </p:sp>
    </p:spTree>
    <p:extLst>
      <p:ext uri="{BB962C8B-B14F-4D97-AF65-F5344CB8AC3E}">
        <p14:creationId xmlns:p14="http://schemas.microsoft.com/office/powerpoint/2010/main" val="3149379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EA565E-BE75-D2B7-795E-E05F0D347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Směrodatná/standardní chyba (standard </a:t>
            </a:r>
            <a:r>
              <a:rPr lang="cs-CZ" dirty="0" err="1"/>
              <a:t>error</a:t>
            </a:r>
            <a:r>
              <a:rPr lang="cs-CZ" dirty="0"/>
              <a:t>), konfidenční interval a jeho výpočet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9EF29A-573E-B07B-6D35-9BCBDF808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657193" cy="4351338"/>
          </a:xfrm>
        </p:spPr>
        <p:txBody>
          <a:bodyPr>
            <a:normAutofit/>
          </a:bodyPr>
          <a:lstStyle/>
          <a:p>
            <a:r>
              <a:rPr lang="cs-CZ" dirty="0"/>
              <a:t>Konfidenční interval: Průměr vzorku ± ((kritická hodnota) × (směrodatná chyba průměru))</a:t>
            </a:r>
          </a:p>
          <a:p>
            <a:r>
              <a:rPr lang="cs-CZ" dirty="0"/>
              <a:t>Kritická hodnota je obvykle odvozena ze standardního normálního rozdělení (Z-distribuce) pro velké vzorky nebo t-rozdělení.</a:t>
            </a:r>
          </a:p>
          <a:p>
            <a:r>
              <a:rPr lang="cs-CZ" dirty="0"/>
              <a:t>Směrodatná chyba: ((kritická hodnota) × (směrodatná chyba průměru))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2C43D12-C7FC-A68E-4275-A5D498004B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5393" y="1690688"/>
            <a:ext cx="5397500" cy="435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472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04B21C-DEC6-2845-A05F-4B4561AAA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Směrodatná chyba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ABDA44-28D2-C644-AEB9-8E9EAA7D6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udává, s jakou </a:t>
            </a:r>
            <a:r>
              <a:rPr lang="cs-CZ" u="sng" dirty="0"/>
              <a:t>typickou nepřesností odhadujeme nějakou veličinu z naměřených dat</a:t>
            </a:r>
            <a:r>
              <a:rPr lang="cs-CZ" dirty="0"/>
              <a:t> zatížených výběrovou chybou</a:t>
            </a:r>
          </a:p>
          <a:p>
            <a:r>
              <a:rPr lang="cs-CZ" dirty="0"/>
              <a:t>Popisuje tedy nepřesnost měření v situaci:</a:t>
            </a:r>
          </a:p>
          <a:p>
            <a:pPr marL="514350" indent="-514350">
              <a:buAutoNum type="alphaLcParenR"/>
            </a:pPr>
            <a:r>
              <a:rPr lang="cs-CZ" dirty="0"/>
              <a:t>zkoumanou veličinu odhadujeme na základě výběrového šetření,</a:t>
            </a:r>
          </a:p>
          <a:p>
            <a:pPr marL="514350" indent="-514350">
              <a:buAutoNum type="alphaLcParenR"/>
            </a:pPr>
            <a:r>
              <a:rPr lang="cs-CZ" dirty="0"/>
              <a:t>namísto celé populace zkoumáme jen výběr (vzorek) pravděpodobnostně vybraných jednotek</a:t>
            </a:r>
          </a:p>
        </p:txBody>
      </p:sp>
    </p:spTree>
    <p:extLst>
      <p:ext uri="{BB962C8B-B14F-4D97-AF65-F5344CB8AC3E}">
        <p14:creationId xmlns:p14="http://schemas.microsoft.com/office/powerpoint/2010/main" val="38860924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3BE8DF-FAA9-5042-BF9F-69E675E5D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-64119"/>
            <a:ext cx="10515600" cy="1325563"/>
          </a:xfrm>
        </p:spPr>
        <p:txBody>
          <a:bodyPr/>
          <a:lstStyle/>
          <a:p>
            <a:r>
              <a:rPr lang="cs-CZ" dirty="0"/>
              <a:t>Směrodatná chyba: postup pro proporce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70C9BE2D-A3D5-B645-B409-C6581FCFA3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2780063"/>
              </p:ext>
            </p:extLst>
          </p:nvPr>
        </p:nvGraphicFramePr>
        <p:xfrm>
          <a:off x="195529" y="1545607"/>
          <a:ext cx="11879319" cy="5130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9773">
                  <a:extLst>
                    <a:ext uri="{9D8B030D-6E8A-4147-A177-3AD203B41FA5}">
                      <a16:colId xmlns:a16="http://schemas.microsoft.com/office/drawing/2014/main" val="2794152209"/>
                    </a:ext>
                  </a:extLst>
                </a:gridCol>
                <a:gridCol w="3959773">
                  <a:extLst>
                    <a:ext uri="{9D8B030D-6E8A-4147-A177-3AD203B41FA5}">
                      <a16:colId xmlns:a16="http://schemas.microsoft.com/office/drawing/2014/main" val="2603364460"/>
                    </a:ext>
                  </a:extLst>
                </a:gridCol>
                <a:gridCol w="3959773">
                  <a:extLst>
                    <a:ext uri="{9D8B030D-6E8A-4147-A177-3AD203B41FA5}">
                      <a16:colId xmlns:a16="http://schemas.microsoft.com/office/drawing/2014/main" val="1768152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/>
                        <a:t>Co uděláme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cs-CZ" dirty="0"/>
                        <a:t>Co to znamená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3559767"/>
                  </a:ext>
                </a:extLst>
              </a:tr>
              <a:tr h="1804692">
                <a:tc>
                  <a:txBody>
                    <a:bodyPr/>
                    <a:lstStyle/>
                    <a:p>
                      <a:r>
                        <a:rPr lang="cs-CZ" dirty="0"/>
                        <a:t>Nejdříve vynásobíme proporci zelených kuliček v populaci proporci červených (jako desetinný vzorek, ne v procentech).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Homogenita vzorku má vliv na velikost chyby. </a:t>
                      </a:r>
                    </a:p>
                    <a:p>
                      <a:pPr marL="285750" indent="-285750">
                        <a:buFont typeface="Wingdings" pitchFamily="2" charset="2"/>
                        <a:buChar char="Ø"/>
                      </a:pPr>
                      <a:r>
                        <a:rPr lang="cs-CZ" dirty="0"/>
                        <a:t>Čím nerovnoměrnější je distribuce ve vzorku, tím menší bude chyba a tím užší bude interval spolehlivosti.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Kdyby například v populaci bylo 92 % zelených kuliček a velikosti vzorku by byla 100, vypočítaná konfidenční interval by byl -+ 6 %.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Kdyby ve stejně velkém vzorku byl stejný počet zelených jako červených kuliček, konfidenční interval by byl mnohem širší: +- 10 %.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7621716"/>
                  </a:ext>
                </a:extLst>
              </a:tr>
              <a:tr h="1990493">
                <a:tc>
                  <a:txBody>
                    <a:bodyPr/>
                    <a:lstStyle/>
                    <a:p>
                      <a:r>
                        <a:rPr lang="cs-CZ" dirty="0"/>
                        <a:t>Vypočítaný údaj vydělíme velikostí vzorku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Čím větší vzorek, tím menší je směrodatná chyba a tím užší bude konfidenční interval.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cs-CZ" dirty="0"/>
                        <a:t>populace se stejnou proporcí zelených a červených kuliček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dirty="0"/>
                        <a:t>ve vzorku 100 pozorování by interval byl +-10%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dirty="0"/>
                        <a:t>ve vzorku 400 pozorování by byl mnohem užší: -+ 5%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cs-CZ" dirty="0"/>
                        <a:t>ve vzorku 1000: -+ 3%.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70398"/>
                  </a:ext>
                </a:extLst>
              </a:tr>
              <a:tr h="466969">
                <a:tc gridSpan="3">
                  <a:txBody>
                    <a:bodyPr/>
                    <a:lstStyle/>
                    <a:p>
                      <a:r>
                        <a:rPr lang="cs-CZ" dirty="0"/>
                        <a:t>Nakonec vypočítáme druhou odmocninu z výsledků dělení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809654"/>
                  </a:ext>
                </a:extLst>
              </a:tr>
            </a:tbl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:a16="http://schemas.microsoft.com/office/drawing/2014/main" id="{BF432FE0-C340-4C44-71F7-CA9B276730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4329" y="220044"/>
            <a:ext cx="2133600" cy="104140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FA50A0E1-EBC0-8DE3-B050-0ED36E2F6594}"/>
              </a:ext>
            </a:extLst>
          </p:cNvPr>
          <p:cNvSpPr txBox="1"/>
          <p:nvPr/>
        </p:nvSpPr>
        <p:spPr>
          <a:xfrm>
            <a:off x="195529" y="892112"/>
            <a:ext cx="94004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Náhodný výběr, příklad pro proporci </a:t>
            </a:r>
          </a:p>
        </p:txBody>
      </p:sp>
    </p:spTree>
    <p:extLst>
      <p:ext uri="{BB962C8B-B14F-4D97-AF65-F5344CB8AC3E}">
        <p14:creationId xmlns:p14="http://schemas.microsoft.com/office/powerpoint/2010/main" val="36773771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154818-6109-95BF-59AD-406919A35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862"/>
            <a:ext cx="10515600" cy="1325563"/>
          </a:xfrm>
        </p:spPr>
        <p:txBody>
          <a:bodyPr/>
          <a:lstStyle/>
          <a:p>
            <a:r>
              <a:rPr lang="cs-CZ" dirty="0"/>
              <a:t>Výběrová vs nevýběrová chyba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1D61C9-C02B-FC96-6F0E-782789F77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8717" y="1368425"/>
            <a:ext cx="4511566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000000"/>
                </a:solidFill>
                <a:effectLst/>
              </a:rPr>
              <a:t>Náhodná chyba výběru/ výběrová chyba</a:t>
            </a:r>
            <a:endParaRPr lang="cs-CZ" dirty="0">
              <a:solidFill>
                <a:srgbClr val="000000"/>
              </a:solidFill>
            </a:endParaRPr>
          </a:p>
          <a:p>
            <a:r>
              <a:rPr lang="cs-CZ" b="0" dirty="0">
                <a:solidFill>
                  <a:srgbClr val="000000"/>
                </a:solidFill>
                <a:effectLst/>
              </a:rPr>
              <a:t>vzniká jako důsledek konkrétní realizace výběrového postupu a charakterizuje neurčitost odhadu</a:t>
            </a:r>
          </a:p>
          <a:p>
            <a:r>
              <a:rPr lang="cs-CZ" b="0" dirty="0">
                <a:effectLst/>
              </a:rPr>
              <a:t>odhadujeme ji pomocí </a:t>
            </a:r>
            <a:r>
              <a:rPr lang="cs-CZ" b="0" u="none" strike="noStrike" dirty="0">
                <a:effectLst/>
              </a:rPr>
              <a:t>směrodatných chyb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8F6CD14-BB26-A651-74C4-CFE426C01CED}"/>
              </a:ext>
            </a:extLst>
          </p:cNvPr>
          <p:cNvSpPr txBox="1"/>
          <p:nvPr/>
        </p:nvSpPr>
        <p:spPr>
          <a:xfrm>
            <a:off x="8865476" y="5657671"/>
            <a:ext cx="3326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Zdroj: </a:t>
            </a:r>
            <a:r>
              <a:rPr lang="cs-CZ" sz="1200" dirty="0">
                <a:hlinkClick r:id="rId2"/>
              </a:rPr>
              <a:t>https://encyklopedie.soc.cas.cz/w/Chyba_v%C3%BDb%C4%9Brov%C3%A1</a:t>
            </a:r>
            <a:r>
              <a:rPr lang="cs-CZ" sz="1200" dirty="0"/>
              <a:t>, https://</a:t>
            </a:r>
            <a:r>
              <a:rPr lang="cs-CZ" sz="1200" dirty="0" err="1"/>
              <a:t>cvvm.soc.cas.cz</a:t>
            </a:r>
            <a:r>
              <a:rPr lang="cs-CZ" sz="1200" dirty="0"/>
              <a:t>/</a:t>
            </a:r>
            <a:r>
              <a:rPr lang="cs-CZ" sz="1200" dirty="0" err="1"/>
              <a:t>cz</a:t>
            </a:r>
            <a:r>
              <a:rPr lang="cs-CZ" sz="1200" dirty="0"/>
              <a:t>/</a:t>
            </a:r>
            <a:r>
              <a:rPr lang="cs-CZ" sz="1200" dirty="0" err="1"/>
              <a:t>cvvm</a:t>
            </a:r>
            <a:r>
              <a:rPr lang="cs-CZ" sz="1200" dirty="0"/>
              <a:t>/</a:t>
            </a:r>
            <a:r>
              <a:rPr lang="cs-CZ" sz="1200" dirty="0" err="1"/>
              <a:t>caste</a:t>
            </a:r>
            <a:r>
              <a:rPr lang="cs-CZ" sz="1200" dirty="0"/>
              <a:t>-dotazy/4575-jak-presne-je-mereni-vyberova-a-nevyberova-chyba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8C238E6-1A3A-EBC6-C218-A452D03CDB3E}"/>
              </a:ext>
            </a:extLst>
          </p:cNvPr>
          <p:cNvSpPr txBox="1"/>
          <p:nvPr/>
        </p:nvSpPr>
        <p:spPr>
          <a:xfrm>
            <a:off x="275897" y="1368425"/>
            <a:ext cx="6802819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rgbClr val="000000"/>
                </a:solidFill>
              </a:rPr>
              <a:t>V</a:t>
            </a:r>
            <a:r>
              <a:rPr lang="cs-CZ" sz="2800" b="1" dirty="0">
                <a:solidFill>
                  <a:srgbClr val="000000"/>
                </a:solidFill>
                <a:effectLst/>
              </a:rPr>
              <a:t>ychýlení (též systematická chyba)/ nevýběrová chyba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0000"/>
                </a:solidFill>
              </a:rPr>
              <a:t>není závislá na výběru respondentů, je způsoben všemi ostatními okolnostmi výzkumného procesu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0000"/>
                </a:solidFill>
              </a:rPr>
              <a:t>například: </a:t>
            </a: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000000"/>
                </a:solidFill>
              </a:rPr>
              <a:t>konstrukce dotazníku (znění otázek a odpovědí, seřazení otázek, forma otázek), </a:t>
            </a: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000000"/>
                </a:solidFill>
              </a:rPr>
              <a:t>sbírání dat (neochota odpovědět na některé otázky, nepochopení zadání, chyby tazatelů při dotazování), </a:t>
            </a:r>
          </a:p>
          <a:p>
            <a:pPr marL="514350" indent="-514350">
              <a:buAutoNum type="alphaLcParenR"/>
            </a:pPr>
            <a:r>
              <a:rPr lang="cs-CZ" sz="2800" dirty="0">
                <a:solidFill>
                  <a:srgbClr val="000000"/>
                </a:solidFill>
              </a:rPr>
              <a:t>konečné zpracování dat (omyly při práci).</a:t>
            </a:r>
          </a:p>
        </p:txBody>
      </p:sp>
    </p:spTree>
    <p:extLst>
      <p:ext uri="{BB962C8B-B14F-4D97-AF65-F5344CB8AC3E}">
        <p14:creationId xmlns:p14="http://schemas.microsoft.com/office/powerpoint/2010/main" val="2395630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48669D-CFF6-FB15-ED61-C8ED68161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Propojení pravděpodobnosti a statistiky: Centrální limitní věta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1E2D1B3-3F73-6B3A-1C16-4B6A12200D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413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A37949-304E-BEF8-B8E2-74E842148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C8F933-B1F9-15FB-AFD6-249851FAB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rámci témat míry střední hodnoty a variability jsme se zabývali bodovými odhady</a:t>
            </a:r>
          </a:p>
          <a:p>
            <a:r>
              <a:rPr lang="cs-CZ" dirty="0"/>
              <a:t>tyto statistiky také považujeme za náhodné proměnné, které mají vlastní rozdělení (již jsme si ukazovali)</a:t>
            </a:r>
          </a:p>
          <a:p>
            <a:pPr marL="0" indent="0" fontAlgn="base">
              <a:buNone/>
            </a:pPr>
            <a:r>
              <a:rPr lang="cs-CZ" b="1" dirty="0"/>
              <a:t>Důležitý koncepční rozdíl:</a:t>
            </a:r>
          </a:p>
          <a:p>
            <a:pPr fontAlgn="base"/>
            <a:r>
              <a:rPr lang="cs-CZ" dirty="0"/>
              <a:t>Distribuce náhodné proměnné pozorované na např. jedincích ve výběrovém souboru</a:t>
            </a:r>
          </a:p>
          <a:p>
            <a:pPr fontAlgn="base"/>
            <a:r>
              <a:rPr lang="cs-CZ" dirty="0"/>
              <a:t>Distribuce statistiky teoreticky pozorovatelné na jednotlivých výběrových souborech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6240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9427AF5F-9A0E-42B7-A252-FD64C9885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27804C6-A66F-E506-F630-34B94A3AD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6443"/>
          </a:xfrm>
        </p:spPr>
        <p:txBody>
          <a:bodyPr>
            <a:normAutofit/>
          </a:bodyPr>
          <a:lstStyle/>
          <a:p>
            <a:r>
              <a:rPr lang="cs-CZ" sz="4000" dirty="0"/>
              <a:t>Příklad: hod mincí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9C313F-78C0-F596-0FD9-19C19E7D6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152774" cy="4303464"/>
          </a:xfrm>
        </p:spPr>
        <p:txBody>
          <a:bodyPr>
            <a:noAutofit/>
          </a:bodyPr>
          <a:lstStyle/>
          <a:p>
            <a:r>
              <a:rPr lang="cs-CZ" dirty="0"/>
              <a:t>Házíme mincí</a:t>
            </a:r>
          </a:p>
          <a:p>
            <a:pPr fontAlgn="base"/>
            <a:r>
              <a:rPr lang="cs-CZ" dirty="0"/>
              <a:t>Náhodná proměnná: výsledek hodu mincí (hlava, nebo orel).</a:t>
            </a:r>
          </a:p>
          <a:p>
            <a:pPr fontAlgn="base"/>
            <a:r>
              <a:rPr lang="cs-CZ" dirty="0"/>
              <a:t>Agregace pomocí statistického ukazatele: počet hlav</a:t>
            </a:r>
          </a:p>
          <a:p>
            <a:r>
              <a:rPr lang="cs-CZ" dirty="0"/>
              <a:t>Kolik hlav můžeme očekávat, že padne v závislosti na počtu hodů?</a:t>
            </a:r>
          </a:p>
        </p:txBody>
      </p:sp>
      <p:pic>
        <p:nvPicPr>
          <p:cNvPr id="1026" name="Picture 2" descr="Zlatá mince 20 koruna 1894 - Starožitnosti - GASH.CZ">
            <a:extLst>
              <a:ext uri="{FF2B5EF4-FFF2-40B4-BE49-F238E27FC236}">
                <a16:creationId xmlns:a16="http://schemas.microsoft.com/office/drawing/2014/main" id="{604F5538-ADE5-FDE8-6054-792A5658AF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7" r="2" b="4751"/>
          <a:stretch/>
        </p:blipFill>
        <p:spPr bwMode="auto">
          <a:xfrm>
            <a:off x="5183501" y="1169496"/>
            <a:ext cx="6170299" cy="4224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1965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CFF26C-D6FD-C65E-EC48-2706100E2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943" y="-157389"/>
            <a:ext cx="10515600" cy="1325563"/>
          </a:xfrm>
        </p:spPr>
        <p:txBody>
          <a:bodyPr/>
          <a:lstStyle/>
          <a:p>
            <a:r>
              <a:rPr lang="cs-CZ" dirty="0"/>
              <a:t>Kolik hlav očekávat?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AB04CFC-959F-A887-2D70-41E20E10F72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404" y="802414"/>
            <a:ext cx="8017042" cy="481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A16F5814-41BD-650A-3C67-DB75B00E5415}"/>
              </a:ext>
            </a:extLst>
          </p:cNvPr>
          <p:cNvSpPr txBox="1"/>
          <p:nvPr/>
        </p:nvSpPr>
        <p:spPr>
          <a:xfrm>
            <a:off x="389106" y="5797685"/>
            <a:ext cx="112259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cs-CZ" sz="2800" dirty="0"/>
              <a:t>Pravděpodobností rozdělení součtu veličin (hlav) se pro velká n bude blížit normálnímu rozdělení</a:t>
            </a:r>
          </a:p>
        </p:txBody>
      </p:sp>
    </p:spTree>
    <p:extLst>
      <p:ext uri="{BB962C8B-B14F-4D97-AF65-F5344CB8AC3E}">
        <p14:creationId xmlns:p14="http://schemas.microsoft.com/office/powerpoint/2010/main" val="3329902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385E38-C237-DFB5-9BF8-1AF846507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05682"/>
            <a:ext cx="10515600" cy="1325563"/>
          </a:xfrm>
        </p:spPr>
        <p:txBody>
          <a:bodyPr/>
          <a:lstStyle/>
          <a:p>
            <a:r>
              <a:rPr lang="cs-CZ" dirty="0"/>
              <a:t>Centrální limitní teorém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F62EBA-0A0F-C496-FF05-B974DB9F1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560" y="880247"/>
            <a:ext cx="10515600" cy="4351338"/>
          </a:xfrm>
        </p:spPr>
        <p:txBody>
          <a:bodyPr/>
          <a:lstStyle/>
          <a:p>
            <a:r>
              <a:rPr lang="cs-CZ" dirty="0"/>
              <a:t>Agregujeme náhodnou proměnnou pomocí sumy nebo průměru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distribuce této agregující statistiky bude mít tendenci (posilující s rostoucí velikostí výběrového souboru) k normálnímu rozdělení </a:t>
            </a:r>
          </a:p>
          <a:p>
            <a:r>
              <a:rPr lang="cs-CZ" dirty="0"/>
              <a:t>Nehledě na původní distribuci náhodné proměnné</a:t>
            </a:r>
          </a:p>
          <a:p>
            <a:r>
              <a:rPr lang="cs-CZ" dirty="0"/>
              <a:t>Předpoklad: Výběrový soubor je dostatečně velký (N = 30 nebo umožňující spočítat průměr).</a:t>
            </a:r>
          </a:p>
          <a:p>
            <a:endParaRPr lang="cs-CZ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94BE131-1B53-332A-AC35-B8C6F938D6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826" y="3764144"/>
            <a:ext cx="6973975" cy="293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241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02DBB3-A44F-9528-8C9B-B09052C6B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097"/>
            <a:ext cx="10515600" cy="1325563"/>
          </a:xfrm>
        </p:spPr>
        <p:txBody>
          <a:bodyPr/>
          <a:lstStyle/>
          <a:p>
            <a:r>
              <a:rPr lang="cs-CZ" dirty="0"/>
              <a:t>Vlastnosti distribuce průměru náhodné proměnné dle CLT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1EFD36-F920-4C28-7726-1FA64DCC3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9660"/>
            <a:ext cx="10357338" cy="2629144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Normální rozdělení</a:t>
            </a:r>
          </a:p>
          <a:p>
            <a:r>
              <a:rPr lang="cs-CZ" dirty="0"/>
              <a:t>Průměr distribuce se překrývá s populačním průměrem náhodné proměnné</a:t>
            </a:r>
          </a:p>
          <a:p>
            <a:r>
              <a:rPr lang="cs-CZ" dirty="0"/>
              <a:t>Směrodatná odchylka distribuce průměru se rovná směrodatné odchylce v populaci děleno odmocninou z n</a:t>
            </a:r>
          </a:p>
          <a:p>
            <a:r>
              <a:rPr lang="cs-CZ" dirty="0"/>
              <a:t>Směrodatnou odchylku distribuce statistiky nazýváme STANDARDNÍ CHYBA (standard </a:t>
            </a:r>
            <a:r>
              <a:rPr lang="cs-CZ" dirty="0" err="1"/>
              <a:t>error</a:t>
            </a:r>
            <a:r>
              <a:rPr lang="cs-CZ" dirty="0"/>
              <a:t>, S.E.)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6256784-F86B-DADE-C4A0-F93AC18FE6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189" y="3809022"/>
            <a:ext cx="6973975" cy="293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444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D58ED1-2066-A8F0-F27F-72F5DF1E0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 platí centrální limitní teorém?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2F9708-823E-CEB2-7FB0-75CB12C19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(Téměř) nezávisle na distribuci pozorované proměnné, pokud je N dostatečně velké</a:t>
            </a:r>
          </a:p>
          <a:p>
            <a:pPr fontAlgn="base"/>
            <a:r>
              <a:rPr lang="cs-CZ" dirty="0"/>
              <a:t>Dostatečně velké?</a:t>
            </a:r>
          </a:p>
          <a:p>
            <a:pPr fontAlgn="base"/>
            <a:r>
              <a:rPr lang="cs-CZ" dirty="0"/>
              <a:t>Zpravidla se uvádí větší než 30, ale záleží na šikmosti proměnné (někdy je potřeba větší N, aby centrální limitní teorém začal platit)</a:t>
            </a:r>
          </a:p>
          <a:p>
            <a:pPr fontAlgn="base">
              <a:buFont typeface="Wingdings" pitchFamily="2" charset="2"/>
              <a:buChar char="Ø"/>
            </a:pPr>
            <a:r>
              <a:rPr lang="cs-CZ" dirty="0"/>
              <a:t> zásadní je, aby šel smysluplně spočítat průměr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948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F1FBAE-3DBC-2117-8645-5CDCCC39C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Proč nás především zajímá centrální limitní teorém?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F316A4-8BFF-453D-AF0D-20DDA8942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Umožňuje nám usuzovat ze vzorku na populaci (podstata inferenční statistiky)</a:t>
            </a:r>
          </a:p>
          <a:p>
            <a:r>
              <a:rPr lang="cs-CZ" dirty="0"/>
              <a:t>Jelikož známe rozdělení (normální rozdělení) z kterého pochází získaná střední hodnota, tak se nemusíme příliš zabývat tím, jaké je rozdělení populace</a:t>
            </a:r>
          </a:p>
          <a:p>
            <a:r>
              <a:rPr lang="cs-CZ" dirty="0"/>
              <a:t>můžeme například porovnávat střední hodnoty dvou rozdělení</a:t>
            </a:r>
          </a:p>
        </p:txBody>
      </p:sp>
    </p:spTree>
    <p:extLst>
      <p:ext uri="{BB962C8B-B14F-4D97-AF65-F5344CB8AC3E}">
        <p14:creationId xmlns:p14="http://schemas.microsoft.com/office/powerpoint/2010/main" val="6073282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4573</TotalTime>
  <Words>1078</Words>
  <Application>Microsoft Macintosh PowerPoint</Application>
  <PresentationFormat>Širokoúhlá obrazovka</PresentationFormat>
  <Paragraphs>106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Symbol</vt:lpstr>
      <vt:lpstr>Wingdings</vt:lpstr>
      <vt:lpstr>Motiv Office</vt:lpstr>
      <vt:lpstr>Jak vytváříme odhady? </vt:lpstr>
      <vt:lpstr>Propojení pravděpodobnosti a statistiky: Centrální limitní věta</vt:lpstr>
      <vt:lpstr>Úvod</vt:lpstr>
      <vt:lpstr>Příklad: hod mincí</vt:lpstr>
      <vt:lpstr>Kolik hlav očekávat?</vt:lpstr>
      <vt:lpstr>Centrální limitní teorém</vt:lpstr>
      <vt:lpstr>Vlastnosti distribuce průměru náhodné proměnné dle CLT</vt:lpstr>
      <vt:lpstr>Kdy platí centrální limitní teorém? </vt:lpstr>
      <vt:lpstr>Proč nás především zajímá centrální limitní teorém?</vt:lpstr>
      <vt:lpstr>Konfidenční interval</vt:lpstr>
      <vt:lpstr>Základní kroky statistické inference </vt:lpstr>
      <vt:lpstr>Příklad</vt:lpstr>
      <vt:lpstr>Co ovlivňuje konfidenční interval</vt:lpstr>
      <vt:lpstr>Příklad konfidenčního intervalu</vt:lpstr>
      <vt:lpstr>Směrodatná/standardní chyba (standard error), konfidenční interval a jeho výpočet</vt:lpstr>
      <vt:lpstr>Směrodatná chyba</vt:lpstr>
      <vt:lpstr>Směrodatná chyba: postup pro proporce</vt:lpstr>
      <vt:lpstr>Výběrová vs nevýběrová chyba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 pro adiktology - pokročilá</dc:title>
  <dc:creator>Petruželka, Benjamin</dc:creator>
  <cp:lastModifiedBy>Benjamin Petruželka</cp:lastModifiedBy>
  <cp:revision>110</cp:revision>
  <dcterms:created xsi:type="dcterms:W3CDTF">2020-01-03T11:42:41Z</dcterms:created>
  <dcterms:modified xsi:type="dcterms:W3CDTF">2024-01-09T10:33:18Z</dcterms:modified>
</cp:coreProperties>
</file>