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534" r:id="rId3"/>
    <p:sldId id="528" r:id="rId4"/>
    <p:sldId id="286" r:id="rId5"/>
    <p:sldId id="287" r:id="rId6"/>
    <p:sldId id="529" r:id="rId7"/>
    <p:sldId id="288" r:id="rId8"/>
    <p:sldId id="290" r:id="rId9"/>
    <p:sldId id="536" r:id="rId10"/>
    <p:sldId id="579" r:id="rId11"/>
    <p:sldId id="541" r:id="rId12"/>
    <p:sldId id="580" r:id="rId13"/>
    <p:sldId id="542" r:id="rId14"/>
    <p:sldId id="543" r:id="rId15"/>
    <p:sldId id="289" r:id="rId16"/>
    <p:sldId id="535" r:id="rId17"/>
    <p:sldId id="537" r:id="rId18"/>
    <p:sldId id="544" r:id="rId19"/>
    <p:sldId id="545" r:id="rId20"/>
    <p:sldId id="546" r:id="rId21"/>
    <p:sldId id="54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uželka, Benjamin" initials="PB" lastIdx="2" clrIdx="0">
    <p:extLst>
      <p:ext uri="{19B8F6BF-5375-455C-9EA6-DF929625EA0E}">
        <p15:presenceInfo xmlns:p15="http://schemas.microsoft.com/office/powerpoint/2012/main" userId="S::petruzeb@ff.cuni.cz::f8e3b45a-faa4-4094-9acf-441c23478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4" autoAdjust="0"/>
    <p:restoredTop sz="94325"/>
  </p:normalViewPr>
  <p:slideViewPr>
    <p:cSldViewPr snapToGrid="0" snapToObjects="1">
      <p:cViewPr varScale="1">
        <p:scale>
          <a:sx n="98" d="100"/>
          <a:sy n="98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E20A-F640-4249-A811-C32A9612F3D3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504-9055-D448-A00B-03FEB6440A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A22C5-6FA1-B14A-82D4-2B011332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A3CAD6-AA09-CB49-96A0-B0EAB3E6F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FEF6C-9A9F-E146-BBE0-5F27471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7DBCF-0B4C-504A-B12D-EEC2D039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94911-F303-9D4A-954B-92D0A3F3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EC28-E068-D340-94C8-3333853D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5E6EE-C264-3E45-B393-6822861D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35DB1-9D4A-B243-ACDA-D0CD9A0E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639EE-83BA-A340-96E6-3F33955A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1BAE-4D67-A64A-AEDB-F435837E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920B97-D308-3F4D-AF69-DD11D1C2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F3FFB3-F5DA-964D-89FA-5414234E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25013-8AF7-EA42-80BD-922848D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703B0-FE8F-0547-B8B7-DB2C710C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E427B-C97B-FD42-A90F-B72D5E9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1E1D8-8FA2-4A45-A396-3452429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EEA1F-8EAD-5E4B-A548-183D6F1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93751-A773-1C4E-A984-09C38270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CE5B6-1809-1142-BC04-6BC1069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A51A8-AEB0-8244-888B-D657632F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BE48-C56D-2F49-9324-943164F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EE748-D13E-CC49-A5A4-D89B1FA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32019-2CE7-F24E-A99A-D39824D2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85933-A27A-0F4C-9EE9-56360E79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F74FC-2055-C948-A182-89193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C246-77ED-6846-B600-E07F8A97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1EF61-1B18-5A42-87D1-F2661E22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6F0E1-EE46-3249-BDF2-A616A52F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E8A4-BD74-BF42-8CEC-0E34A15D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81539-9877-4141-A866-DD1301B3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35F21-4928-1F4C-9CA5-60D67F5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9C55-5933-7145-AF87-3C337211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C03A-5E34-B140-821F-08F5792E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9FD70-9598-BB46-A000-AA65F92C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BA198C-8B9A-844D-8A29-A282BA3B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AD0B8B-6C06-644D-A105-3243F8FA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6BA753-E776-194E-A71C-3882951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D62DB-1D7C-1841-B5B7-450F3FDD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B25719-82BA-4C4D-AB3F-EBCD6020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459C6-ABE7-7540-9BCC-7DBA1EFD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4AFDB2-A28B-8D40-A064-A9F6943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EDB2CB-B271-CA41-ACCA-43A4A4A2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C340C-29A7-B146-B272-0CC7390E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49907-6DD6-5C40-870B-62C0B7D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A17912-FE25-1740-BE8E-256DF08F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ECAAB8-0BB8-D94E-86E1-1C737170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16841-73E8-8C42-B877-B9D73172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A4BC6-EF42-A149-ABE4-CB02D27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F71F7-DDBC-014E-B958-7EF1C73E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70CC5-0ADA-5047-86D4-2F7E820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63D31D-CABC-474E-9389-CBBAC7B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2677B6-C3ED-8144-9328-8F0E88B5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E871-AD55-5E4B-AA99-BC5D100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ED7D15-B8C1-194D-8BE8-9843EF837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D7C85E-9F1C-4B4B-B0BF-9B1FB234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37F1A-9E67-8947-A352-E261C43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3332-8C7E-D944-87EE-529D68D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C0C29-0757-3D40-96F1-23539B21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E8D36B-51E1-284B-B78C-28F64F6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04B819-F8EA-5D4F-84FB-10C94A2E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B0C9F-E5CF-DE43-A4DE-F6ED78BA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CE7C8-82AC-5740-837C-62C1EAFF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5858A-6F40-F74A-AB47-5DACB84CA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E134-93B5-8EF7-BA40-C6C8B59EC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vytváříme odhady?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45F45-7081-9463-FDA4-51DA03D6E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Odhady a statistická inference</a:t>
            </a:r>
          </a:p>
        </p:txBody>
      </p:sp>
    </p:spTree>
    <p:extLst>
      <p:ext uri="{BB962C8B-B14F-4D97-AF65-F5344CB8AC3E}">
        <p14:creationId xmlns:p14="http://schemas.microsoft.com/office/powerpoint/2010/main" val="355947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64FA3-4324-157F-A573-1578E64D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6303" cy="1247107"/>
          </a:xfrm>
        </p:spPr>
        <p:txBody>
          <a:bodyPr>
            <a:normAutofit/>
          </a:bodyPr>
          <a:lstStyle/>
          <a:p>
            <a:r>
              <a:rPr lang="cs-CZ" dirty="0"/>
              <a:t>Jak vytváříme intervalové odhady?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B4101-2D85-986B-A45F-6F458299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937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Účastnici výzkumu byli tázáni, kolik měli v životě sexuálních partnerů</a:t>
            </a:r>
          </a:p>
          <a:p>
            <a:r>
              <a:rPr lang="cs-CZ" dirty="0"/>
              <a:t>Velký výzkum z kterého byly spočítány výběrové deskriptivní statistiky: </a:t>
            </a:r>
          </a:p>
          <a:p>
            <a:pPr marL="514350" indent="-514350">
              <a:buAutoNum type="alphaLcParenR"/>
            </a:pPr>
            <a:r>
              <a:rPr lang="cs-CZ" dirty="0"/>
              <a:t>medián 8 partnerů pro muže,</a:t>
            </a:r>
          </a:p>
          <a:p>
            <a:pPr marL="514350" indent="-514350">
              <a:buAutoNum type="alphaLcParenR"/>
            </a:pPr>
            <a:r>
              <a:rPr lang="cs-CZ" dirty="0"/>
              <a:t>medián 5 pro ženy</a:t>
            </a:r>
          </a:p>
          <a:p>
            <a:r>
              <a:rPr lang="cs-CZ" dirty="0"/>
              <a:t>Věková skupina 35-44: 1 100 respondentek a 796 respondentů</a:t>
            </a:r>
          </a:p>
          <a:p>
            <a:r>
              <a:rPr lang="cs-CZ" dirty="0"/>
              <a:t>Založeno na náhodném výběru – odpovídá cílové populaci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 bude vypadat intervalový odhad v případě mužů?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Pracujeme s výběrem mužů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51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64FA3-4324-157F-A573-1578E64D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97511" cy="1247107"/>
          </a:xfrm>
        </p:spPr>
        <p:txBody>
          <a:bodyPr>
            <a:normAutofit fontScale="90000"/>
          </a:bodyPr>
          <a:lstStyle/>
          <a:p>
            <a:r>
              <a:rPr lang="cs-CZ" dirty="0"/>
              <a:t>Vsuvka: důležitost velikosti vzorku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B4101-2D85-986B-A45F-6F458299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97511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Spodní graf ukazuje rozdělení všech 796 mužů, kteří vyplnili dotazník</a:t>
            </a:r>
          </a:p>
          <a:p>
            <a:r>
              <a:rPr lang="cs-CZ" dirty="0"/>
              <a:t>Z toho byly následně náhodně vybrány vzorky o velikosti 10, 50, 200 respondentů – což zobrazují tři horní panely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Menší velikosti vzorků vykazují variabilnější vzorec, ale tvar distribuce se postupně blíží tvaru celého vzorku 796 mužů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Můžeme vidět důležitost velikosti výběru vzorku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E4C29F9-7CDF-CA4A-852D-AC6834002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974" y="488950"/>
            <a:ext cx="46609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9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64FA3-4324-157F-A573-1578E64D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97511" cy="1247107"/>
          </a:xfrm>
        </p:spPr>
        <p:txBody>
          <a:bodyPr>
            <a:normAutofit fontScale="90000"/>
          </a:bodyPr>
          <a:lstStyle/>
          <a:p>
            <a:r>
              <a:rPr lang="cs-CZ" dirty="0"/>
              <a:t>Jak vytváříme intervalové odhady?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6B4101-2D85-986B-A45F-6F458299B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" y="1721121"/>
            <a:ext cx="10774680" cy="4771753"/>
          </a:xfrm>
        </p:spPr>
        <p:txBody>
          <a:bodyPr>
            <a:normAutofit/>
          </a:bodyPr>
          <a:lstStyle/>
          <a:p>
            <a:r>
              <a:rPr lang="cs-CZ" dirty="0"/>
              <a:t>Co můžeme říci o průměru a mediánu počtu partnerů v celé studované populaci mužů mezi 35 a 44 na základě získaného vzorků 796 mužů?</a:t>
            </a:r>
          </a:p>
          <a:p>
            <a:r>
              <a:rPr lang="cs-CZ" dirty="0"/>
              <a:t>Jak blízko jsou tyto statistiky tomu, co bychom našli, kdybychom se mohli zeptat každého v zemi?</a:t>
            </a:r>
          </a:p>
        </p:txBody>
      </p:sp>
    </p:spTree>
    <p:extLst>
      <p:ext uri="{BB962C8B-B14F-4D97-AF65-F5344CB8AC3E}">
        <p14:creationId xmlns:p14="http://schemas.microsoft.com/office/powerpoint/2010/main" val="155333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583D4-C4E5-9A5A-D1FC-74C986C8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vytváříme intervalové odhady?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4CAE7-C0DD-E42B-B129-E2D2EAEA4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Abychom zjistili, jak </a:t>
            </a:r>
            <a:r>
              <a:rPr lang="cs-CZ" b="1" dirty="0"/>
              <a:t>přesné mohou být tyto statistiky</a:t>
            </a:r>
            <a:r>
              <a:rPr lang="cs-CZ" dirty="0"/>
              <a:t>, musíme přemýšlet o tom, jak </a:t>
            </a:r>
            <a:r>
              <a:rPr lang="cs-CZ" b="1" dirty="0"/>
              <a:t>moc by se naše statistiky měnili, kdybychom opakovali proces výběru mnohokrát</a:t>
            </a:r>
            <a:r>
              <a:rPr lang="cs-CZ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Jinými slovy, pokud bychom opakovaně vybírali vzorky 796 respondentů, jak moc by se vypočítané statistiky lišily?</a:t>
            </a:r>
          </a:p>
          <a:p>
            <a:r>
              <a:rPr lang="cs-CZ" dirty="0"/>
              <a:t>Kdybychom věděli, jak </a:t>
            </a:r>
            <a:r>
              <a:rPr lang="cs-CZ" b="1" dirty="0"/>
              <a:t>moc se budou tyto odhady lišit</a:t>
            </a:r>
            <a:r>
              <a:rPr lang="cs-CZ" dirty="0"/>
              <a:t>, pak by nám to pomohlo říct, </a:t>
            </a:r>
            <a:r>
              <a:rPr lang="cs-CZ" b="1" dirty="0"/>
              <a:t>jak přesný byl náš skutečný odhad</a:t>
            </a:r>
            <a:r>
              <a:rPr lang="cs-CZ" dirty="0"/>
              <a:t>.</a:t>
            </a:r>
          </a:p>
          <a:p>
            <a:r>
              <a:rPr lang="cs-CZ" dirty="0"/>
              <a:t>Přesnou </a:t>
            </a:r>
            <a:r>
              <a:rPr lang="cs-CZ" b="1" dirty="0"/>
              <a:t>variabilitu v našich odhadech</a:t>
            </a:r>
            <a:r>
              <a:rPr lang="cs-CZ" dirty="0"/>
              <a:t> bychom však bohužel mohli zjistit pouze tehdy, </a:t>
            </a:r>
            <a:r>
              <a:rPr lang="cs-CZ" b="1" dirty="0"/>
              <a:t>kdybychom znali přesné informace o populaci</a:t>
            </a:r>
            <a:r>
              <a:rPr lang="cs-CZ" dirty="0"/>
              <a:t>. A to je přesně </a:t>
            </a:r>
            <a:r>
              <a:rPr lang="cs-CZ" b="1" dirty="0"/>
              <a:t>to</a:t>
            </a:r>
            <a:r>
              <a:rPr lang="cs-CZ" dirty="0"/>
              <a:t>, co </a:t>
            </a:r>
            <a:r>
              <a:rPr lang="cs-CZ" b="1" dirty="0"/>
              <a:t>nevíme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490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4F785-2370-E0F8-FA05-D184A67E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postupovat, když nemáme přesné informace o populaci?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92D52-4DAA-BFAA-7B97-B5A37E9A1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Tradiční metoda</a:t>
            </a:r>
            <a:endParaRPr lang="cs-CZ" dirty="0"/>
          </a:p>
          <a:p>
            <a:r>
              <a:rPr lang="cs-CZ" dirty="0"/>
              <a:t>vytvořit matematické předpoklady o tvaru distribuce populace</a:t>
            </a:r>
          </a:p>
          <a:p>
            <a:r>
              <a:rPr lang="cs-CZ" dirty="0"/>
              <a:t>použít sofistikovanou teorii pravděpodobnosti k určení variability, kterou bychom očekávali v našem odhadu</a:t>
            </a:r>
          </a:p>
          <a:p>
            <a:r>
              <a:rPr lang="cs-CZ" dirty="0"/>
              <a:t>jak daleko bychom mohli očekávat, např. průměr našeho vzorku od průměru populace</a:t>
            </a:r>
          </a:p>
          <a:p>
            <a:pPr marL="0" indent="0">
              <a:buNone/>
            </a:pPr>
            <a:r>
              <a:rPr lang="cs-CZ" b="1" dirty="0"/>
              <a:t>Alternativní přístup nazývaný </a:t>
            </a:r>
            <a:r>
              <a:rPr lang="cs-CZ" b="1" dirty="0" err="1"/>
              <a:t>bootstraping</a:t>
            </a:r>
            <a:endParaRPr lang="cs-CZ" b="1" dirty="0"/>
          </a:p>
          <a:p>
            <a:r>
              <a:rPr lang="cs-CZ" dirty="0"/>
              <a:t>založený na předpokladu, že populace by měla vypadat zhruba jako vzorek</a:t>
            </a:r>
          </a:p>
          <a:p>
            <a:r>
              <a:rPr lang="cs-CZ" dirty="0"/>
              <a:t>protože nemůžeme opakovaně čerpat nový vzorek z populace, místo toho opakovaně čerpáme nové vzorky z našeho vzorku!</a:t>
            </a:r>
          </a:p>
        </p:txBody>
      </p:sp>
    </p:spTree>
    <p:extLst>
      <p:ext uri="{BB962C8B-B14F-4D97-AF65-F5344CB8AC3E}">
        <p14:creationId xmlns:p14="http://schemas.microsoft.com/office/powerpoint/2010/main" val="241240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9587F-48AB-82B4-468C-33F1F8790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vytváříme intervalové odhady?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98B65-B75B-C68C-0C11-F4B5FDE0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cs-CZ" dirty="0"/>
              <a:t>Shrnutí:</a:t>
            </a:r>
          </a:p>
          <a:p>
            <a:pPr fontAlgn="base"/>
            <a:r>
              <a:rPr lang="cs-CZ" dirty="0"/>
              <a:t>Alternativní přístup: </a:t>
            </a:r>
            <a:r>
              <a:rPr lang="cs-CZ" dirty="0" err="1"/>
              <a:t>bootstraping</a:t>
            </a:r>
            <a:endParaRPr lang="cs-CZ" dirty="0"/>
          </a:p>
          <a:p>
            <a:pPr fontAlgn="base"/>
            <a:r>
              <a:rPr lang="cs-CZ" dirty="0"/>
              <a:t>Tradiční přístup: teorie pravděpodobnosti a centrální limitní věta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na oba se blíže podíváme dále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918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4B453-6CAD-9BBD-E965-1E7BAA73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Bootstrapping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0A82D0-7D05-0B74-31EF-70BB382F73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Jak vytváříme intervalové odhady?</a:t>
            </a:r>
          </a:p>
        </p:txBody>
      </p:sp>
    </p:spTree>
    <p:extLst>
      <p:ext uri="{BB962C8B-B14F-4D97-AF65-F5344CB8AC3E}">
        <p14:creationId xmlns:p14="http://schemas.microsoft.com/office/powerpoint/2010/main" val="314069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4E891-8412-1E5D-2A3E-BCE86024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Bootstrapping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EF259-60F9-0704-96D4-C2BF993D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generování intervalů spolehlivosti bez teorie pomocí hrubé výpočetní síly</a:t>
            </a:r>
          </a:p>
          <a:p>
            <a:r>
              <a:rPr lang="cs-CZ" dirty="0"/>
              <a:t>Ze vzorku vytváříme mnoho alternativních vzorků stejné velikosti pomocí náhodného výběru</a:t>
            </a:r>
          </a:p>
          <a:p>
            <a:r>
              <a:rPr lang="cs-CZ" dirty="0"/>
              <a:t>Sledujeme míru variability ve výsledných odhadech sledované statistiky (např. průměru)</a:t>
            </a:r>
          </a:p>
          <a:p>
            <a:r>
              <a:rPr lang="cs-CZ" dirty="0"/>
              <a:t>Pokud </a:t>
            </a:r>
            <a:r>
              <a:rPr lang="cs-CZ" dirty="0" err="1"/>
              <a:t>boostraping</a:t>
            </a:r>
            <a:r>
              <a:rPr lang="cs-CZ" dirty="0"/>
              <a:t> opakujeme řekněme 1000krát, dostaneme 1000 možných odhadů průměru.</a:t>
            </a:r>
          </a:p>
        </p:txBody>
      </p:sp>
    </p:spTree>
    <p:extLst>
      <p:ext uri="{BB962C8B-B14F-4D97-AF65-F5344CB8AC3E}">
        <p14:creationId xmlns:p14="http://schemas.microsoft.com/office/powerpoint/2010/main" val="2407741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47FB1-DC04-2CDB-396A-7FB70A55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Bootstrapping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9E356-EF6A-0B2C-C7A4-A3980B54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626" y="1683205"/>
            <a:ext cx="4078574" cy="4351338"/>
          </a:xfrm>
        </p:spPr>
        <p:txBody>
          <a:bodyPr>
            <a:normAutofit/>
          </a:bodyPr>
          <a:lstStyle/>
          <a:p>
            <a:r>
              <a:rPr lang="cs-CZ" dirty="0"/>
              <a:t>myšlenku </a:t>
            </a:r>
            <a:r>
              <a:rPr lang="cs-CZ" dirty="0" err="1"/>
              <a:t>bootstrappingu</a:t>
            </a:r>
            <a:r>
              <a:rPr lang="cs-CZ" dirty="0"/>
              <a:t> můžeme ilustrovat na vzorku 50 mužů, kteří sdělili počet sexuálních partnerů</a:t>
            </a:r>
          </a:p>
          <a:p>
            <a:r>
              <a:rPr lang="cs-CZ" dirty="0"/>
              <a:t>Využijeme vzorek 50, který má průměr 18,8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Uděláme nové výběry 50 respondentů z výběru o velikosti 796 mužů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0A36DA-CFE3-349C-1CBC-D743E0710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33663"/>
            <a:ext cx="4660900" cy="5880100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D852572B-8FF6-881A-94BC-BA62BF468B41}"/>
              </a:ext>
            </a:extLst>
          </p:cNvPr>
          <p:cNvSpPr/>
          <p:nvPr/>
        </p:nvSpPr>
        <p:spPr>
          <a:xfrm>
            <a:off x="5797550" y="1959226"/>
            <a:ext cx="5257800" cy="15439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5A8B2084-9546-5AEE-EF02-C121A73509EB}"/>
              </a:ext>
            </a:extLst>
          </p:cNvPr>
          <p:cNvCxnSpPr/>
          <p:nvPr/>
        </p:nvCxnSpPr>
        <p:spPr>
          <a:xfrm flipV="1">
            <a:off x="3861889" y="2998947"/>
            <a:ext cx="2286000" cy="1149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685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76C55-E65C-0ABE-DEE5-9DF6E984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997315" cy="1163872"/>
          </a:xfrm>
        </p:spPr>
        <p:txBody>
          <a:bodyPr>
            <a:normAutofit fontScale="90000"/>
          </a:bodyPr>
          <a:lstStyle/>
          <a:p>
            <a:r>
              <a:rPr lang="cs-CZ" dirty="0"/>
              <a:t>Jak vypadají vzorky získané pomocí </a:t>
            </a:r>
            <a:r>
              <a:rPr lang="cs-CZ" dirty="0" err="1"/>
              <a:t>boostrapingu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7CF80-3915-88EE-A8A2-8A016DF1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131" y="1528998"/>
            <a:ext cx="4378377" cy="5097670"/>
          </a:xfrm>
        </p:spPr>
        <p:txBody>
          <a:bodyPr>
            <a:normAutofit/>
          </a:bodyPr>
          <a:lstStyle/>
          <a:p>
            <a:r>
              <a:rPr lang="cs-CZ" dirty="0"/>
              <a:t>Grafy ukazují výsledky </a:t>
            </a:r>
            <a:r>
              <a:rPr lang="cs-CZ" dirty="0" err="1"/>
              <a:t>bootstrappingu</a:t>
            </a:r>
            <a:endParaRPr lang="cs-CZ" dirty="0"/>
          </a:p>
          <a:p>
            <a:r>
              <a:rPr lang="cs-CZ" dirty="0"/>
              <a:t>Tři nové výběry s průměrem: 14,5</a:t>
            </a:r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;</a:t>
            </a:r>
            <a:r>
              <a:rPr lang="cs-CZ" dirty="0"/>
              <a:t> 26,5 a 22,5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Získáváme tedy představu o tom, jak se odhad mění prostřednictvím nových výběrů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D65F07-7676-8069-3A01-4288C6A95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87" y="653214"/>
            <a:ext cx="5194300" cy="6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1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EF8D2-B71C-3935-F79C-90FD4083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2E314-7973-2009-78CD-0EF7C3FD90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Výběrový soubor a intervalové odhady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30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10F6A-F671-21FB-B0E5-4B95EA95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82" y="-191466"/>
            <a:ext cx="6568788" cy="2378075"/>
          </a:xfrm>
        </p:spPr>
        <p:txBody>
          <a:bodyPr/>
          <a:lstStyle/>
          <a:p>
            <a:r>
              <a:rPr lang="cs-CZ" dirty="0" err="1"/>
              <a:t>Boostraping</a:t>
            </a:r>
            <a:r>
              <a:rPr lang="cs-CZ" dirty="0"/>
              <a:t>: Výsledek více 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B5698-26C5-FE92-5AAD-7222ABFBD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8082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Výsledky </a:t>
            </a:r>
            <a:r>
              <a:rPr lang="cs-CZ" u="sng" dirty="0"/>
              <a:t>1 000 </a:t>
            </a:r>
            <a:r>
              <a:rPr lang="cs-CZ" u="sng" dirty="0" err="1"/>
              <a:t>bootstrapů</a:t>
            </a:r>
            <a:r>
              <a:rPr lang="cs-CZ" u="sng" dirty="0"/>
              <a:t> </a:t>
            </a:r>
            <a:r>
              <a:rPr lang="cs-CZ" dirty="0"/>
              <a:t>(1 000 nových výběrů)</a:t>
            </a:r>
          </a:p>
          <a:p>
            <a:r>
              <a:rPr lang="cs-CZ" dirty="0"/>
              <a:t>Grafy ukazují r</a:t>
            </a:r>
            <a:r>
              <a:rPr lang="cs-CZ" u="sng" dirty="0"/>
              <a:t>ozdělení průměrů vzorku</a:t>
            </a:r>
          </a:p>
          <a:p>
            <a:r>
              <a:rPr lang="cs-CZ" dirty="0"/>
              <a:t>Liší se velikostí vzorku: 10, 50, 200, 796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Odhady také mají své rozdělení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Variabilita průměrů vzorků se snižuje s rostoucí velikostí vzorku </a:t>
            </a:r>
            <a:r>
              <a:rPr lang="cs-CZ" dirty="0"/>
              <a:t>(první ukázka centrálního limitního teorému)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E0F1D21-7DFB-7E8A-E4D7-CFD8F20BF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718" y="304800"/>
            <a:ext cx="46228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84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863BC-8FD2-58BC-726D-AF881095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tedy nejistota odhadu?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6C667-119B-0F80-AE81-919B7E451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8180" cy="4667250"/>
          </a:xfrm>
        </p:spPr>
        <p:txBody>
          <a:bodyPr>
            <a:normAutofit/>
          </a:bodyPr>
          <a:lstStyle/>
          <a:p>
            <a:r>
              <a:rPr lang="cs-CZ" dirty="0"/>
              <a:t>distribuce získaná na základě </a:t>
            </a:r>
            <a:r>
              <a:rPr lang="cs-CZ" dirty="0" err="1"/>
              <a:t>bootstrapu</a:t>
            </a:r>
            <a:r>
              <a:rPr lang="cs-CZ" dirty="0"/>
              <a:t> nám umožňuje kvantifikovat naši nejistotu ohledně uvedených odhadů</a:t>
            </a:r>
          </a:p>
          <a:p>
            <a:r>
              <a:rPr lang="cs-CZ" dirty="0"/>
              <a:t>distribuce získaná na základě </a:t>
            </a:r>
            <a:r>
              <a:rPr lang="cs-CZ" dirty="0" err="1"/>
              <a:t>bootstrapu</a:t>
            </a:r>
            <a:r>
              <a:rPr lang="cs-CZ" dirty="0"/>
              <a:t> se zužuje s rostoucí velikostí vzorku, což se odráží ve stále užších 95% intervalech nejistoty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1F194F1-438A-A2E7-A228-513B85171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39052"/>
              </p:ext>
            </p:extLst>
          </p:nvPr>
        </p:nvGraphicFramePr>
        <p:xfrm>
          <a:off x="5516381" y="2644429"/>
          <a:ext cx="639290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969">
                  <a:extLst>
                    <a:ext uri="{9D8B030D-6E8A-4147-A177-3AD203B41FA5}">
                      <a16:colId xmlns:a16="http://schemas.microsoft.com/office/drawing/2014/main" val="950682610"/>
                    </a:ext>
                  </a:extLst>
                </a:gridCol>
                <a:gridCol w="2130969">
                  <a:extLst>
                    <a:ext uri="{9D8B030D-6E8A-4147-A177-3AD203B41FA5}">
                      <a16:colId xmlns:a16="http://schemas.microsoft.com/office/drawing/2014/main" val="4294307020"/>
                    </a:ext>
                  </a:extLst>
                </a:gridCol>
                <a:gridCol w="2130969">
                  <a:extLst>
                    <a:ext uri="{9D8B030D-6E8A-4147-A177-3AD203B41FA5}">
                      <a16:colId xmlns:a16="http://schemas.microsoft.com/office/drawing/2014/main" val="2490072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Velikost vzorku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Průměrný počet partnerů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95% </a:t>
                      </a:r>
                      <a:r>
                        <a:rPr lang="cs-CZ" dirty="0" err="1"/>
                        <a:t>bootstrapovaný</a:t>
                      </a:r>
                      <a:r>
                        <a:rPr lang="cs-CZ" dirty="0"/>
                        <a:t> interval nejistoty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21,1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10,4 – 34,6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76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12,2 – 27,2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9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12,7 – 18,6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30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13,4 – 16,6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350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33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E2CE1-F5C2-6019-699E-32FC061C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AE35E9-D35B-89D0-C439-0A23A1514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lednu 2018 web BBC </a:t>
            </a:r>
            <a:r>
              <a:rPr lang="cs-CZ" dirty="0" err="1"/>
              <a:t>News</a:t>
            </a:r>
            <a:r>
              <a:rPr lang="cs-CZ" dirty="0"/>
              <a:t> oznámil, že během tří měsíců ve Spojeném království klesla nezaměstnanost o 3 000 na 1,44 milionu. (Zdroj: </a:t>
            </a:r>
            <a:r>
              <a:rPr lang="cs-CZ" dirty="0" err="1"/>
              <a:t>Spiegelhalter</a:t>
            </a:r>
            <a:r>
              <a:rPr lang="cs-CZ" dirty="0"/>
              <a:t>, 2019)</a:t>
            </a:r>
          </a:p>
          <a:p>
            <a:r>
              <a:rPr lang="cs-CZ" dirty="0"/>
              <a:t>Jste s tímto číselným způsobem vyjádření spokojeni? Je dobré?</a:t>
            </a:r>
          </a:p>
        </p:txBody>
      </p:sp>
    </p:spTree>
    <p:extLst>
      <p:ext uri="{BB962C8B-B14F-4D97-AF65-F5344CB8AC3E}">
        <p14:creationId xmlns:p14="http://schemas.microsoft.com/office/powerpoint/2010/main" val="425244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6D941-944E-51D0-2191-2E515770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bodových odhadů ze vzorku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9E8-A90A-1B61-F8FC-28B450BC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vysoký pokles nebo nárůst?</a:t>
            </a:r>
          </a:p>
          <a:p>
            <a:r>
              <a:rPr lang="cs-CZ" dirty="0"/>
              <a:t>Jaká je spolehlivost tohoto čísla?</a:t>
            </a:r>
          </a:p>
          <a:p>
            <a:r>
              <a:rPr lang="cs-CZ" dirty="0"/>
              <a:t>Je to hodně, nebo málo? S jakou přesností bylo číslo změřeno?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bodový odhad nám toto neříká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využíváme intervalové odhady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71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0D50C-03E5-4A19-EF55-79106863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Chyba odhadu (</a:t>
            </a:r>
            <a:r>
              <a:rPr lang="cs-CZ" dirty="0" err="1"/>
              <a:t>margin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3B836-8C05-0407-CE7B-2391E8045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9118" cy="4351338"/>
          </a:xfrm>
        </p:spPr>
        <p:txBody>
          <a:bodyPr>
            <a:normAutofit/>
          </a:bodyPr>
          <a:lstStyle/>
          <a:p>
            <a:r>
              <a:rPr lang="cs-CZ" dirty="0"/>
              <a:t>Na základě výběrového souboru konstruujme bodový odhad (např. průměr)</a:t>
            </a:r>
          </a:p>
          <a:p>
            <a:r>
              <a:rPr lang="cs-CZ" dirty="0"/>
              <a:t>Údaj o chybě odhadu říká, jak moc velká nejistota je s odhadem spojena</a:t>
            </a:r>
          </a:p>
          <a:p>
            <a:r>
              <a:rPr lang="cs-CZ" dirty="0"/>
              <a:t>Například s odhadem průměru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/>
              <a:t> Proč říkáme odhad průměru?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odhadujeme průměr populace na základě výběrového souboru</a:t>
            </a:r>
          </a:p>
        </p:txBody>
      </p:sp>
    </p:spTree>
    <p:extLst>
      <p:ext uri="{BB962C8B-B14F-4D97-AF65-F5344CB8AC3E}">
        <p14:creationId xmlns:p14="http://schemas.microsoft.com/office/powerpoint/2010/main" val="150721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EA584-9DA7-D5B4-AA10-A17DF74AE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Latinka pro vzorek, řecká písmena pro populaci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6A970-5C2B-679E-64A5-56978FC57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1423" cy="4351338"/>
          </a:xfrm>
        </p:spPr>
        <p:txBody>
          <a:bodyPr/>
          <a:lstStyle/>
          <a:p>
            <a:pPr fontAlgn="base"/>
            <a:r>
              <a:rPr lang="cs-CZ" dirty="0"/>
              <a:t>m/</a:t>
            </a:r>
            <a:r>
              <a:rPr lang="cs-CZ" dirty="0" err="1"/>
              <a:t>x</a:t>
            </a:r>
            <a:r>
              <a:rPr lang="cs-CZ" dirty="0"/>
              <a:t>̄… výběrový průměr, průměr z dat</a:t>
            </a:r>
          </a:p>
          <a:p>
            <a:pPr fontAlgn="base"/>
            <a:r>
              <a:rPr lang="el-GR" dirty="0"/>
              <a:t>μ… </a:t>
            </a:r>
            <a:r>
              <a:rPr lang="cs-CZ" dirty="0"/>
              <a:t>populační průměr, průměrná hodnota v nepozorované populaci</a:t>
            </a:r>
          </a:p>
          <a:p>
            <a:pPr marL="0" indent="0" fontAlgn="base">
              <a:buNone/>
            </a:pPr>
            <a:endParaRPr lang="cs-CZ" dirty="0"/>
          </a:p>
          <a:p>
            <a:pPr fontAlgn="base"/>
            <a:r>
              <a:rPr lang="cs-CZ" dirty="0"/>
              <a:t>s… výběrová směrodatná odchylka</a:t>
            </a:r>
          </a:p>
          <a:p>
            <a:pPr fontAlgn="base"/>
            <a:r>
              <a:rPr lang="el-GR" dirty="0"/>
              <a:t>σ… </a:t>
            </a:r>
            <a:r>
              <a:rPr lang="cs-CZ" dirty="0"/>
              <a:t>populační směrodatná odchylka</a:t>
            </a:r>
          </a:p>
          <a:p>
            <a:endParaRPr lang="cs-CZ" dirty="0"/>
          </a:p>
        </p:txBody>
      </p:sp>
      <p:pic>
        <p:nvPicPr>
          <p:cNvPr id="1026" name="Picture 2" descr="Estimators: Sampling Measures to Estimate Population Values - αlphαrithms">
            <a:extLst>
              <a:ext uri="{FF2B5EF4-FFF2-40B4-BE49-F238E27FC236}">
                <a16:creationId xmlns:a16="http://schemas.microsoft.com/office/drawing/2014/main" id="{E7AC91F5-9045-6644-552C-16D3784E8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623" y="1585913"/>
            <a:ext cx="4980014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7419DC2-B3E3-12C0-5237-3024239FA4A8}"/>
              </a:ext>
            </a:extLst>
          </p:cNvPr>
          <p:cNvSpPr txBox="1"/>
          <p:nvPr/>
        </p:nvSpPr>
        <p:spPr>
          <a:xfrm>
            <a:off x="6158937" y="6364786"/>
            <a:ext cx="560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 obrázku: https://</a:t>
            </a:r>
            <a:r>
              <a:rPr lang="cs-CZ" sz="1200" dirty="0" err="1"/>
              <a:t>www.alpharithms.com</a:t>
            </a:r>
            <a:r>
              <a:rPr lang="cs-CZ" sz="1200" dirty="0"/>
              <a:t>/</a:t>
            </a:r>
            <a:r>
              <a:rPr lang="cs-CZ" sz="1200" dirty="0" err="1"/>
              <a:t>wp-content</a:t>
            </a:r>
            <a:r>
              <a:rPr lang="cs-CZ" sz="1200" dirty="0"/>
              <a:t>/</a:t>
            </a:r>
            <a:r>
              <a:rPr lang="cs-CZ" sz="1200" dirty="0" err="1"/>
              <a:t>uploads</a:t>
            </a:r>
            <a:r>
              <a:rPr lang="cs-CZ" sz="1200" dirty="0"/>
              <a:t>/1043/statistic-vs-estimator-1024x944.jpg</a:t>
            </a:r>
          </a:p>
        </p:txBody>
      </p:sp>
    </p:spTree>
    <p:extLst>
      <p:ext uri="{BB962C8B-B14F-4D97-AF65-F5344CB8AC3E}">
        <p14:creationId xmlns:p14="http://schemas.microsoft.com/office/powerpoint/2010/main" val="80491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0563B-7956-D7EC-8FC2-DC68456B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895" y="293119"/>
            <a:ext cx="10515600" cy="1325563"/>
          </a:xfrm>
        </p:spPr>
        <p:txBody>
          <a:bodyPr/>
          <a:lstStyle/>
          <a:p>
            <a:r>
              <a:rPr lang="cs-CZ" dirty="0"/>
              <a:t>Interval spolehlivosti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5E927-DD7D-686E-BA60-C4AE454D2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2143" y="1796143"/>
            <a:ext cx="3335215" cy="434071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Interval spolehlivosti = statistický mainstream pro vyjádření nejistoty intervalovým odhadem</a:t>
            </a:r>
          </a:p>
          <a:p>
            <a:r>
              <a:rPr lang="cs-CZ" dirty="0"/>
              <a:t>Interval spolehlivosti na hladině 5 % (neboli 95% interval spolehlivosti) překryje skutečnou hodnotu v populaci v 95 % případů.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CA92230E-CD79-B5B0-ADB3-75ED8830C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31358" y="208211"/>
            <a:ext cx="12192000" cy="630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36D2F01-0EEB-BA18-82A2-DEE87881757B}"/>
              </a:ext>
            </a:extLst>
          </p:cNvPr>
          <p:cNvSpPr txBox="1"/>
          <p:nvPr/>
        </p:nvSpPr>
        <p:spPr>
          <a:xfrm>
            <a:off x="7746274" y="6136856"/>
            <a:ext cx="4062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 grafu: Petruželka et al. (2020)</a:t>
            </a:r>
          </a:p>
        </p:txBody>
      </p:sp>
    </p:spTree>
    <p:extLst>
      <p:ext uri="{BB962C8B-B14F-4D97-AF65-F5344CB8AC3E}">
        <p14:creationId xmlns:p14="http://schemas.microsoft.com/office/powerpoint/2010/main" val="305256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14517-4626-C259-F13D-29096432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Spolehlivost bodových odhadů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F99711-2AA5-05C2-CCB6-06D52471FA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Výběrový soubor a intervalové odhady (zdroj: </a:t>
            </a:r>
            <a:r>
              <a:rPr lang="cs-CZ" b="1" dirty="0" err="1"/>
              <a:t>Spiegehalter</a:t>
            </a:r>
            <a:r>
              <a:rPr lang="cs-CZ" b="1" dirty="0"/>
              <a:t>, 2019)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39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A5F4B-E770-289A-DE7A-49158983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zjistíme spolehlivost bodových odhadů?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D33AB9-5EB6-6C8D-10FA-CF9199A02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Skrze úvahu, jak se bodový odhad změní, pokud zopakujeme proces výběru</a:t>
            </a:r>
          </a:p>
          <a:p>
            <a:r>
              <a:rPr lang="cs-CZ" dirty="0"/>
              <a:t>Pokud budeme opakovaně vybírat, jak se bude statistika měnit</a:t>
            </a:r>
          </a:p>
        </p:txBody>
      </p:sp>
    </p:spTree>
    <p:extLst>
      <p:ext uri="{BB962C8B-B14F-4D97-AF65-F5344CB8AC3E}">
        <p14:creationId xmlns:p14="http://schemas.microsoft.com/office/powerpoint/2010/main" val="1111495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950</Words>
  <Application>Microsoft Macintosh PowerPoint</Application>
  <PresentationFormat>Širokoúhlá obrazovka</PresentationFormat>
  <Paragraphs>111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arial</vt:lpstr>
      <vt:lpstr>Calibri</vt:lpstr>
      <vt:lpstr>Calibri Light</vt:lpstr>
      <vt:lpstr>Wingdings</vt:lpstr>
      <vt:lpstr>Motiv Office</vt:lpstr>
      <vt:lpstr>Jak vytváříme odhady?</vt:lpstr>
      <vt:lpstr>Odhady</vt:lpstr>
      <vt:lpstr>Odhad</vt:lpstr>
      <vt:lpstr>Problém bodových odhadů ze vzorku </vt:lpstr>
      <vt:lpstr>Chyba odhadu (margin of error)</vt:lpstr>
      <vt:lpstr>Latinka pro vzorek, řecká písmena pro populaci </vt:lpstr>
      <vt:lpstr>Interval spolehlivosti </vt:lpstr>
      <vt:lpstr>Spolehlivost bodových odhadů</vt:lpstr>
      <vt:lpstr>Jak zjistíme spolehlivost bodových odhadů? </vt:lpstr>
      <vt:lpstr>Jak vytváříme intervalové odhady? Příklad</vt:lpstr>
      <vt:lpstr>Vsuvka: důležitost velikosti vzorku</vt:lpstr>
      <vt:lpstr>Jak vytváříme intervalové odhady?</vt:lpstr>
      <vt:lpstr>Jak vytváříme intervalové odhady?</vt:lpstr>
      <vt:lpstr>Jak postupovat, když nemáme přesné informace o populaci?</vt:lpstr>
      <vt:lpstr>Jak vytváříme intervalové odhady?</vt:lpstr>
      <vt:lpstr>Bootstrapping</vt:lpstr>
      <vt:lpstr>Bootstrapping </vt:lpstr>
      <vt:lpstr>Bootstrapping</vt:lpstr>
      <vt:lpstr>Jak vypadají vzorky získané pomocí boostrapingu?</vt:lpstr>
      <vt:lpstr>Boostraping: Výsledek více opakování</vt:lpstr>
      <vt:lpstr>Jaká je tedy nejistota odhadu?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 adiktology - pokročilá</dc:title>
  <dc:creator>Petruželka, Benjamin</dc:creator>
  <cp:lastModifiedBy>Benjamin Petruželka</cp:lastModifiedBy>
  <cp:revision>105</cp:revision>
  <dcterms:created xsi:type="dcterms:W3CDTF">2020-01-03T11:42:41Z</dcterms:created>
  <dcterms:modified xsi:type="dcterms:W3CDTF">2024-01-09T09:56:42Z</dcterms:modified>
</cp:coreProperties>
</file>