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9" r:id="rId4"/>
    <p:sldId id="261" r:id="rId5"/>
    <p:sldId id="531" r:id="rId6"/>
    <p:sldId id="277" r:id="rId7"/>
    <p:sldId id="582" r:id="rId8"/>
    <p:sldId id="551" r:id="rId9"/>
    <p:sldId id="552" r:id="rId10"/>
    <p:sldId id="280" r:id="rId11"/>
    <p:sldId id="281" r:id="rId12"/>
    <p:sldId id="282" r:id="rId13"/>
    <p:sldId id="284" r:id="rId14"/>
    <p:sldId id="273" r:id="rId15"/>
    <p:sldId id="274" r:id="rId16"/>
    <p:sldId id="532" r:id="rId17"/>
    <p:sldId id="279" r:id="rId18"/>
    <p:sldId id="283" r:id="rId19"/>
    <p:sldId id="533" r:id="rId20"/>
    <p:sldId id="527" r:id="rId21"/>
    <p:sldId id="320" r:id="rId22"/>
    <p:sldId id="594" r:id="rId23"/>
    <p:sldId id="294" r:id="rId24"/>
    <p:sldId id="293" r:id="rId25"/>
    <p:sldId id="314" r:id="rId26"/>
    <p:sldId id="260" r:id="rId27"/>
    <p:sldId id="315" r:id="rId28"/>
    <p:sldId id="295" r:id="rId29"/>
    <p:sldId id="601" r:id="rId30"/>
    <p:sldId id="602" r:id="rId31"/>
    <p:sldId id="316" r:id="rId32"/>
    <p:sldId id="603" r:id="rId33"/>
    <p:sldId id="266" r:id="rId34"/>
    <p:sldId id="604" r:id="rId35"/>
    <p:sldId id="304" r:id="rId36"/>
    <p:sldId id="317" r:id="rId37"/>
    <p:sldId id="299" r:id="rId38"/>
    <p:sldId id="297" r:id="rId39"/>
    <p:sldId id="298" r:id="rId40"/>
    <p:sldId id="321" r:id="rId41"/>
    <p:sldId id="322" r:id="rId42"/>
    <p:sldId id="605" r:id="rId43"/>
    <p:sldId id="331" r:id="rId44"/>
    <p:sldId id="303" r:id="rId45"/>
    <p:sldId id="332" r:id="rId46"/>
    <p:sldId id="318" r:id="rId47"/>
    <p:sldId id="333" r:id="rId48"/>
    <p:sldId id="285" r:id="rId49"/>
    <p:sldId id="323" r:id="rId50"/>
    <p:sldId id="268" r:id="rId5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uželka, Benjamin" initials="PB" lastIdx="2" clrIdx="0">
    <p:extLst>
      <p:ext uri="{19B8F6BF-5375-455C-9EA6-DF929625EA0E}">
        <p15:presenceInfo xmlns:p15="http://schemas.microsoft.com/office/powerpoint/2012/main" userId="S::petruzeb@ff.cuni.cz::f8e3b45a-faa4-4094-9acf-441c23478e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94" autoAdjust="0"/>
    <p:restoredTop sz="94632"/>
  </p:normalViewPr>
  <p:slideViewPr>
    <p:cSldViewPr snapToGrid="0" snapToObjects="1">
      <p:cViewPr varScale="1">
        <p:scale>
          <a:sx n="98" d="100"/>
          <a:sy n="98" d="100"/>
        </p:scale>
        <p:origin x="208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AE20A-F640-4249-A811-C32A9612F3D3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3504-9055-D448-A00B-03FEB6440A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0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68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Addiction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5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A22C5-6FA1-B14A-82D4-2B011332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A3CAD6-AA09-CB49-96A0-B0EAB3E6F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FEF6C-9A9F-E146-BBE0-5F27471A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7DBCF-0B4C-504A-B12D-EEC2D039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94911-F303-9D4A-954B-92D0A3F3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5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1EC28-E068-D340-94C8-3333853D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5E6EE-C264-3E45-B393-6822861D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35DB1-9D4A-B243-ACDA-D0CD9A0E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639EE-83BA-A340-96E6-3F33955A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71BAE-4D67-A64A-AEDB-F435837E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920B97-D308-3F4D-AF69-DD11D1C23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F3FFB3-F5DA-964D-89FA-5414234E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25013-8AF7-EA42-80BD-922848D2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703B0-FE8F-0547-B8B7-DB2C710C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E427B-C97B-FD42-A90F-B72D5E9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1E1D8-8FA2-4A45-A396-34524295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EEA1F-8EAD-5E4B-A548-183D6F18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93751-A773-1C4E-A984-09C38270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CE5B6-1809-1142-BC04-6BC10690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A51A8-AEB0-8244-888B-D657632F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BE48-C56D-2F49-9324-943164F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EE748-D13E-CC49-A5A4-D89B1FA1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32019-2CE7-F24E-A99A-D39824D2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85933-A27A-0F4C-9EE9-56360E79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F74FC-2055-C948-A182-8919317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C246-77ED-6846-B600-E07F8A97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1EF61-1B18-5A42-87D1-F2661E22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A6F0E1-EE46-3249-BDF2-A616A52FE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1E8A4-BD74-BF42-8CEC-0E34A15D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81539-9877-4141-A866-DD1301B3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35F21-4928-1F4C-9CA5-60D67F5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09C55-5933-7145-AF87-3C337211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C03A-5E34-B140-821F-08F5792E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69FD70-9598-BB46-A000-AA65F92C4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BA198C-8B9A-844D-8A29-A282BA3B3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AD0B8B-6C06-644D-A105-3243F8FA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6BA753-E776-194E-A71C-3882951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DD62DB-1D7C-1841-B5B7-450F3FDD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B25719-82BA-4C4D-AB3F-EBCD6020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05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459C6-ABE7-7540-9BCC-7DBA1EFD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4AFDB2-A28B-8D40-A064-A9F6943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EDB2CB-B271-CA41-ACCA-43A4A4A2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AC340C-29A7-B146-B272-0CC7390E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0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349907-6DD6-5C40-870B-62C0B7D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A17912-FE25-1740-BE8E-256DF08F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ECAAB8-0BB8-D94E-86E1-1C737170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16841-73E8-8C42-B877-B9D73172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A4BC6-EF42-A149-ABE4-CB02D278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2F71F7-DDBC-014E-B958-7EF1C73E6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70CC5-0ADA-5047-86D4-2F7E820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63D31D-CABC-474E-9389-CBBAC7BC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2677B6-C3ED-8144-9328-8F0E88B5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E871-AD55-5E4B-AA99-BC5D1004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ED7D15-B8C1-194D-8BE8-9843EF837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D7C85E-9F1C-4B4B-B0BF-9B1FB234D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37F1A-9E67-8947-A352-E261C436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93332-8C7E-D944-87EE-529D68D3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3C0C29-0757-3D40-96F1-23539B21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E8D36B-51E1-284B-B78C-28F64F6E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04B819-F8EA-5D4F-84FB-10C94A2E4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EB0C9F-E5CF-DE43-A4DE-F6ED78BA4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CE7C8-82AC-5740-837C-62C1EAFF6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5858A-6F40-F74A-AB47-5DACB84CA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E134-93B5-8EF7-BA40-C6C8B59EC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vytváříme odhady?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A45F45-7081-9463-FDA4-51DA03D6E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inferenčního uvažování: vzorek a populace</a:t>
            </a:r>
          </a:p>
        </p:txBody>
      </p:sp>
    </p:spTree>
    <p:extLst>
      <p:ext uri="{BB962C8B-B14F-4D97-AF65-F5344CB8AC3E}">
        <p14:creationId xmlns:p14="http://schemas.microsoft.com/office/powerpoint/2010/main" val="355947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C555F-74C0-37C3-EC2B-9E74888D8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inference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1818C-0E33-CCBE-C502-83E6B821D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410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01633-17D0-EBE3-0434-934E9CA4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Proces statistické inference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03F43-3186-55D8-CCAC-61712E3EE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Data</a:t>
            </a:r>
          </a:p>
          <a:p>
            <a:pPr fontAlgn="base"/>
            <a:r>
              <a:rPr lang="cs-CZ" dirty="0"/>
              <a:t>Závěry o výběrovém souboru (popisná statistika)</a:t>
            </a:r>
          </a:p>
          <a:p>
            <a:pPr fontAlgn="base"/>
            <a:r>
              <a:rPr lang="cs-CZ" dirty="0"/>
              <a:t>Závěry o základním souboru (inferenční statistika)</a:t>
            </a:r>
          </a:p>
          <a:p>
            <a:pPr fontAlgn="base"/>
            <a:r>
              <a:rPr lang="cs-CZ" dirty="0"/>
              <a:t>Závěry o (cílové) populaci</a:t>
            </a:r>
          </a:p>
        </p:txBody>
      </p:sp>
    </p:spTree>
    <p:extLst>
      <p:ext uri="{BB962C8B-B14F-4D97-AF65-F5344CB8AC3E}">
        <p14:creationId xmlns:p14="http://schemas.microsoft.com/office/powerpoint/2010/main" val="247313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87F9B-E1DD-9852-19AE-D0C112F8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inference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C7DA3-1AC3-6CD2-C6C0-29C9B55013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Kroky: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/>
              <a:t>Data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/>
              <a:t>Závěry o vzorku (popisná statistika)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/>
              <a:t>Závěry o studované populaci (inferenční statistika)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/>
              <a:t>Závěry o cílové populaci (freestyle)</a:t>
            </a:r>
          </a:p>
          <a:p>
            <a:endParaRPr lang="cs-CZ" dirty="0">
              <a:highlight>
                <a:srgbClr val="FF0000"/>
              </a:highlight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E5C170-D849-1DEC-52C8-86E8DEF83C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Problémy a rizika při přechodu mezi stupni:</a:t>
            </a:r>
          </a:p>
          <a:p>
            <a:pPr lvl="1" fontAlgn="base"/>
            <a:r>
              <a:rPr lang="cs-CZ" dirty="0"/>
              <a:t> Přechod z 1 na 2: chyby měření (Měříme, co jsme chtěli?)</a:t>
            </a:r>
          </a:p>
          <a:p>
            <a:pPr lvl="1" fontAlgn="base"/>
            <a:r>
              <a:rPr lang="cs-CZ" dirty="0"/>
              <a:t>Přechod z 2 na 3: design studie, validita, </a:t>
            </a:r>
            <a:r>
              <a:rPr lang="cs-CZ" u="sng" dirty="0"/>
              <a:t>inferenční statistika</a:t>
            </a:r>
          </a:p>
          <a:p>
            <a:pPr lvl="1" fontAlgn="base"/>
            <a:r>
              <a:rPr lang="cs-CZ" dirty="0"/>
              <a:t>Přechod z 3 na 4 (podařilo se nám zasáhnout cílovou populaci?): externí validita (můžeme výsledky přenášet mimo vzorek?, vzorek je obvykle na určitém čase a místě)</a:t>
            </a:r>
          </a:p>
        </p:txBody>
      </p:sp>
    </p:spTree>
    <p:extLst>
      <p:ext uri="{BB962C8B-B14F-4D97-AF65-F5344CB8AC3E}">
        <p14:creationId xmlns:p14="http://schemas.microsoft.com/office/powerpoint/2010/main" val="3035153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EF8D2-B71C-3935-F79C-90FD4083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správně vybírat vzorek?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2E314-7973-2009-78CD-0EF7C3FD90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Vzorek a výběr</a:t>
            </a:r>
          </a:p>
        </p:txBody>
      </p:sp>
    </p:spTree>
    <p:extLst>
      <p:ext uri="{BB962C8B-B14F-4D97-AF65-F5344CB8AC3E}">
        <p14:creationId xmlns:p14="http://schemas.microsoft.com/office/powerpoint/2010/main" val="342324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E7F50-5C20-B847-A9F2-F43151FC9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větší, tím lepší?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A6A76C-28EB-2D41-8D3A-9A8628115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Klasický případ</a:t>
            </a:r>
          </a:p>
          <a:p>
            <a:r>
              <a:rPr lang="cs-CZ" dirty="0"/>
              <a:t>V USA byl velice rozšířený deník </a:t>
            </a:r>
            <a:r>
              <a:rPr lang="cs-CZ" dirty="0" err="1"/>
              <a:t>Literary</a:t>
            </a:r>
            <a:r>
              <a:rPr lang="cs-CZ" dirty="0"/>
              <a:t> digest</a:t>
            </a:r>
          </a:p>
          <a:p>
            <a:r>
              <a:rPr lang="cs-CZ" dirty="0"/>
              <a:t>Spolehlivě předvídal výsledky voleb</a:t>
            </a:r>
          </a:p>
          <a:p>
            <a:r>
              <a:rPr lang="cs-CZ" dirty="0"/>
              <a:t>Obrovský vzorek dvou milionu voličů (dnes vzorky mnohem menší)</a:t>
            </a:r>
          </a:p>
          <a:p>
            <a:r>
              <a:rPr lang="cs-CZ" dirty="0"/>
              <a:t>Adresy voličů z celých USA – na základě telefonních seznamů a různých adresářů</a:t>
            </a:r>
          </a:p>
          <a:p>
            <a:r>
              <a:rPr lang="cs-CZ" dirty="0"/>
              <a:t>Volby v roce 1936 – předpovídali, že </a:t>
            </a:r>
            <a:r>
              <a:rPr lang="cs-CZ" dirty="0" err="1"/>
              <a:t>Landon</a:t>
            </a:r>
            <a:r>
              <a:rPr lang="cs-CZ" dirty="0"/>
              <a:t> porazí Roosevelta ale nebylo to tak</a:t>
            </a:r>
          </a:p>
          <a:p>
            <a:r>
              <a:rPr lang="cs-CZ" b="1" dirty="0"/>
              <a:t>Proč tomu tak nebylo?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40985-0A8F-DFA2-03C4-1D876ECCA941}"/>
              </a:ext>
            </a:extLst>
          </p:cNvPr>
          <p:cNvSpPr txBox="1"/>
          <p:nvPr/>
        </p:nvSpPr>
        <p:spPr>
          <a:xfrm>
            <a:off x="9209314" y="6176963"/>
            <a:ext cx="269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Disman</a:t>
            </a:r>
            <a:r>
              <a:rPr lang="cs-CZ" dirty="0"/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17745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3126A-A105-0E42-B6F6-175FEB47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větší, tím lepší?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99D4A-F5AF-0941-B1F6-13D92D39E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výběru vylučoval voliče nižší třídy</a:t>
            </a:r>
          </a:p>
          <a:p>
            <a:r>
              <a:rPr lang="cs-CZ" dirty="0"/>
              <a:t>Dříve to dobře fungovalo ale v roce 1935 vrcholila hospodářská krize, což vedlo k polarizaci společnosti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struktura vzorku musí imitovat složení populace, co nejpřesněji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D178728-F9E2-FBE6-83C2-3F16720D96AA}"/>
              </a:ext>
            </a:extLst>
          </p:cNvPr>
          <p:cNvSpPr txBox="1"/>
          <p:nvPr/>
        </p:nvSpPr>
        <p:spPr>
          <a:xfrm>
            <a:off x="9209314" y="6176963"/>
            <a:ext cx="269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Disman</a:t>
            </a:r>
            <a:r>
              <a:rPr lang="cs-CZ" dirty="0"/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3534035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D2CF6-2189-784F-9A74-518A6A21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Reprezentativita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C06101-5ECA-F443-BE24-8CBD95FA9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můžeme ze vzorku vyvodit přesné závěry o populaci, mluvíme o </a:t>
            </a:r>
            <a:r>
              <a:rPr lang="cs-CZ" dirty="0" err="1"/>
              <a:t>reprezentativitě</a:t>
            </a:r>
            <a:endParaRPr lang="cs-CZ" dirty="0"/>
          </a:p>
          <a:p>
            <a:r>
              <a:rPr lang="cs-CZ" dirty="0"/>
              <a:t>Vzorek musí odrážet charakteristiky populace, která nás zajímají, co nejvěrněji to jde</a:t>
            </a:r>
          </a:p>
          <a:p>
            <a:r>
              <a:rPr lang="cs-CZ" dirty="0"/>
              <a:t>V užším smyslu je vzorek reprezentativní, pokud všechny prvky v populaci měly stejnou šanci být součástí vzorku</a:t>
            </a:r>
          </a:p>
        </p:txBody>
      </p:sp>
    </p:spTree>
    <p:extLst>
      <p:ext uri="{BB962C8B-B14F-4D97-AF65-F5344CB8AC3E}">
        <p14:creationId xmlns:p14="http://schemas.microsoft.com/office/powerpoint/2010/main" val="237043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24E7-3214-CF45-899C-8F2A5670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Reprezentativita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ECC0E1-48EB-1346-8E28-042872B1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094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Reprezentativnost vzorku souvisí s velikostí daného vzorku (čím více lidí z populace se zúčastní, tím větší pravděpodobnost máme, že bude dobře reprezentovat populaci)</a:t>
            </a:r>
          </a:p>
          <a:p>
            <a:r>
              <a:rPr lang="cs-CZ" dirty="0"/>
              <a:t>Nicméně vztah mezi velikostí a </a:t>
            </a:r>
            <a:r>
              <a:rPr lang="cs-CZ" dirty="0" err="1"/>
              <a:t>reprezentativitou</a:t>
            </a:r>
            <a:r>
              <a:rPr lang="cs-CZ" dirty="0"/>
              <a:t> není přímočarý. Více než velikost vzorku má vliv metoda výběru</a:t>
            </a:r>
          </a:p>
        </p:txBody>
      </p:sp>
    </p:spTree>
    <p:extLst>
      <p:ext uri="{BB962C8B-B14F-4D97-AF65-F5344CB8AC3E}">
        <p14:creationId xmlns:p14="http://schemas.microsoft.com/office/powerpoint/2010/main" val="1681831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B32F4-7A4F-EF4B-B91C-5A82DA93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Reprezentativita</a:t>
            </a:r>
            <a:r>
              <a:rPr lang="cs-CZ" dirty="0"/>
              <a:t> (náhodný výběr)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5F86B-2102-0040-8F63-FD330469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závisí na třech základních okolnostech: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Homogennost základního souboru</a:t>
            </a:r>
            <a:r>
              <a:rPr lang="cs-CZ" dirty="0"/>
              <a:t>: Vzorek bude tím reprezentativnější, z čím homogennější populace vychází.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Informovanost o základním souboru</a:t>
            </a:r>
            <a:r>
              <a:rPr lang="cs-CZ" dirty="0"/>
              <a:t>: Čím lépe známe zkoumanou populaci, tím lépe jsme schopni sestavit reprezentativnější vzorek.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Šance člena populace dostat se do vzorku</a:t>
            </a:r>
            <a:r>
              <a:rPr lang="cs-CZ" dirty="0"/>
              <a:t>: Každý člověk z námi zkoumané populace by měl mít stejnou šanci dostat se do výběrového vzorku.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519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AFECC-A0E0-B94B-A6B6-2865F273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velikosti vzorku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252A1-E5EB-0D47-92A6-AFC34D4E6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Determinanty velikosti vzorku:</a:t>
            </a:r>
          </a:p>
          <a:p>
            <a:pPr marL="514350" indent="-514350">
              <a:buAutoNum type="alphaLcParenR"/>
            </a:pPr>
            <a:r>
              <a:rPr lang="cs-CZ" dirty="0"/>
              <a:t>Jak velkou výběrovou chybu hodláme tolerovat </a:t>
            </a:r>
          </a:p>
          <a:p>
            <a:pPr marL="514350" indent="-514350">
              <a:buAutoNum type="alphaLcParenR"/>
            </a:pPr>
            <a:r>
              <a:rPr lang="cs-CZ" dirty="0"/>
              <a:t>Jak heterogenní bude sledovaná populace</a:t>
            </a:r>
          </a:p>
          <a:p>
            <a:pPr marL="514350" indent="-514350">
              <a:buAutoNum type="alphaLcParenR"/>
            </a:pPr>
            <a:r>
              <a:rPr lang="cs-CZ" dirty="0"/>
              <a:t>Jakého typu budou klíčové proměnné</a:t>
            </a:r>
          </a:p>
          <a:p>
            <a:pPr marL="514350" indent="-514350">
              <a:buAutoNum type="alphaLcParenR"/>
            </a:pPr>
            <a:r>
              <a:rPr lang="cs-CZ" dirty="0"/>
              <a:t>Jaké podskupiny vzorku hodláme analyzovat</a:t>
            </a:r>
          </a:p>
          <a:p>
            <a:pPr marL="514350" indent="-514350">
              <a:buAutoNum type="alphaLcParenR"/>
            </a:pPr>
            <a:r>
              <a:rPr lang="cs-CZ" dirty="0"/>
              <a:t>Jaké máme zdroje</a:t>
            </a:r>
          </a:p>
        </p:txBody>
      </p:sp>
    </p:spTree>
    <p:extLst>
      <p:ext uri="{BB962C8B-B14F-4D97-AF65-F5344CB8AC3E}">
        <p14:creationId xmlns:p14="http://schemas.microsoft.com/office/powerpoint/2010/main" val="27556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D8003-27E6-90F5-E5E5-2F0FA428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statistiky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16620-6EDE-5551-921C-CDCA288D3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1) Deskripce dat (deskriptivní statistika)</a:t>
            </a:r>
          </a:p>
          <a:p>
            <a:pPr marL="0" indent="0" fontAlgn="base">
              <a:buNone/>
            </a:pPr>
            <a:r>
              <a:rPr lang="cs-CZ" dirty="0"/>
              <a:t>2) Inference z pozorovaných dat na nepozorované skutečnosti (ze vzorku na populaci, prediktivní, kauzální)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Na základě známých (pozorovaných) faktů se snažíme říct něco o skutečnostech, které neznáme (nepozorujeme).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713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0CAA7-AFD7-3356-F75A-409BEDAC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parametry vzorku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595F3E-0C91-6AA5-F95A-DF07D871B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99085" cy="4305352"/>
          </a:xfrm>
        </p:spPr>
        <p:txBody>
          <a:bodyPr/>
          <a:lstStyle/>
          <a:p>
            <a:r>
              <a:rPr lang="cs-CZ" dirty="0"/>
              <a:t>Velikost</a:t>
            </a:r>
          </a:p>
          <a:p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70B4729-41CB-86CC-D5B3-447DB60DA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606" y="1889177"/>
            <a:ext cx="6172200" cy="424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055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0F992-1B84-86DF-C4A5-EF21B448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výběrů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A9296E-6FC5-1DBF-5D29-E1805017E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Odpovídá výběr populaci?</a:t>
            </a:r>
          </a:p>
          <a:p>
            <a:r>
              <a:rPr lang="cs-CZ" dirty="0"/>
              <a:t>Jedna z možných typologií: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Nereprezentativní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Kvazireprezentativní</a:t>
            </a:r>
            <a:r>
              <a:rPr lang="cs-CZ" dirty="0"/>
              <a:t> (širší pojetí </a:t>
            </a:r>
            <a:r>
              <a:rPr lang="cs-CZ" dirty="0" err="1"/>
              <a:t>reprezentativity</a:t>
            </a:r>
            <a:r>
              <a:rPr lang="cs-CZ" dirty="0"/>
              <a:t> – populaci odpovídá v jejich charakteristikách)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Reprezentativní (úzké pojetí </a:t>
            </a:r>
            <a:r>
              <a:rPr lang="cs-CZ" dirty="0" err="1"/>
              <a:t>reprezentativity</a:t>
            </a:r>
            <a:r>
              <a:rPr lang="cs-CZ" dirty="0"/>
              <a:t> – každý prvek má stejnou šanci být vybrán)</a:t>
            </a:r>
          </a:p>
        </p:txBody>
      </p:sp>
    </p:spTree>
    <p:extLst>
      <p:ext uri="{BB962C8B-B14F-4D97-AF65-F5344CB8AC3E}">
        <p14:creationId xmlns:p14="http://schemas.microsoft.com/office/powerpoint/2010/main" val="1165834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E4D5E-BB61-20EA-84C7-F72B9F42A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8" y="2766218"/>
            <a:ext cx="10515600" cy="1325563"/>
          </a:xfrm>
        </p:spPr>
        <p:txBody>
          <a:bodyPr/>
          <a:lstStyle/>
          <a:p>
            <a:r>
              <a:rPr lang="cs-CZ" dirty="0"/>
              <a:t>Jaké znáte druhy reprezentativních výběrů?</a:t>
            </a:r>
          </a:p>
        </p:txBody>
      </p:sp>
    </p:spTree>
    <p:extLst>
      <p:ext uri="{BB962C8B-B14F-4D97-AF65-F5344CB8AC3E}">
        <p14:creationId xmlns:p14="http://schemas.microsoft.com/office/powerpoint/2010/main" val="604062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B11A6-371C-7749-B68A-CD1D5C9B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Náhodný výběr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53F1C9-E5C4-CA4A-86B0-EC0350A43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Jak správně házet korunou?</a:t>
            </a:r>
          </a:p>
        </p:txBody>
      </p:sp>
    </p:spTree>
    <p:extLst>
      <p:ext uri="{BB962C8B-B14F-4D97-AF65-F5344CB8AC3E}">
        <p14:creationId xmlns:p14="http://schemas.microsoft.com/office/powerpoint/2010/main" val="4064684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19ED3-4B97-004C-8139-4C537C82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správně házet korunou?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9B8D89-57C6-A741-8F98-789A32B3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Lidská mysl nefunguje náhodně – nejsme dobrý náhodný generátor čísel</a:t>
            </a:r>
          </a:p>
          <a:p>
            <a:r>
              <a:rPr lang="cs-CZ" dirty="0"/>
              <a:t>Existuje více technik získání náhodného reprezentativního výběru (házení korunou):</a:t>
            </a:r>
          </a:p>
          <a:p>
            <a:pPr marL="514350" indent="-514350">
              <a:buAutoNum type="alphaLcParenR"/>
            </a:pPr>
            <a:r>
              <a:rPr lang="cs-CZ" dirty="0"/>
              <a:t>Prostý náhodný,</a:t>
            </a:r>
          </a:p>
          <a:p>
            <a:pPr marL="514350" indent="-514350">
              <a:buAutoNum type="alphaLcParenR"/>
            </a:pPr>
            <a:r>
              <a:rPr lang="cs-CZ" dirty="0"/>
              <a:t>Systematický,</a:t>
            </a:r>
          </a:p>
          <a:p>
            <a:pPr marL="514350" indent="-514350">
              <a:buAutoNum type="alphaLcParenR"/>
            </a:pPr>
            <a:r>
              <a:rPr lang="cs-CZ" dirty="0"/>
              <a:t>Stratifikovaný,</a:t>
            </a:r>
          </a:p>
          <a:p>
            <a:pPr marL="514350" indent="-514350">
              <a:buAutoNum type="alphaLcParenR"/>
            </a:pPr>
            <a:r>
              <a:rPr lang="cs-CZ" dirty="0"/>
              <a:t>Vícestupňový náhodný výběr.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353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B11A6-371C-7749-B68A-CD1D5C9B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Prostý náhodný výběr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53F1C9-E5C4-CA4A-86B0-EC0350A43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Náhodný výběr</a:t>
            </a:r>
          </a:p>
        </p:txBody>
      </p:sp>
    </p:spTree>
    <p:extLst>
      <p:ext uri="{BB962C8B-B14F-4D97-AF65-F5344CB8AC3E}">
        <p14:creationId xmlns:p14="http://schemas.microsoft.com/office/powerpoint/2010/main" val="1014259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0F4F0-B14D-1545-B07C-7CC44C90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Prostý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50D82-C336-0B40-9F50-9CEA0D97E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„každá položka v rámci populace má stejnou pravděpodobnost, že bude vybrána“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musí být náhodný proces výběru</a:t>
            </a:r>
          </a:p>
          <a:p>
            <a:r>
              <a:rPr lang="cs-CZ" dirty="0"/>
              <a:t>Nejjednodušším způsobem je přiřadit každé položce v populaci číslo a pak použít náhodný generátor čísel</a:t>
            </a:r>
          </a:p>
          <a:p>
            <a:r>
              <a:rPr lang="cs-CZ" dirty="0"/>
              <a:t>Například losování výhry ve sportce, tahání čísel z klobouku</a:t>
            </a:r>
          </a:p>
        </p:txBody>
      </p:sp>
    </p:spTree>
    <p:extLst>
      <p:ext uri="{BB962C8B-B14F-4D97-AF65-F5344CB8AC3E}">
        <p14:creationId xmlns:p14="http://schemas.microsoft.com/office/powerpoint/2010/main" val="251032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B11A6-371C-7749-B68A-CD1D5C9B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výběr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53F1C9-E5C4-CA4A-86B0-EC0350A43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Náhodný výběr</a:t>
            </a:r>
          </a:p>
        </p:txBody>
      </p:sp>
    </p:spTree>
    <p:extLst>
      <p:ext uri="{BB962C8B-B14F-4D97-AF65-F5344CB8AC3E}">
        <p14:creationId xmlns:p14="http://schemas.microsoft.com/office/powerpoint/2010/main" val="2240120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B06A2-D7DE-914B-8BEB-D22DF34F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6C01F-9EED-9A47-BC4A-0E753CE30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N-</a:t>
            </a:r>
            <a:r>
              <a:rPr lang="cs-CZ" dirty="0" err="1"/>
              <a:t>tého</a:t>
            </a:r>
            <a:r>
              <a:rPr lang="cs-CZ" dirty="0"/>
              <a:t> případu</a:t>
            </a:r>
          </a:p>
          <a:p>
            <a:r>
              <a:rPr lang="cs-CZ" dirty="0"/>
              <a:t>Jedná se o typický případ u firem a organizací, které si vedou </a:t>
            </a:r>
            <a:r>
              <a:rPr lang="cs-CZ" u="sng" dirty="0"/>
              <a:t>databázi potenciálních respondentů</a:t>
            </a:r>
            <a:r>
              <a:rPr lang="cs-CZ" dirty="0"/>
              <a:t> (registrovaní uživatelé určité služby, seznam zákazníků, vlastní databáze kontaktů). </a:t>
            </a:r>
          </a:p>
          <a:p>
            <a:r>
              <a:rPr lang="cs-CZ" dirty="0"/>
              <a:t>Z těchto potenciálních respondentů se vybere každý N-</a:t>
            </a:r>
            <a:r>
              <a:rPr lang="cs-CZ" dirty="0" err="1"/>
              <a:t>tý</a:t>
            </a:r>
            <a:r>
              <a:rPr lang="cs-CZ" dirty="0"/>
              <a:t> případ, kterému se zašle dotazník k vyplnění.</a:t>
            </a:r>
          </a:p>
          <a:p>
            <a:r>
              <a:rPr lang="cs-CZ" dirty="0"/>
              <a:t>Podobný prostému náhodnému výběru, zejména pokud je list randomizován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240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357E-9474-549C-C9ED-2394B0D2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výběr a jeho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B9C1C-4D8A-4E8B-1AB6-0C345CA8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však je, aby první jedinec byl vybrán náhodně a teprve od tohoto výchozího bodu budeme vybírat každou N-tou jednotkou</a:t>
            </a:r>
          </a:p>
          <a:p>
            <a:r>
              <a:rPr lang="cs-CZ" dirty="0"/>
              <a:t>Postup není vhodné použít, když jsou jednotky v seznamu (opoře výběru) řazeny podle nějakého systematického schématu</a:t>
            </a:r>
          </a:p>
          <a:p>
            <a:r>
              <a:rPr lang="cs-CZ" dirty="0"/>
              <a:t>Pokud je seznam uspořádán v cyklickém vzorci, který se shoduje s intervalem výběru, tak vznikne zkreslený vzorek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pokud pracujeme s tímto druhem výběru je třeba dobře prozkoumat seznam a jeho uspořádání</a:t>
            </a:r>
          </a:p>
        </p:txBody>
      </p:sp>
    </p:spTree>
    <p:extLst>
      <p:ext uri="{BB962C8B-B14F-4D97-AF65-F5344CB8AC3E}">
        <p14:creationId xmlns:p14="http://schemas.microsoft.com/office/powerpoint/2010/main" val="13697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B9B1A-42BD-121D-F7A2-06C8DD49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inferenčního uvažování: vzorek a populace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60BF17-8B15-9D4B-2AD9-39E7140B67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Populace</a:t>
            </a:r>
          </a:p>
        </p:txBody>
      </p:sp>
    </p:spTree>
    <p:extLst>
      <p:ext uri="{BB962C8B-B14F-4D97-AF65-F5344CB8AC3E}">
        <p14:creationId xmlns:p14="http://schemas.microsoft.com/office/powerpoint/2010/main" val="791199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612F5-64CA-A94A-CFC1-E84A7FF5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FF906-95F4-D527-7BB7-77D207C72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vytvořit vzorek bytů v mrakodrapu</a:t>
            </a:r>
          </a:p>
          <a:p>
            <a:r>
              <a:rPr lang="cs-CZ" dirty="0"/>
              <a:t>například </a:t>
            </a:r>
            <a:r>
              <a:rPr lang="cs-CZ" dirty="0" err="1"/>
              <a:t>Maxfield</a:t>
            </a:r>
            <a:r>
              <a:rPr lang="cs-CZ" dirty="0"/>
              <a:t> </a:t>
            </a:r>
            <a:r>
              <a:rPr lang="cs-CZ" dirty="0" err="1"/>
              <a:t>appartment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v New Yorku </a:t>
            </a:r>
          </a:p>
          <a:p>
            <a:r>
              <a:rPr lang="cs-CZ" dirty="0"/>
              <a:t>byty končící na 01, 02, 03 a 04 mají nádherný výhled a stojí více než třikrát tolik než byty končící na 05, 06, 07 a 08</a:t>
            </a:r>
          </a:p>
          <a:p>
            <a:r>
              <a:rPr lang="cs-CZ" dirty="0"/>
              <a:t>Pokud je jako výchozí bod vybráno číslo 02, budou vybrány pouze prémiové byty, a bude vybírán např. každý desátý bod</a:t>
            </a:r>
          </a:p>
        </p:txBody>
      </p:sp>
    </p:spTree>
    <p:extLst>
      <p:ext uri="{BB962C8B-B14F-4D97-AF65-F5344CB8AC3E}">
        <p14:creationId xmlns:p14="http://schemas.microsoft.com/office/powerpoint/2010/main" val="139061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B11A6-371C-7749-B68A-CD1D5C9B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Stratifikovaný výběr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53F1C9-E5C4-CA4A-86B0-EC0350A43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Náhodný výběr</a:t>
            </a:r>
          </a:p>
        </p:txBody>
      </p:sp>
    </p:spTree>
    <p:extLst>
      <p:ext uri="{BB962C8B-B14F-4D97-AF65-F5344CB8AC3E}">
        <p14:creationId xmlns:p14="http://schemas.microsoft.com/office/powerpoint/2010/main" val="3013440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68A10-6384-6D48-A096-0A34D8889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Stratifikovaný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6570A-7EB4-D544-A0C1-719F574E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Modifikace použití náhodného prostého a náhodného systematického výběru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514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68A10-6384-6D48-A096-0A34D8889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Stratifikovaný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6570A-7EB4-D544-A0C1-719F574E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Populace je rozdělena do skupin homogenních vzhledem k nějakému jasnému kritériu a jedinci jsou vybíráni do vzorku náhodně z těchto skupin</a:t>
            </a:r>
          </a:p>
          <a:p>
            <a:r>
              <a:rPr lang="cs-CZ" dirty="0"/>
              <a:t>Rozdělení výběrového rámce do dvou nebo více „strat“ (částí) a z nich je potom náhodně vybíráno</a:t>
            </a:r>
          </a:p>
          <a:p>
            <a:r>
              <a:rPr lang="cs-CZ" dirty="0"/>
              <a:t>Vybírání potom probíhá v každém stratu</a:t>
            </a:r>
          </a:p>
          <a:p>
            <a:r>
              <a:rPr lang="cs-CZ" dirty="0"/>
              <a:t>Zajišťujeme tak, že každá skupina bude dostatečně zastoupena tak, jak je zastoupena v populaci</a:t>
            </a:r>
          </a:p>
          <a:p>
            <a:r>
              <a:rPr lang="cs-CZ" dirty="0"/>
              <a:t>Například pokud se budeme zaměřit na kouření můžeme vzorek rozdělit na: studenty 1., 2. a 3. ročníku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5005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60B95-55DE-56CC-B92D-AB490808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Stratifikovaný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7CF7F-F7D5-C9A6-6771-2F4790483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Náhodný stratifikovaný výběr – snižuje náhodnou výběrovou chybu</a:t>
            </a:r>
          </a:p>
          <a:p>
            <a:r>
              <a:rPr lang="cs-CZ" dirty="0"/>
              <a:t>Výběrová chyba je snižována:</a:t>
            </a:r>
          </a:p>
          <a:p>
            <a:pPr marL="514350" indent="-514350">
              <a:buAutoNum type="alphaLcParenR"/>
            </a:pPr>
            <a:r>
              <a:rPr lang="cs-CZ" dirty="0"/>
              <a:t>Velikostí vzorku</a:t>
            </a:r>
          </a:p>
          <a:p>
            <a:pPr marL="514350" indent="-514350">
              <a:buAutoNum type="alphaLcParenR"/>
            </a:pPr>
            <a:r>
              <a:rPr lang="cs-CZ" dirty="0"/>
              <a:t>Homogenitou populace</a:t>
            </a:r>
          </a:p>
          <a:p>
            <a:r>
              <a:rPr lang="cs-CZ" dirty="0"/>
              <a:t>Pokud budeme vybírat pomocí </a:t>
            </a:r>
            <a:r>
              <a:rPr lang="cs-CZ" dirty="0" err="1"/>
              <a:t>nestrafikovaného</a:t>
            </a:r>
            <a:r>
              <a:rPr lang="cs-CZ" dirty="0"/>
              <a:t> vzorku, tak v případě ročníku bude tato proměnná zatížená výběrovou chybou, pokud bude předmětem stratifikace, tak tímto zatížena nebude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Snižuje směrodatnou chybu a interval spolehlivosti, protože činí výběr </a:t>
            </a:r>
            <a:r>
              <a:rPr lang="cs-CZ" dirty="0" err="1"/>
              <a:t>homogenější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610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E0553-77A6-9841-AF00-F9C19806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stratifikovaného výběru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3F13D-E1A8-A849-BB1F-170A851F1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Turner et al. (2004) - užitečnost použití odhadované koncentrace alkoholu v krvi (</a:t>
            </a:r>
            <a:r>
              <a:rPr lang="cs-CZ" dirty="0" err="1"/>
              <a:t>eBAC</a:t>
            </a:r>
            <a:r>
              <a:rPr lang="cs-CZ" dirty="0"/>
              <a:t> – </a:t>
            </a:r>
            <a:r>
              <a:rPr lang="cs-CZ" dirty="0" err="1"/>
              <a:t>self</a:t>
            </a:r>
            <a:r>
              <a:rPr lang="cs-CZ" dirty="0"/>
              <a:t>-report) jako indexu negativních účinků souvisejících s alkoholem mezi vysokoškoláky</a:t>
            </a:r>
          </a:p>
          <a:p>
            <a:r>
              <a:rPr lang="cs-CZ" dirty="0"/>
              <a:t>Na základě informací z informací o studentech a jejich e-mailových adresách byl identifikován celý studentský sbor zapsaný v jarním semestru 2003 University </a:t>
            </a:r>
            <a:r>
              <a:rPr lang="cs-CZ" dirty="0" err="1"/>
              <a:t>of</a:t>
            </a:r>
            <a:r>
              <a:rPr lang="cs-CZ" dirty="0"/>
              <a:t> Virginia a byl sestaven náhodný vzorek</a:t>
            </a:r>
          </a:p>
          <a:p>
            <a:r>
              <a:rPr lang="cs-CZ" dirty="0"/>
              <a:t>Stratifikován na základě pohlaví a roku studia</a:t>
            </a:r>
          </a:p>
          <a:p>
            <a:r>
              <a:rPr lang="cs-CZ" dirty="0"/>
              <a:t>Zjištění studie: muži a členové studentských bratrstev (</a:t>
            </a:r>
            <a:r>
              <a:rPr lang="cs-CZ" dirty="0" err="1"/>
              <a:t>fraternities</a:t>
            </a:r>
            <a:r>
              <a:rPr lang="cs-CZ" dirty="0"/>
              <a:t>) měly významně vyšší </a:t>
            </a:r>
            <a:r>
              <a:rPr lang="cs-CZ" dirty="0" err="1"/>
              <a:t>eBAC</a:t>
            </a:r>
            <a:r>
              <a:rPr lang="cs-CZ" dirty="0"/>
              <a:t> a vyšší </a:t>
            </a:r>
            <a:r>
              <a:rPr lang="cs-CZ" dirty="0" err="1"/>
              <a:t>eBAC</a:t>
            </a:r>
            <a:r>
              <a:rPr lang="cs-CZ" dirty="0"/>
              <a:t> byl spojen s negativními důsledky souvisejícími s alkoholem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608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B11A6-371C-7749-B68A-CD1D5C9B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Vícestupňový náhodný výběr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53F1C9-E5C4-CA4A-86B0-EC0350A43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Náhodný výběr</a:t>
            </a:r>
          </a:p>
        </p:txBody>
      </p:sp>
    </p:spTree>
    <p:extLst>
      <p:ext uri="{BB962C8B-B14F-4D97-AF65-F5344CB8AC3E}">
        <p14:creationId xmlns:p14="http://schemas.microsoft.com/office/powerpoint/2010/main" val="4012285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B9BE5-3B70-254B-A83A-E757C188D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Vícestupňový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BFF782-3DCF-9C41-966A-661DD2116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Největším problémem pro užití pravděpodobnostního výběru je, že pro mnoho důležitých populací žádný seznam (opora výzkumu) neexistuje</a:t>
            </a:r>
          </a:p>
          <a:p>
            <a:r>
              <a:rPr lang="cs-CZ" dirty="0"/>
              <a:t>Vícestupňový výběr je jediným řešením</a:t>
            </a:r>
          </a:p>
        </p:txBody>
      </p:sp>
    </p:spTree>
    <p:extLst>
      <p:ext uri="{BB962C8B-B14F-4D97-AF65-F5344CB8AC3E}">
        <p14:creationId xmlns:p14="http://schemas.microsoft.com/office/powerpoint/2010/main" val="32938058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F268F-331B-A843-A4E5-BB5F60CB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Vícestupňový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BC72C-308E-4746-80A7-B17DAB80B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se ve dvou krocích</a:t>
            </a:r>
          </a:p>
          <a:p>
            <a:r>
              <a:rPr lang="cs-CZ" dirty="0"/>
              <a:t>Nejdříve jsou náhodně vybrána určitá přirozená seskupení, a pak jsou teprve náhodně vybíráni jedinci z těchto seskupení</a:t>
            </a:r>
          </a:p>
          <a:p>
            <a:r>
              <a:rPr lang="cs-CZ" dirty="0"/>
              <a:t>Proč je to dobré takto postupovat?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sestavovat náhodný vzorek reprezentující obyvatelstvo České republiky by bylo velmi nákladné – nutnost navštívit každé město a vesnice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raději budeme postupovat jiným způsobem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666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CDDEF-D6DA-264C-AF5C-0A5C8AC1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Vícestupňový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D37F4-3221-684E-9D5F-B557C560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Postup:</a:t>
            </a:r>
          </a:p>
          <a:p>
            <a:pPr marL="514350" indent="-514350">
              <a:buAutoNum type="alphaLcParenR"/>
            </a:pPr>
            <a:r>
              <a:rPr lang="cs-CZ" dirty="0"/>
              <a:t>Nejdříve vybereme náhodný reprezentativní soubor okresů</a:t>
            </a:r>
          </a:p>
          <a:p>
            <a:pPr marL="514350" indent="-514350">
              <a:buAutoNum type="alphaLcParenR"/>
            </a:pPr>
            <a:r>
              <a:rPr lang="cs-CZ" dirty="0"/>
              <a:t>V každém z vybraných okresů provedeme náhodný výběr obcí</a:t>
            </a:r>
          </a:p>
          <a:p>
            <a:pPr marL="514350" indent="-514350">
              <a:buAutoNum type="alphaLcParenR"/>
            </a:pPr>
            <a:r>
              <a:rPr lang="cs-CZ" dirty="0"/>
              <a:t>Ve velkých vybraných obcích zařadíme ještě další mezistupeň výběru: vybereme náhodně menší jednotky, třeba volební obvody</a:t>
            </a:r>
          </a:p>
          <a:p>
            <a:pPr marL="514350" indent="-514350">
              <a:buAutoNum type="alphaLcParenR"/>
            </a:pPr>
            <a:r>
              <a:rPr lang="cs-CZ" dirty="0"/>
              <a:t>V nich vybíráme jedince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67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4ED74-A99F-CE3C-B1F6-31C0B356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Redukce a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FCC25-755A-98EE-48A0-79E53D021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ze způsobů redukce v rámci vědeckého zkoumání – redukce z populace na vzorek</a:t>
            </a:r>
          </a:p>
          <a:p>
            <a:r>
              <a:rPr lang="cs-CZ" dirty="0"/>
              <a:t>Kolik vran musíme pozorovat, abychom mohli říci, že všechny vrány jsou černé?</a:t>
            </a:r>
          </a:p>
          <a:p>
            <a:r>
              <a:rPr lang="cs-CZ" dirty="0"/>
              <a:t>Patrně všechny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to je nepraktické a proto se spíše zaměříme na tvrzení s jakou pravděpodobností jsou vrány černé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417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D0E3A-CD1F-6D55-A99C-9160C5EA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Kvazireprezentativní</a:t>
            </a:r>
            <a:r>
              <a:rPr lang="cs-CZ" dirty="0">
                <a:effectLst/>
              </a:rPr>
              <a:t> výběry: náhodná procházka a kvótní výběr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561A10-51FB-DBA3-78DF-FA82C20C01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Aneb když hod korunou nepracuje</a:t>
            </a:r>
          </a:p>
        </p:txBody>
      </p:sp>
    </p:spTree>
    <p:extLst>
      <p:ext uri="{BB962C8B-B14F-4D97-AF65-F5344CB8AC3E}">
        <p14:creationId xmlns:p14="http://schemas.microsoft.com/office/powerpoint/2010/main" val="2951115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861DD-2814-59A0-1A77-0EF03051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Náhodná procházka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1EC8DB-6E5B-74D1-5826-319D2AAF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Tazatelé v terénu: mají tabulky na to, jaké respondenty vzít (dvacát</a:t>
            </a:r>
            <a:r>
              <a:rPr lang="cs-CZ" dirty="0"/>
              <a:t>ý</a:t>
            </a:r>
            <a:r>
              <a:rPr lang="cs-CZ" dirty="0">
                <a:effectLst/>
              </a:rPr>
              <a:t> dům, v něm respondent, kter</a:t>
            </a:r>
            <a:r>
              <a:rPr lang="cs-CZ" dirty="0"/>
              <a:t>ý</a:t>
            </a:r>
            <a:r>
              <a:rPr lang="cs-CZ" dirty="0">
                <a:effectLst/>
              </a:rPr>
              <a:t> měl naposledy narozeniny…)</a:t>
            </a:r>
          </a:p>
          <a:p>
            <a:r>
              <a:rPr lang="cs-CZ" dirty="0">
                <a:effectLst/>
              </a:rPr>
              <a:t>Např. podle </a:t>
            </a:r>
            <a:r>
              <a:rPr lang="cs-CZ" dirty="0" err="1">
                <a:effectLst/>
              </a:rPr>
              <a:t>Kishových</a:t>
            </a:r>
            <a:r>
              <a:rPr lang="cs-CZ" dirty="0">
                <a:effectLst/>
              </a:rPr>
              <a:t> tabulek</a:t>
            </a:r>
          </a:p>
          <a:p>
            <a:r>
              <a:rPr lang="cs-CZ" dirty="0">
                <a:effectLst/>
              </a:rPr>
              <a:t>Supluje náhodn</a:t>
            </a:r>
            <a:r>
              <a:rPr lang="cs-CZ" dirty="0"/>
              <a:t>ý</a:t>
            </a:r>
            <a:r>
              <a:rPr lang="cs-CZ" dirty="0">
                <a:effectLst/>
              </a:rPr>
              <a:t> výběr – většinou pro náhodn</a:t>
            </a:r>
            <a:r>
              <a:rPr lang="cs-CZ" dirty="0"/>
              <a:t>ý</a:t>
            </a:r>
            <a:r>
              <a:rPr lang="cs-CZ" dirty="0">
                <a:effectLst/>
              </a:rPr>
              <a:t> nemáme oporu (seznam obyvatel…)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5892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BB543-9223-5246-A53B-2AE87DA8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Náhodná procházka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4ACD74E-E638-344E-9A5F-61B75A603D4F}"/>
              </a:ext>
            </a:extLst>
          </p:cNvPr>
          <p:cNvSpPr txBox="1"/>
          <p:nvPr/>
        </p:nvSpPr>
        <p:spPr>
          <a:xfrm>
            <a:off x="1025236" y="1815674"/>
            <a:ext cx="97674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Metoda výběru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Tato metoda se vyznačuje nízkou návratností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Vede se spor, nakolik metoda splňuje kritéria pravděpodobnostních výběrů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Definice jsou rozdílné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Např. pro výběr adres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31587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70A21-6461-A228-5A24-614DF2A39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Náhodná procházka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C1D1B2-E1E2-F9C6-3613-6135F1AD8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Postup:</a:t>
            </a:r>
          </a:p>
          <a:p>
            <a:pPr marL="342900" indent="-342900">
              <a:buAutoNum type="alphaLcParenR"/>
            </a:pPr>
            <a:r>
              <a:rPr lang="cs-CZ" sz="2800" dirty="0"/>
              <a:t>Náhodný výběr lokalit </a:t>
            </a:r>
          </a:p>
          <a:p>
            <a:pPr marL="342900" indent="-342900">
              <a:buFontTx/>
              <a:buAutoNum type="alphaLcParenR"/>
            </a:pPr>
            <a:r>
              <a:rPr lang="cs-CZ" sz="2800" dirty="0"/>
              <a:t>Výběr startovních adres v každé lokalitě (tazatel vyjde z předem náhodně určeného startovního bodu)</a:t>
            </a:r>
          </a:p>
          <a:p>
            <a:pPr marL="342900" indent="-342900">
              <a:buAutoNum type="alphaLcParenR"/>
            </a:pPr>
            <a:r>
              <a:rPr lang="cs-CZ" sz="2800" dirty="0"/>
              <a:t>Zpracování instrukcí pro „procházku“ a výběr domů (např. pravidlo pravé ruky a výběr x-tého domu)</a:t>
            </a:r>
          </a:p>
          <a:p>
            <a:pPr marL="342900" indent="-342900">
              <a:buAutoNum type="alphaLcParenR"/>
            </a:pPr>
            <a:r>
              <a:rPr lang="cs-CZ" sz="2800" dirty="0"/>
              <a:t>Kontrola (např. podle kvót)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901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1752F-A4A6-C647-98B5-1FF5F366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Dobývání kriminality: Reflexe </a:t>
            </a:r>
            <a:r>
              <a:rPr lang="cs-CZ" dirty="0" err="1"/>
              <a:t>viktimizačního</a:t>
            </a:r>
            <a:r>
              <a:rPr lang="cs-CZ" dirty="0"/>
              <a:t> šetření v českých sociálně vyloučených lokalitách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5423B-4149-0941-96BF-098193007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Obyvatelstvo SVL (sociálně vyloučených lokalit)</a:t>
            </a:r>
          </a:p>
          <a:p>
            <a:r>
              <a:rPr lang="cs-CZ" dirty="0"/>
              <a:t>tzv. skrytá či hard-to-</a:t>
            </a:r>
            <a:r>
              <a:rPr lang="cs-CZ" dirty="0" err="1"/>
              <a:t>survey</a:t>
            </a:r>
            <a:r>
              <a:rPr lang="cs-CZ" dirty="0"/>
              <a:t> populace</a:t>
            </a:r>
          </a:p>
          <a:p>
            <a:r>
              <a:rPr lang="cs-CZ" dirty="0"/>
              <a:t>pro realizaci náhodného výběru neexistuje dostatečná datová opora. </a:t>
            </a:r>
          </a:p>
        </p:txBody>
      </p:sp>
    </p:spTree>
    <p:extLst>
      <p:ext uri="{BB962C8B-B14F-4D97-AF65-F5344CB8AC3E}">
        <p14:creationId xmlns:p14="http://schemas.microsoft.com/office/powerpoint/2010/main" val="12025927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41A9E-3A4C-13D4-97D7-BCCABDC5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Dobývání kriminality: Reflexe </a:t>
            </a:r>
            <a:r>
              <a:rPr lang="cs-CZ" dirty="0" err="1"/>
              <a:t>viktimizačního</a:t>
            </a:r>
            <a:r>
              <a:rPr lang="cs-CZ" dirty="0"/>
              <a:t> šetření v českých sociálně vyloučených lokalitách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41B84D-AD17-BE92-283D-3EB41AB5A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 náhodná procházky byl následující: v nejvyšším patře vybereme poslední byt nalevo, v němž se vyplní dotazník s obyvatelem starším 15 let, jenž měl jako poslední ze všech členů domácnosti narozeniny. Totéž bude zopakováno v každém dalším třetím bytě.</a:t>
            </a:r>
          </a:p>
          <a:p>
            <a:r>
              <a:rPr lang="cs-CZ" dirty="0"/>
              <a:t>Proč takový výběr mohl selhat?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069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5D78E-B121-C94B-BC23-B172BA1F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Dobývání kriminality: Reflexe </a:t>
            </a:r>
            <a:r>
              <a:rPr lang="cs-CZ" dirty="0" err="1"/>
              <a:t>viktimizačního</a:t>
            </a:r>
            <a:r>
              <a:rPr lang="cs-CZ" dirty="0"/>
              <a:t> šetření v českých sociálně vyloučených lokalitách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709BDB-BD3B-E246-89B3-26CDA6EBD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selhal ze dvou důvodů: </a:t>
            </a:r>
          </a:p>
          <a:p>
            <a:pPr marL="514350" indent="-514350">
              <a:buAutoNum type="arabicParenR"/>
            </a:pPr>
            <a:r>
              <a:rPr lang="cs-CZ" dirty="0"/>
              <a:t>nedostatečný počet lidí v naprosté většině lokalit </a:t>
            </a:r>
          </a:p>
          <a:p>
            <a:pPr marL="514350" indent="-514350">
              <a:buAutoNum type="arabicParenR"/>
            </a:pPr>
            <a:r>
              <a:rPr lang="cs-CZ" dirty="0"/>
              <a:t>konkrétního jedince z domácnosti nebylo obvykle možné. Pokud již byl doma, buďto neměl zájem, anebo byl domácností zvolen zástupce, který jediný byl ochotný se s tazatelem bavit.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94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C8532-BD7F-3634-F4E5-24D41DD1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Dobývání kriminality: Reflexe </a:t>
            </a:r>
            <a:r>
              <a:rPr lang="cs-CZ" dirty="0" err="1"/>
              <a:t>viktimizačního</a:t>
            </a:r>
            <a:r>
              <a:rPr lang="cs-CZ" dirty="0"/>
              <a:t> šetření v českých sociálně vyloučených lokalitách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DBF63-139C-C7FA-E52E-0CD174A8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celkem byl šestnáctičlenný tazatelský tým schopný získat během dvoudenní pilotáže v pěti obcích jen 11 dotazníků.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nakonec přistoupili ke konstrukci vzorku na základě kvótního výběru imitujícího populaci obcí se SVL z hlediska pohlaví a věkových intervalů.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287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C6849-4275-694E-AF42-8DC03181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Kvótní výběry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8B606-EDB0-574F-9E7E-0B4287461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Kvótní výběr imituje ve struktuře vzorku známé vlastnosti populace</a:t>
            </a:r>
          </a:p>
          <a:p>
            <a:r>
              <a:rPr lang="cs-CZ" dirty="0"/>
              <a:t>Problém je:</a:t>
            </a:r>
          </a:p>
          <a:p>
            <a:pPr marL="514350" indent="-514350">
              <a:buAutoNum type="arabicParenR"/>
            </a:pPr>
            <a:r>
              <a:rPr lang="cs-CZ" dirty="0"/>
              <a:t>Musíme znát charakteristiky populace, podle kterých určíme kvóty</a:t>
            </a:r>
          </a:p>
          <a:p>
            <a:pPr marL="514350" indent="-514350">
              <a:buAutoNum type="arabicParenR"/>
            </a:pPr>
            <a:r>
              <a:rPr lang="cs-CZ" dirty="0"/>
              <a:t>Neznámé charakteristiky, které také mohou ovlivnit výsledky</a:t>
            </a:r>
          </a:p>
          <a:p>
            <a:pPr marL="514350" indent="-514350">
              <a:buAutoNum type="arabicParenR"/>
            </a:pPr>
            <a:r>
              <a:rPr lang="cs-CZ" dirty="0"/>
              <a:t>Dobře instruovat tazatele</a:t>
            </a:r>
          </a:p>
        </p:txBody>
      </p:sp>
    </p:spTree>
    <p:extLst>
      <p:ext uri="{BB962C8B-B14F-4D97-AF65-F5344CB8AC3E}">
        <p14:creationId xmlns:p14="http://schemas.microsoft.com/office/powerpoint/2010/main" val="213632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07DA8-A003-9497-127B-977CE55C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Kvótní v</a:t>
            </a:r>
            <a:r>
              <a:rPr lang="cs-CZ" dirty="0"/>
              <a:t>ý</a:t>
            </a:r>
            <a:r>
              <a:rPr lang="cs-CZ" dirty="0">
                <a:effectLst/>
              </a:rPr>
              <a:t>běr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85D29C-5FC0-BCA1-8AFF-E2E34CC5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Aktuálně nejběžnější způsob…</a:t>
            </a:r>
          </a:p>
          <a:p>
            <a:r>
              <a:rPr lang="cs-CZ" dirty="0">
                <a:effectLst/>
              </a:rPr>
              <a:t>Kvóty na znaky, podle kterých má být vzorek reprezentativní: pohlaví, věk, velikost bydliště, kraje, příjem, vzdělání…</a:t>
            </a:r>
          </a:p>
        </p:txBody>
      </p:sp>
    </p:spTree>
    <p:extLst>
      <p:ext uri="{BB962C8B-B14F-4D97-AF65-F5344CB8AC3E}">
        <p14:creationId xmlns:p14="http://schemas.microsoft.com/office/powerpoint/2010/main" val="400898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E4098-DBCA-A64D-9B22-6C816611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výběru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B6E79-59EC-294B-AC43-3BDD4B326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Výběrem se obvykle snažíme zjistit nějaké charakteristiky obecné populace</a:t>
            </a:r>
          </a:p>
          <a:p>
            <a:r>
              <a:rPr lang="cs-CZ" dirty="0"/>
              <a:t>Např. jak je v populaci ČR zastoupený „</a:t>
            </a:r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drinking</a:t>
            </a:r>
            <a:r>
              <a:rPr lang="cs-CZ" dirty="0"/>
              <a:t>“ nebo „kouření“</a:t>
            </a:r>
          </a:p>
          <a:p>
            <a:r>
              <a:rPr lang="cs-CZ" dirty="0"/>
              <a:t>Dělat totální šetření (cenzus) je drahé</a:t>
            </a:r>
          </a:p>
          <a:p>
            <a:r>
              <a:rPr lang="cs-CZ" dirty="0"/>
              <a:t>Šetření je zpravidla kompromis mezi přesností měření a náklady</a:t>
            </a:r>
          </a:p>
          <a:p>
            <a:r>
              <a:rPr lang="cs-CZ" dirty="0"/>
              <a:t>Příklad ochutnávání hrnce polévky (abych mohl zjistit chuť, stačí mi pořádně zamíchat a dát si jednu lžíci, nemusí sníst celý hrnec)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238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31D82-2D23-277A-48FE-62EA7A01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Kvótní v</a:t>
            </a:r>
            <a:r>
              <a:rPr lang="cs-CZ" dirty="0"/>
              <a:t>ý</a:t>
            </a:r>
            <a:r>
              <a:rPr lang="cs-CZ" dirty="0">
                <a:effectLst/>
              </a:rPr>
              <a:t>běr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BCB41-3EE3-9E32-3D66-B5196F38D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effectLst/>
              </a:rPr>
              <a:t>Výhody: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effectLst/>
              </a:rPr>
              <a:t>Levný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effectLst/>
              </a:rPr>
              <a:t>U velkých vzorků spolehlivý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effectLst/>
              </a:rPr>
              <a:t>Snadný (lidé jsou nahraditelní)</a:t>
            </a:r>
          </a:p>
          <a:p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Nevýhody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>
                <a:effectLst/>
              </a:rPr>
              <a:t>Nepokryje extrémní část populace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>
                <a:effectLst/>
              </a:rPr>
              <a:t>Náchylné k efektům (skupinkov</a:t>
            </a:r>
            <a:r>
              <a:rPr lang="cs-CZ" dirty="0"/>
              <a:t>ý</a:t>
            </a:r>
            <a:r>
              <a:rPr lang="cs-CZ" dirty="0">
                <a:effectLst/>
              </a:rPr>
              <a:t>, stratifikační)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17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10BD5-5863-7547-A864-BABB3010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7E41E-6CD2-DF49-8297-87AEA7363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1414" cy="466725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Populace</a:t>
            </a:r>
          </a:p>
          <a:p>
            <a:pPr>
              <a:buFontTx/>
              <a:buChar char="-"/>
            </a:pPr>
            <a:r>
              <a:rPr lang="cs-CZ" dirty="0"/>
              <a:t>Nemusí se týkat pouze lidí nebo zvířat</a:t>
            </a:r>
          </a:p>
          <a:p>
            <a:pPr>
              <a:buFontTx/>
              <a:buChar char="-"/>
            </a:pPr>
            <a:r>
              <a:rPr lang="cs-CZ" dirty="0"/>
              <a:t>Obecně se vztahuje k větší skupině jevů, kterou se snažíme měřit (např. to mohou být jednotlivé státy při srovnávání jejich politik, pytlíku </a:t>
            </a:r>
            <a:r>
              <a:rPr lang="cs-CZ" dirty="0" err="1"/>
              <a:t>chipsů</a:t>
            </a:r>
            <a:r>
              <a:rPr lang="cs-CZ" dirty="0"/>
              <a:t> při měření kontroly)</a:t>
            </a:r>
          </a:p>
          <a:p>
            <a:pPr>
              <a:buFontTx/>
              <a:buChar char="-"/>
            </a:pPr>
            <a:r>
              <a:rPr lang="cs-CZ" dirty="0"/>
              <a:t>Značena obvykle </a:t>
            </a:r>
            <a:r>
              <a:rPr lang="cs-CZ" i="1" dirty="0"/>
              <a:t>N</a:t>
            </a:r>
          </a:p>
          <a:p>
            <a:r>
              <a:rPr lang="cs-CZ" b="1" dirty="0"/>
              <a:t>Vzorek</a:t>
            </a:r>
            <a:r>
              <a:rPr lang="cs-CZ" dirty="0"/>
              <a:t> (výběrový soubor)</a:t>
            </a:r>
          </a:p>
          <a:p>
            <a:pPr>
              <a:buFontTx/>
              <a:buChar char="-"/>
            </a:pPr>
            <a:r>
              <a:rPr lang="cs-CZ" dirty="0"/>
              <a:t>podsoubor populace </a:t>
            </a:r>
          </a:p>
          <a:p>
            <a:pPr>
              <a:buFontTx/>
              <a:buChar char="-"/>
            </a:pPr>
            <a:r>
              <a:rPr lang="cs-CZ" dirty="0"/>
              <a:t>Značen obvykle </a:t>
            </a:r>
            <a:r>
              <a:rPr lang="cs-CZ" i="1" dirty="0"/>
              <a:t>n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Výběr</a:t>
            </a:r>
          </a:p>
          <a:p>
            <a:pPr marL="0" indent="0">
              <a:buNone/>
            </a:pPr>
            <a:r>
              <a:rPr lang="cs-CZ" dirty="0"/>
              <a:t>- Zajištění (způsob získání) podskupin objektů (jedinců) ze </a:t>
            </a:r>
            <a:r>
              <a:rPr lang="cs-CZ" b="1" dirty="0"/>
              <a:t>statistické</a:t>
            </a:r>
            <a:r>
              <a:rPr lang="cs-CZ" dirty="0"/>
              <a:t> populace za účelem odhadnutí charakteristik celé populace</a:t>
            </a:r>
            <a:endParaRPr lang="cs-CZ" i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D4ACA3-C8E5-A112-DB2C-3EB9EB7DE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776" y="3429000"/>
            <a:ext cx="4114063" cy="20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56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F74CC-12CB-75CC-B769-5AAC3978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Populace a </a:t>
            </a:r>
            <a:r>
              <a:rPr lang="cs-CZ" dirty="0" err="1"/>
              <a:t>superpopulace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93CC88-C8F7-1377-E06F-3D468EBBC6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C9C3D-168B-ADEA-4BCF-3290BA8E5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Populace a </a:t>
            </a:r>
            <a:r>
              <a:rPr lang="cs-CZ" dirty="0" err="1"/>
              <a:t>superpopulace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B4319-87F9-D596-10D6-F6F34D329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Populace v jednoduchém slova smyslu - konečná populace, např. identifikovatelná skupina jedinců (dospělé osoby v ČR) nebo jiných jevů</a:t>
            </a:r>
          </a:p>
          <a:p>
            <a:pPr fontAlgn="base"/>
            <a:r>
              <a:rPr lang="cs-CZ" dirty="0" err="1"/>
              <a:t>Superpopulace</a:t>
            </a:r>
            <a:r>
              <a:rPr lang="cs-CZ" dirty="0"/>
              <a:t> - větší populace neexistuje, ale my ji předpokládáme (např. máme výsek úmrtí za jeden rok – součást předpokládané širší populace)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35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E4117-9C7D-12F6-E49D-31D12624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užitečný koncept </a:t>
            </a:r>
            <a:r>
              <a:rPr lang="cs-CZ" dirty="0" err="1"/>
              <a:t>superpopulace</a:t>
            </a:r>
            <a:r>
              <a:rPr lang="cs-CZ" dirty="0"/>
              <a:t>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47A24-CC44-AF87-A895-C474756E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Srovnání výskytu drogových úmrtí v okresech, zemích</a:t>
            </a:r>
          </a:p>
          <a:p>
            <a:pPr fontAlgn="base"/>
            <a:r>
              <a:rPr lang="cs-CZ" dirty="0"/>
              <a:t>Koncept </a:t>
            </a:r>
            <a:r>
              <a:rPr lang="cs-CZ" dirty="0" err="1"/>
              <a:t>superpopulace</a:t>
            </a:r>
            <a:r>
              <a:rPr lang="cs-CZ" dirty="0"/>
              <a:t> zpochybňuje poučku: Pokud pozorujeme celou populaci, nelze provádět inferenční statistiku.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9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1965</Words>
  <Application>Microsoft Macintosh PowerPoint</Application>
  <PresentationFormat>Širokoúhlá obrazovka</PresentationFormat>
  <Paragraphs>224</Paragraphs>
  <Slides>50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Wingdings</vt:lpstr>
      <vt:lpstr>Motiv Office</vt:lpstr>
      <vt:lpstr>Jak vytváříme odhady?</vt:lpstr>
      <vt:lpstr>Cíle statistiky</vt:lpstr>
      <vt:lpstr>Základy inferenčního uvažování: vzorek a populace</vt:lpstr>
      <vt:lpstr>Redukce a populace</vt:lpstr>
      <vt:lpstr>Důvody výběru</vt:lpstr>
      <vt:lpstr>Základní pojmy</vt:lpstr>
      <vt:lpstr>Populace a superpopulace</vt:lpstr>
      <vt:lpstr>Populace a superpopulace</vt:lpstr>
      <vt:lpstr>Proč je užitečný koncept superpopulace? </vt:lpstr>
      <vt:lpstr>Statistická inference</vt:lpstr>
      <vt:lpstr> Proces statistické inference</vt:lpstr>
      <vt:lpstr>Rizika inference </vt:lpstr>
      <vt:lpstr>Jak správně vybírat vzorek?</vt:lpstr>
      <vt:lpstr>Čím větší, tím lepší?</vt:lpstr>
      <vt:lpstr>Čím větší, tím lepší?</vt:lpstr>
      <vt:lpstr>Reprezentativita</vt:lpstr>
      <vt:lpstr>Reprezentativita</vt:lpstr>
      <vt:lpstr>Reprezentativita (náhodný výběr)</vt:lpstr>
      <vt:lpstr>Stanovení velikosti vzorku</vt:lpstr>
      <vt:lpstr>Klíčové parametry vzorku</vt:lpstr>
      <vt:lpstr>Typy výběrů</vt:lpstr>
      <vt:lpstr>Jaké znáte druhy reprezentativních výběrů?</vt:lpstr>
      <vt:lpstr>Náhodný výběr</vt:lpstr>
      <vt:lpstr>Jak správně házet korunou? </vt:lpstr>
      <vt:lpstr>Prostý náhodný výběr</vt:lpstr>
      <vt:lpstr>Prostý náhodný výběr</vt:lpstr>
      <vt:lpstr>Systematický výběr</vt:lpstr>
      <vt:lpstr>Systematický výběr</vt:lpstr>
      <vt:lpstr>Systematický výběr a jeho rizika</vt:lpstr>
      <vt:lpstr>Příklad</vt:lpstr>
      <vt:lpstr>Stratifikovaný výběr</vt:lpstr>
      <vt:lpstr>Stratifikovaný výběr</vt:lpstr>
      <vt:lpstr>Stratifikovaný výběr</vt:lpstr>
      <vt:lpstr>Stratifikovaný výběr</vt:lpstr>
      <vt:lpstr>Příklad stratifikovaného výběru</vt:lpstr>
      <vt:lpstr>Vícestupňový náhodný výběr</vt:lpstr>
      <vt:lpstr>Vícestupňový náhodný výběr</vt:lpstr>
      <vt:lpstr>Vícestupňový náhodný výběr</vt:lpstr>
      <vt:lpstr>Vícestupňový náhodný výběr</vt:lpstr>
      <vt:lpstr>Kvazireprezentativní výběry: náhodná procházka a kvótní výběr</vt:lpstr>
      <vt:lpstr>Náhodná procházka</vt:lpstr>
      <vt:lpstr>Náhodná procházka</vt:lpstr>
      <vt:lpstr>Náhodná procházka</vt:lpstr>
      <vt:lpstr>Dobývání kriminality: Reflexe viktimizačního šetření v českých sociálně vyloučených lokalitách</vt:lpstr>
      <vt:lpstr>Dobývání kriminality: Reflexe viktimizačního šetření v českých sociálně vyloučených lokalitách</vt:lpstr>
      <vt:lpstr>Dobývání kriminality: Reflexe viktimizačního šetření v českých sociálně vyloučených lokalitách</vt:lpstr>
      <vt:lpstr>Dobývání kriminality: Reflexe viktimizačního šetření v českých sociálně vyloučených lokalitách</vt:lpstr>
      <vt:lpstr>Kvótní výběry</vt:lpstr>
      <vt:lpstr>Kvótní výběr</vt:lpstr>
      <vt:lpstr>Kvótní výběr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pro adiktology - pokročilá</dc:title>
  <dc:creator>Petruželka, Benjamin</dc:creator>
  <cp:lastModifiedBy>Benjamin Petruželka</cp:lastModifiedBy>
  <cp:revision>99</cp:revision>
  <dcterms:created xsi:type="dcterms:W3CDTF">2020-01-03T11:42:41Z</dcterms:created>
  <dcterms:modified xsi:type="dcterms:W3CDTF">2024-01-09T09:36:52Z</dcterms:modified>
</cp:coreProperties>
</file>