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2" r:id="rId10"/>
    <p:sldId id="267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DB093-4128-D830-31B2-62BC7B461C14}" v="18" dt="2021-11-01T08:31:33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j.lejsal" userId="S::matej.lejsal@sue-ryder.cz::0636d82f-4f5d-4efe-bb54-281a5dd74661" providerId="AD" clId="Web-{1B9DB093-4128-D830-31B2-62BC7B461C14}"/>
    <pc:docChg chg="modSld">
      <pc:chgData name="matej.lejsal" userId="S::matej.lejsal@sue-ryder.cz::0636d82f-4f5d-4efe-bb54-281a5dd74661" providerId="AD" clId="Web-{1B9DB093-4128-D830-31B2-62BC7B461C14}" dt="2021-11-01T08:31:31.678" v="15" actId="20577"/>
      <pc:docMkLst>
        <pc:docMk/>
      </pc:docMkLst>
      <pc:sldChg chg="modSp">
        <pc:chgData name="matej.lejsal" userId="S::matej.lejsal@sue-ryder.cz::0636d82f-4f5d-4efe-bb54-281a5dd74661" providerId="AD" clId="Web-{1B9DB093-4128-D830-31B2-62BC7B461C14}" dt="2021-11-01T08:29:21.456" v="0" actId="20577"/>
        <pc:sldMkLst>
          <pc:docMk/>
          <pc:sldMk cId="2212581637" sldId="256"/>
        </pc:sldMkLst>
        <pc:spChg chg="mod">
          <ac:chgData name="matej.lejsal" userId="S::matej.lejsal@sue-ryder.cz::0636d82f-4f5d-4efe-bb54-281a5dd74661" providerId="AD" clId="Web-{1B9DB093-4128-D830-31B2-62BC7B461C14}" dt="2021-11-01T08:29:21.456" v="0" actId="20577"/>
          <ac:spMkLst>
            <pc:docMk/>
            <pc:sldMk cId="2212581637" sldId="256"/>
            <ac:spMk id="3" creationId="{00000000-0000-0000-0000-000000000000}"/>
          </ac:spMkLst>
        </pc:spChg>
      </pc:sldChg>
      <pc:sldChg chg="modSp">
        <pc:chgData name="matej.lejsal" userId="S::matej.lejsal@sue-ryder.cz::0636d82f-4f5d-4efe-bb54-281a5dd74661" providerId="AD" clId="Web-{1B9DB093-4128-D830-31B2-62BC7B461C14}" dt="2021-11-01T08:31:31.678" v="15" actId="20577"/>
        <pc:sldMkLst>
          <pc:docMk/>
          <pc:sldMk cId="728731925" sldId="261"/>
        </pc:sldMkLst>
        <pc:spChg chg="mod">
          <ac:chgData name="matej.lejsal" userId="S::matej.lejsal@sue-ryder.cz::0636d82f-4f5d-4efe-bb54-281a5dd74661" providerId="AD" clId="Web-{1B9DB093-4128-D830-31B2-62BC7B461C14}" dt="2021-11-01T08:31:31.678" v="15" actId="20577"/>
          <ac:spMkLst>
            <pc:docMk/>
            <pc:sldMk cId="728731925" sldId="261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60D74-0CD0-4A55-8723-BCBE3690AA7F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46631-834F-41F9-9E16-88529DD344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62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Celistvost Daná osoba má všechny potřebné složky osobnosti. Vzhledem k čemu potřebné? Vzhledem k zákonitostem univerza, ke kontextu prostředí a kontextu poslání (kontextu úkolu). Soulad Tyto složky jsou mezi sebou harmonicky vyvážené. Synergie Složky se mezi sebou vzájemně posilují a rozvíjejí. </a:t>
            </a:r>
          </a:p>
          <a:p>
            <a:endParaRPr lang="cs-CZ" dirty="0"/>
          </a:p>
          <a:p>
            <a:endParaRPr lang="cs-CZ" dirty="0"/>
          </a:p>
          <a:p>
            <a:r>
              <a:rPr lang="en-US" dirty="0"/>
              <a:t>Understands the business. Identifies who the real decision makers are and the individuals who can influence them. Predicts how new events or situations will affect individuals and groups within the </a:t>
            </a:r>
            <a:r>
              <a:rPr lang="en-US" dirty="0" err="1"/>
              <a:t>organisation</a:t>
            </a:r>
            <a:r>
              <a:rPr lang="en-US" dirty="0"/>
              <a:t>.</a:t>
            </a:r>
          </a:p>
          <a:p>
            <a:r>
              <a:rPr lang="en-US" b="1" dirty="0"/>
              <a:t>1) </a:t>
            </a:r>
            <a:r>
              <a:rPr lang="en-US" b="1" dirty="0" err="1"/>
              <a:t>Organisational</a:t>
            </a:r>
            <a:r>
              <a:rPr lang="en-US" b="1" dirty="0"/>
              <a:t> awareness</a:t>
            </a:r>
          </a:p>
          <a:p>
            <a:r>
              <a:rPr lang="en-US" dirty="0"/>
              <a:t>Is curious and finds out what is happening across all parts of the </a:t>
            </a:r>
            <a:r>
              <a:rPr lang="en-US" dirty="0" err="1"/>
              <a:t>organisation</a:t>
            </a:r>
            <a:endParaRPr lang="en-US" dirty="0"/>
          </a:p>
          <a:p>
            <a:r>
              <a:rPr lang="en-US" dirty="0"/>
              <a:t>Makes time to understand the </a:t>
            </a:r>
            <a:r>
              <a:rPr lang="en-US" dirty="0" err="1"/>
              <a:t>organisational</a:t>
            </a:r>
            <a:r>
              <a:rPr lang="en-US" dirty="0"/>
              <a:t> culture and dynamics</a:t>
            </a:r>
          </a:p>
          <a:p>
            <a:r>
              <a:rPr lang="en-US" dirty="0"/>
              <a:t>Keeps up to date with all business activity</a:t>
            </a:r>
          </a:p>
          <a:p>
            <a:r>
              <a:rPr lang="en-US" dirty="0"/>
              <a:t>Looks at the business's broader place in society</a:t>
            </a:r>
          </a:p>
          <a:p>
            <a:r>
              <a:rPr lang="en-US" dirty="0"/>
              <a:t>Demonstrates an understanding of the business, including the financial side</a:t>
            </a:r>
          </a:p>
          <a:p>
            <a:r>
              <a:rPr lang="en-US" dirty="0"/>
              <a:t>Chooses the appropriate time and context to challenge senior leaders</a:t>
            </a:r>
          </a:p>
          <a:p>
            <a:r>
              <a:rPr lang="en-US" dirty="0"/>
              <a:t>Ensures that </a:t>
            </a:r>
            <a:r>
              <a:rPr lang="en-US" dirty="0" err="1"/>
              <a:t>organisational</a:t>
            </a:r>
            <a:r>
              <a:rPr lang="en-US" dirty="0"/>
              <a:t> structure and reporting lines gives visibility of CR activities and stories</a:t>
            </a:r>
          </a:p>
          <a:p>
            <a:r>
              <a:rPr lang="en-US" dirty="0"/>
              <a:t>Understands where the key decision points are and where the key points of influence are</a:t>
            </a:r>
          </a:p>
          <a:p>
            <a:r>
              <a:rPr lang="en-US" dirty="0"/>
              <a:t>Demonstrates empathy and understanding of the pressures other people are under and their concerns</a:t>
            </a:r>
          </a:p>
          <a:p>
            <a:r>
              <a:rPr lang="en-US" dirty="0"/>
              <a:t>Understands the sectoral and global context and issues that impact the company’s operations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11C78-0A14-4FEC-B40B-C84BDA2ED9E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927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952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95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32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82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27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974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638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48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82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346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00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14753-0080-4E20-A935-9AE58611D9C8}" type="datetimeFigureOut">
              <a:rPr lang="cs-CZ" smtClean="0"/>
              <a:t>01.11.2021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226D6-7F67-4E55-83EE-B23F15BAD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9810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45941" y="286022"/>
            <a:ext cx="9144000" cy="2387600"/>
          </a:xfrm>
        </p:spPr>
        <p:txBody>
          <a:bodyPr/>
          <a:lstStyle/>
          <a:p>
            <a:r>
              <a:rPr lang="cs-CZ" b="1" dirty="0"/>
              <a:t>Výběr pracovníků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581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 ve skupinách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Vyberte si jednu kompetenci, na kterou se zaměříte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Ve skupině formulujte 2 – 3 otázky, kterými danou kompetenci u kandidáta ověříte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3. Domluvte se, kdo za skupinu prezentuje výsledek</a:t>
            </a:r>
          </a:p>
        </p:txBody>
      </p:sp>
    </p:spTree>
    <p:extLst>
      <p:ext uri="{BB962C8B-B14F-4D97-AF65-F5344CB8AC3E}">
        <p14:creationId xmlns:p14="http://schemas.microsoft.com/office/powerpoint/2010/main" val="3805759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99300"/>
            <a:ext cx="10515600" cy="1325563"/>
          </a:xfrm>
        </p:spPr>
        <p:txBody>
          <a:bodyPr>
            <a:normAutofit/>
          </a:bodyPr>
          <a:lstStyle/>
          <a:p>
            <a:r>
              <a:rPr lang="cs-CZ" b="1" dirty="0"/>
              <a:t>Témata: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dramaturgie procesu výběru pracovníků</a:t>
            </a:r>
          </a:p>
          <a:p>
            <a:r>
              <a:rPr lang="cs-CZ" dirty="0"/>
              <a:t>efektivní techniky výběru pracovníků</a:t>
            </a:r>
          </a:p>
          <a:p>
            <a:r>
              <a:rPr lang="cs-CZ" dirty="0"/>
              <a:t>podstata metody "</a:t>
            </a:r>
            <a:r>
              <a:rPr lang="cs-CZ" dirty="0" err="1"/>
              <a:t>assesment</a:t>
            </a:r>
            <a:r>
              <a:rPr lang="cs-CZ" dirty="0"/>
              <a:t> centrum", příklad aplikace s omezeným rozpočtem</a:t>
            </a:r>
          </a:p>
          <a:p>
            <a:r>
              <a:rPr lang="cs-CZ" dirty="0"/>
              <a:t>vedení rozhovoru s uchazeči (příprava otázek, technika "</a:t>
            </a:r>
            <a:r>
              <a:rPr lang="cs-CZ" dirty="0" err="1"/>
              <a:t>competenc</a:t>
            </a:r>
            <a:r>
              <a:rPr lang="cs-CZ" dirty="0"/>
              <a:t> </a:t>
            </a:r>
            <a:r>
              <a:rPr lang="cs-CZ" dirty="0" err="1"/>
              <a:t>based</a:t>
            </a:r>
            <a:r>
              <a:rPr lang="cs-CZ" dirty="0"/>
              <a:t> interview")</a:t>
            </a:r>
          </a:p>
          <a:p>
            <a:r>
              <a:rPr lang="cs-CZ" dirty="0"/>
              <a:t>psychologický </a:t>
            </a:r>
            <a:r>
              <a:rPr lang="cs-CZ" dirty="0" err="1"/>
              <a:t>screening</a:t>
            </a:r>
            <a:r>
              <a:rPr lang="cs-CZ" dirty="0"/>
              <a:t> uchazečů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85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Stadia výběrového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0020"/>
            <a:ext cx="10515600" cy="462694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Uveřejnění inzerátu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accent5"/>
                </a:solidFill>
              </a:rPr>
              <a:t>Průběžné odpovídání uchazečům a jejich evidence</a:t>
            </a:r>
          </a:p>
          <a:p>
            <a:pPr>
              <a:lnSpc>
                <a:spcPct val="150000"/>
              </a:lnSpc>
            </a:pPr>
            <a:r>
              <a:rPr lang="cs-CZ" dirty="0"/>
              <a:t>1. kolo – třídění CV a motivačních dopisů, vyrozumění nepostupujících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accent5"/>
                </a:solidFill>
              </a:rPr>
              <a:t>2. kolo – telefonické rozhovory, vyrozumění nepostupujících</a:t>
            </a:r>
          </a:p>
          <a:p>
            <a:pPr>
              <a:lnSpc>
                <a:spcPct val="150000"/>
              </a:lnSpc>
            </a:pPr>
            <a:r>
              <a:rPr lang="cs-CZ" dirty="0"/>
              <a:t>3. kolo – osobní setkání (</a:t>
            </a:r>
            <a:r>
              <a:rPr lang="cs-CZ" dirty="0" err="1"/>
              <a:t>assessment</a:t>
            </a:r>
            <a:r>
              <a:rPr lang="cs-CZ" dirty="0"/>
              <a:t> centrum, jednotlivé rozhovory)</a:t>
            </a:r>
          </a:p>
          <a:p>
            <a:pPr>
              <a:lnSpc>
                <a:spcPct val="150000"/>
              </a:lnSpc>
            </a:pPr>
            <a:r>
              <a:rPr lang="cs-CZ" dirty="0">
                <a:solidFill>
                  <a:schemeClr val="accent5"/>
                </a:solidFill>
              </a:rPr>
              <a:t>4. kolo – psychotesty, písemný úkol…</a:t>
            </a:r>
          </a:p>
          <a:p>
            <a:pPr>
              <a:lnSpc>
                <a:spcPct val="150000"/>
              </a:lnSpc>
            </a:pPr>
            <a:r>
              <a:rPr lang="cs-CZ" dirty="0"/>
              <a:t>Vyrozumění finalisty (potvrzení nástupu), vyrozumění nepostupujících</a:t>
            </a:r>
          </a:p>
        </p:txBody>
      </p:sp>
    </p:spTree>
    <p:extLst>
      <p:ext uri="{BB962C8B-B14F-4D97-AF65-F5344CB8AC3E}">
        <p14:creationId xmlns:p14="http://schemas.microsoft.com/office/powerpoint/2010/main" val="1897701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Šablony odpovědí uchazečům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Poděkování za účast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Transparentně sdělovat další kroky, termíny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„Do dalšího kola jsme vybrali jiné uchazeče, kteří lépe odpovídali našim požadavkům“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Netřeba zdůvodňovat své rozhodnutí – vybíráte 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98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Běžné nástroje výběru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93304" y="1575496"/>
            <a:ext cx="7704856" cy="5539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000" dirty="0"/>
              <a:t>ROZBOR CV (a motiv. dopisu)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2279576" y="2996952"/>
            <a:ext cx="7704856" cy="5539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000" dirty="0"/>
              <a:t>VEDENÍ VÝBĚROVÉHO ROZHOVORU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293304" y="3789040"/>
            <a:ext cx="2074504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Diagnostika pomocí dotazníku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320580" y="4695407"/>
            <a:ext cx="2045364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Projektivní metody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4511824" y="3786368"/>
            <a:ext cx="1973356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Diagnostika pomocí testu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511824" y="4677863"/>
            <a:ext cx="1973356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err="1"/>
              <a:t>Assessment</a:t>
            </a:r>
            <a:r>
              <a:rPr lang="cs-CZ" sz="2000" dirty="0"/>
              <a:t> Centre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672064" y="3789040"/>
            <a:ext cx="1584176" cy="1631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Komplexní </a:t>
            </a:r>
            <a:r>
              <a:rPr lang="cs-CZ" sz="2000" dirty="0" err="1"/>
              <a:t>psychodia</a:t>
            </a:r>
            <a:r>
              <a:rPr lang="cs-CZ" sz="2000" dirty="0"/>
              <a:t>-gnostika</a:t>
            </a:r>
          </a:p>
          <a:p>
            <a:pPr algn="ctr"/>
            <a:endParaRPr lang="cs-CZ" sz="2000" dirty="0"/>
          </a:p>
          <a:p>
            <a:pPr algn="ctr"/>
            <a:endParaRPr lang="cs-CZ" sz="2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8328248" y="3789040"/>
            <a:ext cx="1656184" cy="163121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/>
              <a:t>Rozbor zadané práce (případové studie, kazuistiky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293304" y="2323909"/>
            <a:ext cx="7704856" cy="5539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000" dirty="0"/>
              <a:t>TELEFONICKÝ ROZHOVOR</a:t>
            </a:r>
          </a:p>
        </p:txBody>
      </p:sp>
    </p:spTree>
    <p:extLst>
      <p:ext uri="{BB962C8B-B14F-4D97-AF65-F5344CB8AC3E}">
        <p14:creationId xmlns:p14="http://schemas.microsoft.com/office/powerpoint/2010/main" val="2915653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můžete získat telefonickým rozhovorem?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70517" y="2174488"/>
            <a:ext cx="863104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Sdílejte své zkušenosti s tímto stupněm výběrového řízení.</a:t>
            </a:r>
          </a:p>
          <a:p>
            <a:endParaRPr lang="cs-CZ" sz="3200" dirty="0"/>
          </a:p>
          <a:p>
            <a:r>
              <a:rPr lang="cs-CZ" sz="3200" dirty="0"/>
              <a:t>Definujte 3 – 5 otázek, které považujete za vhodné pro telefonické interview.</a:t>
            </a:r>
          </a:p>
          <a:p>
            <a:endParaRPr lang="cs-CZ" sz="3200" dirty="0"/>
          </a:p>
          <a:p>
            <a:r>
              <a:rPr lang="cs-CZ" sz="3200" dirty="0"/>
              <a:t>Pošlete je do chatu.</a:t>
            </a:r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664742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Rozhovor zaměřený na kompetence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= znalosti, dovednosti, postoje (přístup)</a:t>
            </a:r>
          </a:p>
          <a:p>
            <a:r>
              <a:rPr lang="cs-CZ" dirty="0"/>
              <a:t>Běžný rozhovor – otázky na témata relevantní k pozici či k CV</a:t>
            </a:r>
          </a:p>
          <a:p>
            <a:r>
              <a:rPr lang="cs-CZ" dirty="0"/>
              <a:t>Rozhovor zaměřený na kompetence – strukturovaný, každá otázka cílí na specifické předem definované kompetence</a:t>
            </a:r>
          </a:p>
        </p:txBody>
      </p:sp>
    </p:spTree>
    <p:extLst>
      <p:ext uri="{BB962C8B-B14F-4D97-AF65-F5344CB8AC3E}">
        <p14:creationId xmlns:p14="http://schemas.microsoft.com/office/powerpoint/2010/main" val="3311944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ČASTO SLEDOVANÉ OBLASTI KOMPETENCÍ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2386608" cy="4525963"/>
          </a:xfrm>
        </p:spPr>
        <p:txBody>
          <a:bodyPr/>
          <a:lstStyle/>
          <a:p>
            <a:r>
              <a:rPr lang="cs-CZ" dirty="0"/>
              <a:t>Adaptabilita</a:t>
            </a:r>
          </a:p>
          <a:p>
            <a:r>
              <a:rPr lang="cs-CZ" dirty="0"/>
              <a:t>Spolehlivost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Zvládání konfliktů</a:t>
            </a:r>
          </a:p>
          <a:p>
            <a:r>
              <a:rPr lang="cs-CZ" dirty="0"/>
              <a:t>Kreativita a inovativnost</a:t>
            </a:r>
          </a:p>
          <a:p>
            <a:r>
              <a:rPr lang="cs-CZ" dirty="0"/>
              <a:t>Rozhodnost</a:t>
            </a:r>
          </a:p>
          <a:p>
            <a:r>
              <a:rPr lang="cs-CZ" dirty="0"/>
              <a:t>Loajalita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871864" y="1628801"/>
            <a:ext cx="2520280" cy="4525963"/>
          </a:xfrm>
        </p:spPr>
        <p:txBody>
          <a:bodyPr/>
          <a:lstStyle/>
          <a:p>
            <a:r>
              <a:rPr lang="cs-CZ" dirty="0"/>
              <a:t>Delegování</a:t>
            </a:r>
          </a:p>
          <a:p>
            <a:r>
              <a:rPr lang="cs-CZ" dirty="0"/>
              <a:t>Všeobecný rozhled</a:t>
            </a:r>
          </a:p>
          <a:p>
            <a:r>
              <a:rPr lang="cs-CZ" dirty="0"/>
              <a:t>Flexibilita</a:t>
            </a:r>
          </a:p>
          <a:p>
            <a:r>
              <a:rPr lang="cs-CZ" dirty="0"/>
              <a:t>Samostatnost</a:t>
            </a:r>
          </a:p>
          <a:p>
            <a:r>
              <a:rPr lang="cs-CZ" dirty="0"/>
              <a:t>Čestnost</a:t>
            </a:r>
          </a:p>
          <a:p>
            <a:r>
              <a:rPr lang="cs-CZ" dirty="0" err="1"/>
              <a:t>Leadership</a:t>
            </a:r>
            <a:endParaRPr lang="cs-CZ" dirty="0"/>
          </a:p>
          <a:p>
            <a:r>
              <a:rPr lang="cs-CZ" dirty="0"/>
              <a:t>Osobní integrita</a:t>
            </a: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7608168" y="1628801"/>
            <a:ext cx="222805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7631800" y="1628800"/>
            <a:ext cx="25202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Posilování diverzity</a:t>
            </a:r>
          </a:p>
          <a:p>
            <a:r>
              <a:rPr lang="cs-CZ" dirty="0"/>
              <a:t>Povědomí o organizaci</a:t>
            </a:r>
          </a:p>
          <a:p>
            <a:r>
              <a:rPr lang="cs-CZ" dirty="0"/>
              <a:t>Vztah k riziku</a:t>
            </a:r>
          </a:p>
          <a:p>
            <a:r>
              <a:rPr lang="cs-CZ" dirty="0"/>
              <a:t>Citlivost k ostatním</a:t>
            </a:r>
          </a:p>
          <a:p>
            <a:r>
              <a:rPr lang="cs-CZ" dirty="0"/>
              <a:t>Týmová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731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Příklady CBQ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u="sng" dirty="0"/>
              <a:t>Komunikace</a:t>
            </a:r>
            <a:r>
              <a:rPr lang="cs-CZ" altLang="cs-CZ" dirty="0"/>
              <a:t>: Řekněte nám o situaci, ve které jste musel(-a) přizpůsobit svůj přístup v komunikaci tak, aby vyhovoval specifickému obecenstvu.</a:t>
            </a:r>
          </a:p>
          <a:p>
            <a:r>
              <a:rPr lang="cs-CZ" altLang="cs-CZ" u="sng" dirty="0"/>
              <a:t>Rozhodování</a:t>
            </a:r>
            <a:r>
              <a:rPr lang="cs-CZ" altLang="cs-CZ" dirty="0"/>
              <a:t>: Vyberte příklad situace, kdy jste musel(-a) udělat těžké rozhodnutí.</a:t>
            </a:r>
          </a:p>
          <a:p>
            <a:r>
              <a:rPr lang="cs-CZ" altLang="cs-CZ" u="sng" dirty="0"/>
              <a:t>Týmová práce</a:t>
            </a:r>
            <a:r>
              <a:rPr lang="cs-CZ" altLang="cs-CZ" dirty="0"/>
              <a:t>: Popište situaci, ve které jste pracoval(-a) v týmu. V čem spočíval Váš přínos pro tým?</a:t>
            </a:r>
          </a:p>
        </p:txBody>
      </p:sp>
    </p:spTree>
    <p:extLst>
      <p:ext uri="{BB962C8B-B14F-4D97-AF65-F5344CB8AC3E}">
        <p14:creationId xmlns:p14="http://schemas.microsoft.com/office/powerpoint/2010/main" val="18550936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604</Words>
  <Application>Microsoft Office PowerPoint</Application>
  <PresentationFormat>Širokoúhlá obrazovka</PresentationFormat>
  <Paragraphs>91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Výběr pracovníků</vt:lpstr>
      <vt:lpstr>Témata: </vt:lpstr>
      <vt:lpstr>Stadia výběrového řízení</vt:lpstr>
      <vt:lpstr>Šablony odpovědí uchazečům</vt:lpstr>
      <vt:lpstr>Běžné nástroje výběru</vt:lpstr>
      <vt:lpstr>Co můžete získat telefonickým rozhovorem?</vt:lpstr>
      <vt:lpstr>Rozhovor zaměřený na kompetence</vt:lpstr>
      <vt:lpstr>ČASTO SLEDOVANÉ OBLASTI KOMPETENCÍ</vt:lpstr>
      <vt:lpstr>Příklady CBQ</vt:lpstr>
      <vt:lpstr>Cvičení ve skupinách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Martina Tesařová</dc:creator>
  <cp:lastModifiedBy>Martina Tesařová</cp:lastModifiedBy>
  <cp:revision>12</cp:revision>
  <dcterms:created xsi:type="dcterms:W3CDTF">2020-11-02T07:48:57Z</dcterms:created>
  <dcterms:modified xsi:type="dcterms:W3CDTF">2021-11-01T08:31:38Z</dcterms:modified>
</cp:coreProperties>
</file>