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8" r:id="rId1"/>
  </p:sldMasterIdLst>
  <p:sldIdLst>
    <p:sldId id="256" r:id="rId2"/>
    <p:sldId id="257" r:id="rId3"/>
    <p:sldId id="258" r:id="rId4"/>
    <p:sldId id="259" r:id="rId5"/>
    <p:sldId id="260" r:id="rId6"/>
    <p:sldId id="261" r:id="rId7"/>
    <p:sldId id="262" r:id="rId8"/>
    <p:sldId id="263" r:id="rId9"/>
    <p:sldId id="264" r:id="rId10"/>
    <p:sldId id="266" r:id="rId11"/>
    <p:sldId id="273" r:id="rId12"/>
    <p:sldId id="267" r:id="rId13"/>
    <p:sldId id="268" r:id="rId14"/>
    <p:sldId id="269" r:id="rId15"/>
    <p:sldId id="270" r:id="rId16"/>
    <p:sldId id="271" r:id="rId17"/>
  </p:sldIdLst>
  <p:sldSz cx="12192000" cy="6858000"/>
  <p:notesSz cx="6761163" cy="99425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4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FA0A412D-CF49-4622-BF0E-14D6B53C1189}" type="datetimeFigureOut">
              <a:rPr lang="cs-CZ" smtClean="0"/>
              <a:t>18.10.2022</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3894742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FA0A412D-CF49-4622-BF0E-14D6B53C1189}" type="datetimeFigureOut">
              <a:rPr lang="cs-CZ" smtClean="0"/>
              <a:t>18.10.2022</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2043967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FA0A412D-CF49-4622-BF0E-14D6B53C1189}" type="datetimeFigureOut">
              <a:rPr lang="cs-CZ" smtClean="0"/>
              <a:t>18.10.2022</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A45D4F-717D-42A8-9A0C-3D488A1C30DC}"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77001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FA0A412D-CF49-4622-BF0E-14D6B53C1189}" type="datetimeFigureOut">
              <a:rPr lang="cs-CZ" smtClean="0"/>
              <a:t>18.10.2022</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1342162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FA0A412D-CF49-4622-BF0E-14D6B53C1189}" type="datetimeFigureOut">
              <a:rPr lang="cs-CZ" smtClean="0"/>
              <a:t>18.10.2022</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A45D4F-717D-42A8-9A0C-3D488A1C30DC}"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7141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FA0A412D-CF49-4622-BF0E-14D6B53C1189}" type="datetimeFigureOut">
              <a:rPr lang="cs-CZ" smtClean="0"/>
              <a:t>18.10.2022</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376577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A0A412D-CF49-4622-BF0E-14D6B53C1189}" type="datetimeFigureOut">
              <a:rPr lang="cs-CZ" smtClean="0"/>
              <a:t>18.10.2022</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29695019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A0A412D-CF49-4622-BF0E-14D6B53C1189}" type="datetimeFigureOut">
              <a:rPr lang="cs-CZ" smtClean="0"/>
              <a:t>18.10.2022</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2630138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A0A412D-CF49-4622-BF0E-14D6B53C1189}" type="datetimeFigureOut">
              <a:rPr lang="cs-CZ" smtClean="0"/>
              <a:t>18.10.2022</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1384114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FA0A412D-CF49-4622-BF0E-14D6B53C1189}" type="datetimeFigureOut">
              <a:rPr lang="cs-CZ" smtClean="0"/>
              <a:t>18.10.2022</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2962027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FA0A412D-CF49-4622-BF0E-14D6B53C1189}" type="datetimeFigureOut">
              <a:rPr lang="cs-CZ" smtClean="0"/>
              <a:t>18.10.2022</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3895737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FA0A412D-CF49-4622-BF0E-14D6B53C1189}" type="datetimeFigureOut">
              <a:rPr lang="cs-CZ" smtClean="0"/>
              <a:t>18.10.2022</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467834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FA0A412D-CF49-4622-BF0E-14D6B53C1189}" type="datetimeFigureOut">
              <a:rPr lang="cs-CZ" smtClean="0"/>
              <a:t>18.10.2022</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831225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A412D-CF49-4622-BF0E-14D6B53C1189}" type="datetimeFigureOut">
              <a:rPr lang="cs-CZ" smtClean="0"/>
              <a:t>18.10.2022</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3733301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FA0A412D-CF49-4622-BF0E-14D6B53C1189}" type="datetimeFigureOut">
              <a:rPr lang="cs-CZ" smtClean="0"/>
              <a:t>18.10.2022</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1987619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FA0A412D-CF49-4622-BF0E-14D6B53C1189}" type="datetimeFigureOut">
              <a:rPr lang="cs-CZ" smtClean="0"/>
              <a:t>18.10.2022</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1847435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A0A412D-CF49-4622-BF0E-14D6B53C1189}" type="datetimeFigureOut">
              <a:rPr lang="cs-CZ" smtClean="0"/>
              <a:t>18.10.2022</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3A45D4F-717D-42A8-9A0C-3D488A1C30DC}" type="slidenum">
              <a:rPr lang="cs-CZ" smtClean="0"/>
              <a:t>‹#›</a:t>
            </a:fld>
            <a:endParaRPr lang="cs-CZ"/>
          </a:p>
        </p:txBody>
      </p:sp>
    </p:spTree>
    <p:extLst>
      <p:ext uri="{BB962C8B-B14F-4D97-AF65-F5344CB8AC3E}">
        <p14:creationId xmlns:p14="http://schemas.microsoft.com/office/powerpoint/2010/main" val="2938825937"/>
      </p:ext>
    </p:extLst>
  </p:cSld>
  <p:clrMap bg1="lt1" tx1="dk1" bg2="lt2" tx2="dk2" accent1="accent1" accent2="accent2" accent3="accent3" accent4="accent4" accent5="accent5" accent6="accent6" hlink="hlink" folHlink="folHlink"/>
  <p:sldLayoutIdLst>
    <p:sldLayoutId id="2147484219" r:id="rId1"/>
    <p:sldLayoutId id="2147484220" r:id="rId2"/>
    <p:sldLayoutId id="2147484221" r:id="rId3"/>
    <p:sldLayoutId id="2147484222" r:id="rId4"/>
    <p:sldLayoutId id="2147484223" r:id="rId5"/>
    <p:sldLayoutId id="2147484224" r:id="rId6"/>
    <p:sldLayoutId id="2147484225" r:id="rId7"/>
    <p:sldLayoutId id="2147484226" r:id="rId8"/>
    <p:sldLayoutId id="2147484227" r:id="rId9"/>
    <p:sldLayoutId id="2147484228" r:id="rId10"/>
    <p:sldLayoutId id="2147484229" r:id="rId11"/>
    <p:sldLayoutId id="2147484230" r:id="rId12"/>
    <p:sldLayoutId id="2147484231" r:id="rId13"/>
    <p:sldLayoutId id="2147484232" r:id="rId14"/>
    <p:sldLayoutId id="2147484233" r:id="rId15"/>
    <p:sldLayoutId id="214748423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pPr>
              <a:spcAft>
                <a:spcPts val="0"/>
              </a:spcAft>
            </a:pPr>
            <a:r>
              <a:rPr lang="cs-CZ" dirty="0" smtClean="0"/>
              <a:t>Kniha Jób: Témata</a:t>
            </a:r>
            <a:r>
              <a:rPr lang="cs-CZ" dirty="0">
                <a:latin typeface="Times New Roman" panose="02020603050405020304" pitchFamily="18" charset="0"/>
                <a:ea typeface="Calibri" panose="020F0502020204030204" pitchFamily="34" charset="0"/>
                <a:cs typeface="Times New Roman" panose="02020603050405020304" pitchFamily="18" charset="0"/>
              </a:rPr>
              <a:t/>
            </a:r>
            <a:br>
              <a:rPr lang="cs-CZ" dirty="0">
                <a:latin typeface="Times New Roman" panose="02020603050405020304" pitchFamily="18" charset="0"/>
                <a:ea typeface="Calibri" panose="020F0502020204030204" pitchFamily="34" charset="0"/>
                <a:cs typeface="Times New Roman" panose="02020603050405020304" pitchFamily="18" charset="0"/>
              </a:rPr>
            </a:b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9976651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685801"/>
            <a:ext cx="9144000" cy="210311"/>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1298448"/>
            <a:ext cx="9144000" cy="4901184"/>
          </a:xfrm>
        </p:spPr>
        <p:txBody>
          <a:bodyPr>
            <a:normAutofit/>
          </a:bodyPr>
          <a:lstStyle/>
          <a:p>
            <a:r>
              <a:rPr lang="cs-CZ" dirty="0">
                <a:latin typeface="Times New Roman" panose="02020603050405020304" pitchFamily="18" charset="0"/>
                <a:ea typeface="Calibri" panose="020F0502020204030204" pitchFamily="34" charset="0"/>
                <a:cs typeface="Times New Roman" panose="02020603050405020304" pitchFamily="18" charset="0"/>
              </a:rPr>
              <a:t>Bůh má svůj vzor, do kterého zapadají životy nás všech. Jeho vzor vyžaduje, aby některé životy byly pokroucené, zamotané nebo zkrácené, zatímco jiné dosahují impozantní délky, ne proto, že jedno vlákno si zaslouží více než jiné, ale prostě proto, protože si toho žádá vzor. Zespod, z našeho životního pohledu, se Boží vzor odměny a trestu zdá svévolný a neučesaný, jako rub tapisérie. Ale mimo tento život, z Božího hlediska, je vidět, že každý spletenec a uzel má své místo ve velkém rozvrhu a přispívá k celku uměleckého díla. (H. S. </a:t>
            </a:r>
            <a:r>
              <a:rPr lang="cs-CZ" dirty="0" err="1">
                <a:latin typeface="Times New Roman" panose="02020603050405020304" pitchFamily="18" charset="0"/>
                <a:ea typeface="Calibri" panose="020F0502020204030204" pitchFamily="34" charset="0"/>
                <a:cs typeface="Times New Roman" panose="02020603050405020304" pitchFamily="18" charset="0"/>
              </a:rPr>
              <a:t>Kushner</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i="1" dirty="0">
                <a:latin typeface="Times New Roman" panose="02020603050405020304" pitchFamily="18" charset="0"/>
                <a:ea typeface="Calibri" panose="020F0502020204030204" pitchFamily="34" charset="0"/>
                <a:cs typeface="Times New Roman" panose="02020603050405020304" pitchFamily="18" charset="0"/>
              </a:rPr>
              <a:t>Proč se zlé věci stávají dobrým lidem</a:t>
            </a:r>
            <a:r>
              <a:rPr lang="cs-CZ" dirty="0">
                <a:latin typeface="Times New Roman" panose="02020603050405020304" pitchFamily="18" charset="0"/>
                <a:ea typeface="Calibri" panose="020F0502020204030204" pitchFamily="34" charset="0"/>
                <a:cs typeface="Times New Roman" panose="02020603050405020304" pitchFamily="18" charset="0"/>
              </a:rPr>
              <a:t>; parafráze textu T. </a:t>
            </a:r>
            <a:r>
              <a:rPr lang="cs-CZ" dirty="0" err="1">
                <a:latin typeface="Times New Roman" panose="02020603050405020304" pitchFamily="18" charset="0"/>
                <a:ea typeface="Calibri" panose="020F0502020204030204" pitchFamily="34" charset="0"/>
                <a:cs typeface="Times New Roman" panose="02020603050405020304" pitchFamily="18" charset="0"/>
              </a:rPr>
              <a:t>Wildera</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i="1" dirty="0">
                <a:latin typeface="Times New Roman" panose="02020603050405020304" pitchFamily="18" charset="0"/>
                <a:ea typeface="Calibri" panose="020F0502020204030204" pitchFamily="34" charset="0"/>
                <a:cs typeface="Times New Roman" panose="02020603050405020304" pitchFamily="18" charset="0"/>
              </a:rPr>
              <a:t>Most v San Luis </a:t>
            </a:r>
            <a:r>
              <a:rPr lang="cs-CZ" i="1" dirty="0" err="1">
                <a:latin typeface="Times New Roman" panose="02020603050405020304" pitchFamily="18" charset="0"/>
                <a:ea typeface="Calibri" panose="020F0502020204030204" pitchFamily="34" charset="0"/>
                <a:cs typeface="Times New Roman" panose="02020603050405020304" pitchFamily="18" charset="0"/>
              </a:rPr>
              <a:t>Rey</a:t>
            </a:r>
            <a:r>
              <a:rPr lang="cs-CZ" dirty="0">
                <a:latin typeface="Times New Roman" panose="02020603050405020304" pitchFamily="18" charset="0"/>
                <a:ea typeface="Calibri" panose="020F0502020204030204" pitchFamily="34" charset="0"/>
                <a:cs typeface="Times New Roman" panose="02020603050405020304" pitchFamily="18" charset="0"/>
              </a:rPr>
              <a:t>)</a:t>
            </a:r>
          </a:p>
          <a:p>
            <a:pPr algn="l"/>
            <a:endParaRPr lang="cs-CZ" dirty="0"/>
          </a:p>
        </p:txBody>
      </p:sp>
    </p:spTree>
    <p:extLst>
      <p:ext uri="{BB962C8B-B14F-4D97-AF65-F5344CB8AC3E}">
        <p14:creationId xmlns:p14="http://schemas.microsoft.com/office/powerpoint/2010/main" val="3106110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325880" y="685801"/>
            <a:ext cx="9342120" cy="1444751"/>
          </a:xfrm>
        </p:spPr>
        <p:txBody>
          <a:bodyPr>
            <a:normAutofit fontScale="90000"/>
          </a:bodyPr>
          <a:lstStyle/>
          <a:p>
            <a:pPr marL="342900" lvl="0" indent="-342900" algn="ctr"/>
            <a:r>
              <a:rPr lang="cs-CZ" dirty="0">
                <a:latin typeface="Times New Roman" panose="02020603050405020304" pitchFamily="18" charset="0"/>
                <a:ea typeface="Calibri" panose="020F0502020204030204" pitchFamily="34" charset="0"/>
                <a:cs typeface="Times New Roman" panose="02020603050405020304" pitchFamily="18" charset="0"/>
              </a:rPr>
              <a:t>Ambivalence Boží povahy</a:t>
            </a:r>
            <a:r>
              <a:rPr lang="cs-CZ" sz="3600" dirty="0">
                <a:latin typeface="Times New Roman" panose="02020603050405020304" pitchFamily="18" charset="0"/>
                <a:ea typeface="Calibri" panose="020F0502020204030204" pitchFamily="34" charset="0"/>
                <a:cs typeface="Times New Roman" panose="02020603050405020304" pitchFamily="18" charset="0"/>
              </a:rPr>
              <a:t/>
            </a:r>
            <a:br>
              <a:rPr lang="cs-CZ" sz="3600" dirty="0">
                <a:latin typeface="Times New Roman" panose="02020603050405020304" pitchFamily="18" charset="0"/>
                <a:ea typeface="Calibri" panose="020F0502020204030204" pitchFamily="34" charset="0"/>
                <a:cs typeface="Times New Roman" panose="02020603050405020304" pitchFamily="18" charset="0"/>
              </a:rPr>
            </a:br>
            <a:endParaRPr lang="cs-CZ" dirty="0"/>
          </a:p>
        </p:txBody>
      </p:sp>
      <p:sp>
        <p:nvSpPr>
          <p:cNvPr id="3" name="Podnadpis 2"/>
          <p:cNvSpPr>
            <a:spLocks noGrp="1"/>
          </p:cNvSpPr>
          <p:nvPr>
            <p:ph type="subTitle" idx="1"/>
          </p:nvPr>
        </p:nvSpPr>
        <p:spPr>
          <a:xfrm>
            <a:off x="1524000" y="1965960"/>
            <a:ext cx="9144000" cy="4233672"/>
          </a:xfrm>
        </p:spPr>
        <p:txBody>
          <a:bodyPr>
            <a:normAutofit fontScale="92500" lnSpcReduction="20000"/>
          </a:bodyPr>
          <a:lstStyle/>
          <a:p>
            <a:r>
              <a:rPr lang="cs-CZ" dirty="0">
                <a:latin typeface="Times New Roman" panose="02020603050405020304" pitchFamily="18" charset="0"/>
                <a:ea typeface="Calibri" panose="020F0502020204030204" pitchFamily="34" charset="0"/>
                <a:cs typeface="Times New Roman" panose="02020603050405020304" pitchFamily="18" charset="0"/>
              </a:rPr>
              <a:t>Hospodin dále Mojžíšovi poručil: „Až se vrátíš do Egypta, hleď, abys před faraónem udělal všechny zázraky, jimiž jsem tě pověřil. Já však zatvrdím jeho srdce a on lid nepropustí. (…) Když se na cestě chystali nocovat, střetl se s ním Hospodin a chtěl ho usmrtit. (</a:t>
            </a:r>
            <a:r>
              <a:rPr lang="cs-CZ" i="1" dirty="0">
                <a:latin typeface="Times New Roman" panose="02020603050405020304" pitchFamily="18" charset="0"/>
                <a:ea typeface="Calibri" panose="020F0502020204030204" pitchFamily="34" charset="0"/>
                <a:cs typeface="Times New Roman" panose="02020603050405020304" pitchFamily="18" charset="0"/>
              </a:rPr>
              <a:t>Ex</a:t>
            </a:r>
            <a:r>
              <a:rPr lang="cs-CZ" dirty="0">
                <a:latin typeface="Times New Roman" panose="02020603050405020304" pitchFamily="18" charset="0"/>
                <a:ea typeface="Calibri" panose="020F0502020204030204" pitchFamily="34" charset="0"/>
                <a:cs typeface="Times New Roman" panose="02020603050405020304" pitchFamily="18" charset="0"/>
              </a:rPr>
              <a:t> 4,21; </a:t>
            </a:r>
            <a:r>
              <a:rPr lang="cs-CZ" dirty="0" smtClean="0">
                <a:latin typeface="Times New Roman" panose="02020603050405020304" pitchFamily="18" charset="0"/>
                <a:ea typeface="Calibri" panose="020F0502020204030204" pitchFamily="34" charset="0"/>
                <a:cs typeface="Times New Roman" panose="02020603050405020304" pitchFamily="18" charset="0"/>
              </a:rPr>
              <a:t>24)</a:t>
            </a:r>
            <a:r>
              <a:rPr lang="cs-CZ" dirty="0">
                <a:latin typeface="Times New Roman" panose="02020603050405020304" pitchFamily="18" charset="0"/>
                <a:ea typeface="Calibri" panose="020F0502020204030204" pitchFamily="34" charset="0"/>
                <a:cs typeface="Times New Roman" panose="02020603050405020304" pitchFamily="18" charset="0"/>
              </a:rPr>
              <a:t> </a:t>
            </a:r>
          </a:p>
          <a:p>
            <a:endParaRPr lang="cs-CZ" dirty="0" smtClean="0">
              <a:latin typeface="Times New Roman" panose="02020603050405020304" pitchFamily="18" charset="0"/>
              <a:ea typeface="Calibri" panose="020F0502020204030204" pitchFamily="34" charset="0"/>
              <a:cs typeface="Times New Roman" panose="02020603050405020304" pitchFamily="18" charset="0"/>
            </a:endParaRPr>
          </a:p>
          <a:p>
            <a:r>
              <a:rPr lang="cs-CZ" dirty="0" smtClean="0">
                <a:latin typeface="Times New Roman" panose="02020603050405020304" pitchFamily="18" charset="0"/>
                <a:ea typeface="Calibri" panose="020F0502020204030204" pitchFamily="34" charset="0"/>
                <a:cs typeface="Times New Roman" panose="02020603050405020304" pitchFamily="18" charset="0"/>
              </a:rPr>
              <a:t>Když </a:t>
            </a:r>
            <a:r>
              <a:rPr lang="cs-CZ" dirty="0">
                <a:latin typeface="Times New Roman" panose="02020603050405020304" pitchFamily="18" charset="0"/>
                <a:ea typeface="Calibri" panose="020F0502020204030204" pitchFamily="34" charset="0"/>
                <a:cs typeface="Times New Roman" panose="02020603050405020304" pitchFamily="18" charset="0"/>
              </a:rPr>
              <a:t>přišli k </a:t>
            </a:r>
            <a:r>
              <a:rPr lang="cs-CZ" dirty="0" err="1">
                <a:latin typeface="Times New Roman" panose="02020603050405020304" pitchFamily="18" charset="0"/>
                <a:ea typeface="Calibri" panose="020F0502020204030204" pitchFamily="34" charset="0"/>
                <a:cs typeface="Times New Roman" panose="02020603050405020304" pitchFamily="18" charset="0"/>
              </a:rPr>
              <a:t>Nákonovu</a:t>
            </a:r>
            <a:r>
              <a:rPr lang="cs-CZ" dirty="0">
                <a:latin typeface="Times New Roman" panose="02020603050405020304" pitchFamily="18" charset="0"/>
                <a:ea typeface="Calibri" panose="020F0502020204030204" pitchFamily="34" charset="0"/>
                <a:cs typeface="Times New Roman" panose="02020603050405020304" pitchFamily="18" charset="0"/>
              </a:rPr>
              <a:t> humnu, vztáhl </a:t>
            </a:r>
            <a:r>
              <a:rPr lang="cs-CZ" dirty="0" err="1">
                <a:latin typeface="Times New Roman" panose="02020603050405020304" pitchFamily="18" charset="0"/>
                <a:ea typeface="Calibri" panose="020F0502020204030204" pitchFamily="34" charset="0"/>
                <a:cs typeface="Times New Roman" panose="02020603050405020304" pitchFamily="18" charset="0"/>
              </a:rPr>
              <a:t>Uza</a:t>
            </a:r>
            <a:r>
              <a:rPr lang="cs-CZ" dirty="0">
                <a:latin typeface="Times New Roman" panose="02020603050405020304" pitchFamily="18" charset="0"/>
                <a:ea typeface="Calibri" panose="020F0502020204030204" pitchFamily="34" charset="0"/>
                <a:cs typeface="Times New Roman" panose="02020603050405020304" pitchFamily="18" charset="0"/>
              </a:rPr>
              <a:t> ruku k Boží schráně a zachytil ji, protože spřežení vybočilo z cesty. Hospodin vzplanul proti </a:t>
            </a:r>
            <a:r>
              <a:rPr lang="cs-CZ" dirty="0" err="1">
                <a:latin typeface="Times New Roman" panose="02020603050405020304" pitchFamily="18" charset="0"/>
                <a:ea typeface="Calibri" panose="020F0502020204030204" pitchFamily="34" charset="0"/>
                <a:cs typeface="Times New Roman" panose="02020603050405020304" pitchFamily="18" charset="0"/>
              </a:rPr>
              <a:t>Uzovi</a:t>
            </a:r>
            <a:r>
              <a:rPr lang="cs-CZ" dirty="0">
                <a:latin typeface="Times New Roman" panose="02020603050405020304" pitchFamily="18" charset="0"/>
                <a:ea typeface="Calibri" panose="020F0502020204030204" pitchFamily="34" charset="0"/>
                <a:cs typeface="Times New Roman" panose="02020603050405020304" pitchFamily="18" charset="0"/>
              </a:rPr>
              <a:t> hněvem. Bůh ho tam pro neúctu zabil a on tam při Boží schráně zemřel. (</a:t>
            </a:r>
            <a:r>
              <a:rPr lang="cs-CZ" i="1" dirty="0">
                <a:latin typeface="Times New Roman" panose="02020603050405020304" pitchFamily="18" charset="0"/>
                <a:ea typeface="Calibri" panose="020F0502020204030204" pitchFamily="34" charset="0"/>
                <a:cs typeface="Times New Roman" panose="02020603050405020304" pitchFamily="18" charset="0"/>
              </a:rPr>
              <a:t>2S</a:t>
            </a:r>
            <a:r>
              <a:rPr lang="cs-CZ" dirty="0">
                <a:latin typeface="Times New Roman" panose="02020603050405020304" pitchFamily="18" charset="0"/>
                <a:ea typeface="Calibri" panose="020F0502020204030204" pitchFamily="34" charset="0"/>
                <a:cs typeface="Times New Roman" panose="02020603050405020304" pitchFamily="18" charset="0"/>
              </a:rPr>
              <a:t> 6,6–7)</a:t>
            </a:r>
          </a:p>
          <a:p>
            <a:endParaRPr lang="cs-CZ" dirty="0" smtClean="0">
              <a:latin typeface="Times New Roman" panose="02020603050405020304" pitchFamily="18" charset="0"/>
              <a:ea typeface="Calibri" panose="020F0502020204030204" pitchFamily="34" charset="0"/>
              <a:cs typeface="Times New Roman" panose="02020603050405020304" pitchFamily="18" charset="0"/>
            </a:endParaRPr>
          </a:p>
          <a:p>
            <a:r>
              <a:rPr lang="cs-CZ" dirty="0" smtClean="0">
                <a:latin typeface="Times New Roman" panose="02020603050405020304" pitchFamily="18" charset="0"/>
                <a:ea typeface="Calibri" panose="020F0502020204030204" pitchFamily="34" charset="0"/>
                <a:cs typeface="Times New Roman" panose="02020603050405020304" pitchFamily="18" charset="0"/>
              </a:rPr>
              <a:t>Avšak </a:t>
            </a:r>
            <a:r>
              <a:rPr lang="cs-CZ" dirty="0">
                <a:latin typeface="Times New Roman" panose="02020603050405020304" pitchFamily="18" charset="0"/>
                <a:ea typeface="Calibri" panose="020F0502020204030204" pitchFamily="34" charset="0"/>
                <a:cs typeface="Times New Roman" panose="02020603050405020304" pitchFamily="18" charset="0"/>
              </a:rPr>
              <a:t>Hospodin je Bůh pravý. On je Bůh živý a Král věčný. Před jeho rozlícením se chvěje země, pronárody neobstojí před jeho hrozným hněvem. (</a:t>
            </a:r>
            <a:r>
              <a:rPr lang="cs-CZ" i="1" dirty="0" err="1">
                <a:latin typeface="Times New Roman" panose="02020603050405020304" pitchFamily="18" charset="0"/>
                <a:ea typeface="Calibri" panose="020F0502020204030204" pitchFamily="34" charset="0"/>
                <a:cs typeface="Times New Roman" panose="02020603050405020304" pitchFamily="18" charset="0"/>
              </a:rPr>
              <a:t>Jr</a:t>
            </a:r>
            <a:r>
              <a:rPr lang="cs-CZ" i="1" dirty="0">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10,10)</a:t>
            </a:r>
          </a:p>
          <a:p>
            <a:r>
              <a:rPr lang="cs-CZ" dirty="0">
                <a:latin typeface="Times New Roman" panose="02020603050405020304" pitchFamily="18" charset="0"/>
                <a:ea typeface="Calibri" panose="020F0502020204030204" pitchFamily="34" charset="0"/>
                <a:cs typeface="Times New Roman" panose="02020603050405020304" pitchFamily="18" charset="0"/>
              </a:rPr>
              <a:t> </a:t>
            </a:r>
          </a:p>
          <a:p>
            <a:r>
              <a:rPr lang="cs-CZ" dirty="0">
                <a:latin typeface="Times New Roman" panose="02020603050405020304" pitchFamily="18" charset="0"/>
                <a:ea typeface="Calibri" panose="020F0502020204030204" pitchFamily="34" charset="0"/>
                <a:cs typeface="Times New Roman" panose="02020603050405020304" pitchFamily="18" charset="0"/>
              </a:rPr>
              <a:t>Je hrozné upadnout do ruky živého Boha. (</a:t>
            </a:r>
            <a:r>
              <a:rPr lang="cs-CZ" i="1" dirty="0" err="1">
                <a:latin typeface="Times New Roman" panose="02020603050405020304" pitchFamily="18" charset="0"/>
                <a:ea typeface="Calibri" panose="020F0502020204030204" pitchFamily="34" charset="0"/>
                <a:cs typeface="Times New Roman" panose="02020603050405020304" pitchFamily="18" charset="0"/>
              </a:rPr>
              <a:t>Žd</a:t>
            </a:r>
            <a:r>
              <a:rPr lang="cs-CZ" dirty="0">
                <a:latin typeface="Times New Roman" panose="02020603050405020304" pitchFamily="18" charset="0"/>
                <a:ea typeface="Calibri" panose="020F0502020204030204" pitchFamily="34" charset="0"/>
                <a:cs typeface="Times New Roman" panose="02020603050405020304" pitchFamily="18" charset="0"/>
              </a:rPr>
              <a:t> 10,31)</a:t>
            </a:r>
          </a:p>
          <a:p>
            <a:r>
              <a:rPr lang="cs-CZ" dirty="0">
                <a:latin typeface="Times New Roman" panose="02020603050405020304" pitchFamily="18" charset="0"/>
                <a:ea typeface="Calibri" panose="020F0502020204030204" pitchFamily="34" charset="0"/>
                <a:cs typeface="Times New Roman" panose="02020603050405020304" pitchFamily="18" charset="0"/>
              </a:rPr>
              <a:t> </a:t>
            </a:r>
          </a:p>
          <a:p>
            <a:r>
              <a:rPr lang="cs-CZ" dirty="0">
                <a:latin typeface="Times New Roman" panose="02020603050405020304" pitchFamily="18" charset="0"/>
                <a:ea typeface="Calibri" panose="020F0502020204030204" pitchFamily="34" charset="0"/>
                <a:cs typeface="Times New Roman" panose="02020603050405020304" pitchFamily="18" charset="0"/>
              </a:rPr>
              <a:t>Vždyť ‚náš Bůh je oheň stravující‘. (</a:t>
            </a:r>
            <a:r>
              <a:rPr lang="cs-CZ" i="1" dirty="0" err="1">
                <a:latin typeface="Times New Roman" panose="02020603050405020304" pitchFamily="18" charset="0"/>
                <a:ea typeface="Calibri" panose="020F0502020204030204" pitchFamily="34" charset="0"/>
                <a:cs typeface="Times New Roman" panose="02020603050405020304" pitchFamily="18" charset="0"/>
              </a:rPr>
              <a:t>Žd</a:t>
            </a:r>
            <a:r>
              <a:rPr lang="cs-CZ" dirty="0">
                <a:latin typeface="Times New Roman" panose="02020603050405020304" pitchFamily="18" charset="0"/>
                <a:ea typeface="Calibri" panose="020F0502020204030204" pitchFamily="34" charset="0"/>
                <a:cs typeface="Times New Roman" panose="02020603050405020304" pitchFamily="18" charset="0"/>
              </a:rPr>
              <a:t> 12,29)</a:t>
            </a:r>
          </a:p>
          <a:p>
            <a:pPr algn="l"/>
            <a:endParaRPr lang="cs-CZ" dirty="0"/>
          </a:p>
        </p:txBody>
      </p:sp>
    </p:spTree>
    <p:extLst>
      <p:ext uri="{BB962C8B-B14F-4D97-AF65-F5344CB8AC3E}">
        <p14:creationId xmlns:p14="http://schemas.microsoft.com/office/powerpoint/2010/main" val="37984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685801"/>
            <a:ext cx="9144000" cy="356615"/>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1252728"/>
            <a:ext cx="9144000" cy="4946904"/>
          </a:xfrm>
        </p:spPr>
        <p:txBody>
          <a:bodyPr>
            <a:normAutofit/>
          </a:bodyPr>
          <a:lstStyle/>
          <a:p>
            <a:r>
              <a:rPr lang="cs-CZ" dirty="0">
                <a:latin typeface="Times New Roman" panose="02020603050405020304" pitchFamily="18" charset="0"/>
                <a:ea typeface="Calibri" panose="020F0502020204030204" pitchFamily="34" charset="0"/>
                <a:cs typeface="Times New Roman" panose="02020603050405020304" pitchFamily="18" charset="0"/>
              </a:rPr>
              <a:t>Tu se mu ukázal Hospodinův posel v plápolajícím ohni uprostřed trnitého keře. Mojžíš viděl, jak keř v ohni hoří, ale není jím stráven. Řekl si: „Zajdu se podívat na ten veliký úkaz, proč keř neshoří.“ Hospodin viděl, že odbočuje, aby se podíval. I zavolal na něho Bůh </a:t>
            </a:r>
            <a:r>
              <a:rPr lang="cs-CZ" dirty="0" err="1">
                <a:latin typeface="Times New Roman" panose="02020603050405020304" pitchFamily="18" charset="0"/>
                <a:ea typeface="Calibri" panose="020F0502020204030204" pitchFamily="34" charset="0"/>
                <a:cs typeface="Times New Roman" panose="02020603050405020304" pitchFamily="18" charset="0"/>
              </a:rPr>
              <a:t>zprostředku</a:t>
            </a:r>
            <a:r>
              <a:rPr lang="cs-CZ" dirty="0">
                <a:latin typeface="Times New Roman" panose="02020603050405020304" pitchFamily="18" charset="0"/>
                <a:ea typeface="Calibri" panose="020F0502020204030204" pitchFamily="34" charset="0"/>
                <a:cs typeface="Times New Roman" panose="02020603050405020304" pitchFamily="18" charset="0"/>
              </a:rPr>
              <a:t> keře: „Mojžíši, Mojžíši!“ Odpověděl: „Tu jsem.“ Řekl: „Nepřibližuj se sem! Zuj si opánky, neboť místo, na kterém stojíš, je půda svatá.“ A pokračoval: „Já jsem Bůh tvého otce, Bůh Abrahamův, Bůh Izákův a Bůh Jákobův.“ Mojžíš si zakryl tvář, neboť se bál na Boha pohledět. (</a:t>
            </a:r>
            <a:r>
              <a:rPr lang="cs-CZ" i="1" dirty="0">
                <a:latin typeface="Times New Roman" panose="02020603050405020304" pitchFamily="18" charset="0"/>
                <a:ea typeface="Calibri" panose="020F0502020204030204" pitchFamily="34" charset="0"/>
                <a:cs typeface="Times New Roman" panose="02020603050405020304" pitchFamily="18" charset="0"/>
              </a:rPr>
              <a:t>Ex</a:t>
            </a:r>
            <a:r>
              <a:rPr lang="cs-CZ" dirty="0">
                <a:latin typeface="Times New Roman" panose="02020603050405020304" pitchFamily="18" charset="0"/>
                <a:ea typeface="Calibri" panose="020F0502020204030204" pitchFamily="34" charset="0"/>
                <a:cs typeface="Times New Roman" panose="02020603050405020304" pitchFamily="18" charset="0"/>
              </a:rPr>
              <a:t> 3,2–6)</a:t>
            </a:r>
          </a:p>
          <a:p>
            <a:pPr algn="l"/>
            <a:endParaRPr lang="cs-CZ" dirty="0"/>
          </a:p>
        </p:txBody>
      </p:sp>
    </p:spTree>
    <p:extLst>
      <p:ext uri="{BB962C8B-B14F-4D97-AF65-F5344CB8AC3E}">
        <p14:creationId xmlns:p14="http://schemas.microsoft.com/office/powerpoint/2010/main" val="249747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667512"/>
            <a:ext cx="9144000" cy="91440"/>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960120"/>
            <a:ext cx="9144000" cy="5239512"/>
          </a:xfrm>
        </p:spPr>
        <p:txBody>
          <a:bodyPr>
            <a:normAutofit/>
          </a:bodyPr>
          <a:lstStyle/>
          <a:p>
            <a:r>
              <a:rPr lang="cs-CZ" dirty="0">
                <a:latin typeface="Times New Roman" panose="02020603050405020304" pitchFamily="18" charset="0"/>
                <a:ea typeface="Calibri" panose="020F0502020204030204" pitchFamily="34" charset="0"/>
                <a:cs typeface="Times New Roman" panose="02020603050405020304" pitchFamily="18" charset="0"/>
              </a:rPr>
              <a:t>Nad </a:t>
            </a:r>
            <a:r>
              <a:rPr lang="cs-CZ" dirty="0" err="1">
                <a:latin typeface="Times New Roman" panose="02020603050405020304" pitchFamily="18" charset="0"/>
                <a:ea typeface="Calibri" panose="020F0502020204030204" pitchFamily="34" charset="0"/>
                <a:cs typeface="Times New Roman" panose="02020603050405020304" pitchFamily="18" charset="0"/>
              </a:rPr>
              <a:t>Jóbovým</a:t>
            </a:r>
            <a:r>
              <a:rPr lang="cs-CZ" dirty="0">
                <a:latin typeface="Times New Roman" panose="02020603050405020304" pitchFamily="18" charset="0"/>
                <a:ea typeface="Calibri" panose="020F0502020204030204" pitchFamily="34" charset="0"/>
                <a:cs typeface="Times New Roman" panose="02020603050405020304" pitchFamily="18" charset="0"/>
              </a:rPr>
              <a:t> poznáním Boha bychom mohli žasnout ještě více, kdybychom se zde o amorálnosti Jahva dovídali poprvé. Jahvovy nevypočitatelné nálady a ničivé výbuchy hněvu byly však známy od pradávna. (C. G. Jung, </a:t>
            </a:r>
            <a:r>
              <a:rPr lang="cs-CZ" i="1" dirty="0">
                <a:latin typeface="Times New Roman" panose="02020603050405020304" pitchFamily="18" charset="0"/>
                <a:ea typeface="Calibri" panose="020F0502020204030204" pitchFamily="34" charset="0"/>
                <a:cs typeface="Times New Roman" panose="02020603050405020304" pitchFamily="18" charset="0"/>
              </a:rPr>
              <a:t>Odpověď na Jóba</a:t>
            </a:r>
            <a:r>
              <a:rPr lang="cs-CZ" dirty="0">
                <a:latin typeface="Times New Roman" panose="02020603050405020304" pitchFamily="18" charset="0"/>
                <a:ea typeface="Calibri" panose="020F0502020204030204" pitchFamily="34" charset="0"/>
                <a:cs typeface="Times New Roman" panose="02020603050405020304" pitchFamily="18" charset="0"/>
              </a:rPr>
              <a:t>, str. 17)</a:t>
            </a:r>
          </a:p>
          <a:p>
            <a:r>
              <a:rPr lang="cs-CZ" dirty="0">
                <a:latin typeface="Times New Roman" panose="02020603050405020304" pitchFamily="18" charset="0"/>
                <a:ea typeface="Calibri" panose="020F0502020204030204" pitchFamily="34" charset="0"/>
                <a:cs typeface="Times New Roman" panose="02020603050405020304" pitchFamily="18" charset="0"/>
              </a:rPr>
              <a:t> </a:t>
            </a:r>
          </a:p>
          <a:p>
            <a:r>
              <a:rPr lang="cs-CZ" dirty="0">
                <a:latin typeface="Times New Roman" panose="02020603050405020304" pitchFamily="18" charset="0"/>
                <a:ea typeface="Calibri" panose="020F0502020204030204" pitchFamily="34" charset="0"/>
                <a:cs typeface="Times New Roman" panose="02020603050405020304" pitchFamily="18" charset="0"/>
              </a:rPr>
              <a:t>Diferencovanějšímu vědomí musí připadat natrvalo zatěžko milovat jako dobrotivého otce Boha, jehož se musí člověk kvůli jeho nevypočitatelnému náhlému hněvu, jeho nespolehlivosti, nespravedlivosti a krutosti bát. (C. G. Jung, </a:t>
            </a:r>
            <a:r>
              <a:rPr lang="cs-CZ" i="1" dirty="0">
                <a:latin typeface="Times New Roman" panose="02020603050405020304" pitchFamily="18" charset="0"/>
                <a:ea typeface="Calibri" panose="020F0502020204030204" pitchFamily="34" charset="0"/>
                <a:cs typeface="Times New Roman" panose="02020603050405020304" pitchFamily="18" charset="0"/>
              </a:rPr>
              <a:t>Odpověď na Jóba</a:t>
            </a:r>
            <a:r>
              <a:rPr lang="cs-CZ" dirty="0">
                <a:latin typeface="Times New Roman" panose="02020603050405020304" pitchFamily="18" charset="0"/>
                <a:ea typeface="Calibri" panose="020F0502020204030204" pitchFamily="34" charset="0"/>
                <a:cs typeface="Times New Roman" panose="02020603050405020304" pitchFamily="18" charset="0"/>
              </a:rPr>
              <a:t>, str. 71)</a:t>
            </a:r>
          </a:p>
          <a:p>
            <a:r>
              <a:rPr lang="cs-CZ" dirty="0">
                <a:latin typeface="Times New Roman" panose="02020603050405020304" pitchFamily="18" charset="0"/>
                <a:ea typeface="Calibri" panose="020F0502020204030204" pitchFamily="34" charset="0"/>
                <a:cs typeface="Times New Roman" panose="02020603050405020304" pitchFamily="18" charset="0"/>
              </a:rPr>
              <a:t> </a:t>
            </a:r>
          </a:p>
          <a:p>
            <a:r>
              <a:rPr lang="cs-CZ" dirty="0">
                <a:latin typeface="Times New Roman" panose="02020603050405020304" pitchFamily="18" charset="0"/>
                <a:ea typeface="Calibri" panose="020F0502020204030204" pitchFamily="34" charset="0"/>
                <a:cs typeface="Times New Roman" panose="02020603050405020304" pitchFamily="18" charset="0"/>
              </a:rPr>
              <a:t>Pokud si křesťanství činí nárok na to být monoteistickým náboženstvím, musí nutně přijmout předpoklad, že v Bohu jsou obsaženy protiklady. (C. G. Jung, </a:t>
            </a:r>
            <a:r>
              <a:rPr lang="cs-CZ" i="1" dirty="0">
                <a:latin typeface="Times New Roman" panose="02020603050405020304" pitchFamily="18" charset="0"/>
                <a:ea typeface="Calibri" panose="020F0502020204030204" pitchFamily="34" charset="0"/>
                <a:cs typeface="Times New Roman" panose="02020603050405020304" pitchFamily="18" charset="0"/>
              </a:rPr>
              <a:t>Odpověď na Jóba</a:t>
            </a:r>
            <a:r>
              <a:rPr lang="cs-CZ" dirty="0">
                <a:latin typeface="Times New Roman" panose="02020603050405020304" pitchFamily="18" charset="0"/>
                <a:ea typeface="Calibri" panose="020F0502020204030204" pitchFamily="34" charset="0"/>
                <a:cs typeface="Times New Roman" panose="02020603050405020304" pitchFamily="18" charset="0"/>
              </a:rPr>
              <a:t>, str. 126)</a:t>
            </a:r>
          </a:p>
          <a:p>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8040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667512"/>
            <a:ext cx="9144000" cy="91440"/>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960120"/>
            <a:ext cx="9144000" cy="5239512"/>
          </a:xfrm>
        </p:spPr>
        <p:txBody>
          <a:bodyPr>
            <a:normAutofit/>
          </a:bodyPr>
          <a:lstStyle/>
          <a:p>
            <a:r>
              <a:rPr lang="cs-CZ" dirty="0">
                <a:latin typeface="Times New Roman" panose="02020603050405020304" pitchFamily="18" charset="0"/>
                <a:ea typeface="Calibri" panose="020F0502020204030204" pitchFamily="34" charset="0"/>
                <a:cs typeface="Times New Roman" panose="02020603050405020304" pitchFamily="18" charset="0"/>
              </a:rPr>
              <a:t>Kromě toho mě studium středověké přírodní filosofie – která má pro psychologii obrovský význam – přivedlo k tomu, abych hledal odpověď na otázku: Jaký obraz Boha měli tito staří filosofové? Nebo spíše: Jak by se měly chápat symboly, které doplňovaly jejich obraz Boha? Vše ukazovalo na nějaké </a:t>
            </a:r>
            <a:r>
              <a:rPr lang="cs-CZ" dirty="0" err="1">
                <a:latin typeface="Times New Roman" panose="02020603050405020304" pitchFamily="18" charset="0"/>
                <a:ea typeface="Calibri" panose="020F0502020204030204" pitchFamily="34" charset="0"/>
                <a:cs typeface="Times New Roman" panose="02020603050405020304" pitchFamily="18" charset="0"/>
              </a:rPr>
              <a:t>complexio</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oppositorum</a:t>
            </a:r>
            <a:r>
              <a:rPr lang="cs-CZ" dirty="0">
                <a:latin typeface="Times New Roman" panose="02020603050405020304" pitchFamily="18" charset="0"/>
                <a:ea typeface="Calibri" panose="020F0502020204030204" pitchFamily="34" charset="0"/>
                <a:cs typeface="Times New Roman" panose="02020603050405020304" pitchFamily="18" charset="0"/>
              </a:rPr>
              <a:t>, spojení protikladů, a znovu ve mně probouzelo vzpomínku na </a:t>
            </a:r>
            <a:r>
              <a:rPr lang="cs-CZ" dirty="0" err="1">
                <a:latin typeface="Times New Roman" panose="02020603050405020304" pitchFamily="18" charset="0"/>
                <a:ea typeface="Calibri" panose="020F0502020204030204" pitchFamily="34" charset="0"/>
                <a:cs typeface="Times New Roman" panose="02020603050405020304" pitchFamily="18" charset="0"/>
              </a:rPr>
              <a:t>Jóbův</a:t>
            </a:r>
            <a:r>
              <a:rPr lang="cs-CZ" dirty="0">
                <a:latin typeface="Times New Roman" panose="02020603050405020304" pitchFamily="18" charset="0"/>
                <a:ea typeface="Calibri" panose="020F0502020204030204" pitchFamily="34" charset="0"/>
                <a:cs typeface="Times New Roman" panose="02020603050405020304" pitchFamily="18" charset="0"/>
              </a:rPr>
              <a:t> příběh: Na Jóba, který očekává od Boha pomoc proti Bohu. (C. G. Jung, </a:t>
            </a:r>
            <a:r>
              <a:rPr lang="cs-CZ" i="1" dirty="0">
                <a:latin typeface="Times New Roman" panose="02020603050405020304" pitchFamily="18" charset="0"/>
                <a:ea typeface="Calibri" panose="020F0502020204030204" pitchFamily="34" charset="0"/>
                <a:cs typeface="Times New Roman" panose="02020603050405020304" pitchFamily="18" charset="0"/>
              </a:rPr>
              <a:t>Odpověď na Jóba</a:t>
            </a:r>
            <a:r>
              <a:rPr lang="cs-CZ" dirty="0">
                <a:latin typeface="Times New Roman" panose="02020603050405020304" pitchFamily="18" charset="0"/>
                <a:ea typeface="Calibri" panose="020F0502020204030204" pitchFamily="34" charset="0"/>
                <a:cs typeface="Times New Roman" panose="02020603050405020304" pitchFamily="18" charset="0"/>
              </a:rPr>
              <a:t>, str. 126)</a:t>
            </a:r>
          </a:p>
          <a:p>
            <a:pPr algn="l"/>
            <a:endParaRPr lang="cs-CZ" dirty="0"/>
          </a:p>
        </p:txBody>
      </p:sp>
    </p:spTree>
    <p:extLst>
      <p:ext uri="{BB962C8B-B14F-4D97-AF65-F5344CB8AC3E}">
        <p14:creationId xmlns:p14="http://schemas.microsoft.com/office/powerpoint/2010/main" val="73151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667512"/>
            <a:ext cx="9144000" cy="960120"/>
          </a:xfrm>
        </p:spPr>
        <p:txBody>
          <a:bodyPr>
            <a:normAutofit/>
          </a:bodyPr>
          <a:lstStyle/>
          <a:p>
            <a:pPr algn="ctr">
              <a:spcAft>
                <a:spcPts val="0"/>
              </a:spcAft>
            </a:pPr>
            <a:r>
              <a:rPr lang="cs-CZ" dirty="0" smtClean="0"/>
              <a:t>Jiná témata</a:t>
            </a:r>
            <a:endParaRPr lang="cs-CZ" dirty="0"/>
          </a:p>
        </p:txBody>
      </p:sp>
      <p:sp>
        <p:nvSpPr>
          <p:cNvPr id="3" name="Podnadpis 2"/>
          <p:cNvSpPr>
            <a:spLocks noGrp="1"/>
          </p:cNvSpPr>
          <p:nvPr>
            <p:ph type="subTitle" idx="1"/>
          </p:nvPr>
        </p:nvSpPr>
        <p:spPr>
          <a:xfrm>
            <a:off x="1524000" y="2304288"/>
            <a:ext cx="9144000" cy="3895344"/>
          </a:xfrm>
        </p:spPr>
        <p:txBody>
          <a:bodyPr>
            <a:normAutofit/>
          </a:bodyPr>
          <a:lstStyle/>
          <a:p>
            <a:pPr marL="342900" lvl="0" indent="-342900">
              <a:buClr>
                <a:srgbClr val="A53010"/>
              </a:buClr>
              <a:buFont typeface="Symbol" panose="05050102010706020507" pitchFamily="18" charset="2"/>
              <a:buChar char=""/>
            </a:pPr>
            <a:r>
              <a:rPr lang="cs-CZ" dirty="0">
                <a:solidFill>
                  <a:prstClr val="black">
                    <a:lumMod val="65000"/>
                    <a:lumOff val="35000"/>
                  </a:prstClr>
                </a:solidFill>
                <a:latin typeface="Times New Roman" panose="02020603050405020304" pitchFamily="18" charset="0"/>
                <a:ea typeface="Calibri" panose="020F0502020204030204" pitchFamily="34" charset="0"/>
                <a:cs typeface="Times New Roman" panose="02020603050405020304" pitchFamily="18" charset="0"/>
              </a:rPr>
              <a:t>Tragický lidský příběh o bolesti a utrpení</a:t>
            </a:r>
          </a:p>
          <a:p>
            <a:pPr marL="342900" lvl="0" indent="-342900">
              <a:buClr>
                <a:srgbClr val="A53010"/>
              </a:buClr>
              <a:buFont typeface="Symbol" panose="05050102010706020507" pitchFamily="18" charset="2"/>
              <a:buChar char=""/>
            </a:pPr>
            <a:r>
              <a:rPr lang="cs-CZ" dirty="0">
                <a:solidFill>
                  <a:prstClr val="black">
                    <a:lumMod val="65000"/>
                    <a:lumOff val="35000"/>
                  </a:prstClr>
                </a:solidFill>
                <a:latin typeface="Times New Roman" panose="02020603050405020304" pitchFamily="18" charset="0"/>
                <a:ea typeface="Calibri" panose="020F0502020204030204" pitchFamily="34" charset="0"/>
                <a:cs typeface="Times New Roman" panose="02020603050405020304" pitchFamily="18" charset="0"/>
              </a:rPr>
              <a:t>Vyprávění o přátelství, soucitu, lásce, nepochopení a smíření</a:t>
            </a:r>
          </a:p>
          <a:p>
            <a:pPr marL="342900" lvl="0" indent="-342900">
              <a:buClr>
                <a:srgbClr val="A53010"/>
              </a:buClr>
              <a:buFont typeface="Symbol" panose="05050102010706020507" pitchFamily="18" charset="2"/>
              <a:buChar char=""/>
            </a:pPr>
            <a:r>
              <a:rPr lang="cs-CZ" dirty="0">
                <a:solidFill>
                  <a:prstClr val="black">
                    <a:lumMod val="65000"/>
                    <a:lumOff val="35000"/>
                  </a:prstClr>
                </a:solidFill>
                <a:latin typeface="Times New Roman" panose="02020603050405020304" pitchFamily="18" charset="0"/>
                <a:ea typeface="Calibri" panose="020F0502020204030204" pitchFamily="34" charset="0"/>
                <a:cs typeface="Times New Roman" panose="02020603050405020304" pitchFamily="18" charset="0"/>
              </a:rPr>
              <a:t>Jaká je podstata víry?</a:t>
            </a:r>
          </a:p>
          <a:p>
            <a:pPr marL="342900" lvl="0" indent="-342900">
              <a:buFont typeface="Symbol" panose="05050102010706020507" pitchFamily="18" charset="2"/>
              <a:buChar char=""/>
            </a:pP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6078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594360"/>
            <a:ext cx="9144000" cy="822960"/>
          </a:xfrm>
        </p:spPr>
        <p:txBody>
          <a:bodyPr>
            <a:normAutofit fontScale="90000"/>
          </a:bodyPr>
          <a:lstStyle/>
          <a:p>
            <a:pPr algn="ctr">
              <a:spcAft>
                <a:spcPts val="0"/>
              </a:spcAft>
            </a:pPr>
            <a:r>
              <a:rPr lang="cs-CZ" dirty="0" smtClean="0"/>
              <a:t>Závěr</a:t>
            </a:r>
            <a:endParaRPr lang="cs-CZ" dirty="0"/>
          </a:p>
        </p:txBody>
      </p:sp>
      <p:sp>
        <p:nvSpPr>
          <p:cNvPr id="3" name="Podnadpis 2"/>
          <p:cNvSpPr>
            <a:spLocks noGrp="1"/>
          </p:cNvSpPr>
          <p:nvPr>
            <p:ph type="subTitle" idx="1"/>
          </p:nvPr>
        </p:nvSpPr>
        <p:spPr>
          <a:xfrm>
            <a:off x="1524000" y="2139696"/>
            <a:ext cx="9144000" cy="4059936"/>
          </a:xfrm>
        </p:spPr>
        <p:txBody>
          <a:bodyPr>
            <a:normAutofit/>
          </a:bodyPr>
          <a:lstStyle/>
          <a:p>
            <a:r>
              <a:rPr lang="cs-CZ" b="1" dirty="0">
                <a:latin typeface="Times New Roman" panose="02020603050405020304" pitchFamily="18" charset="0"/>
                <a:ea typeface="Calibri" panose="020F0502020204030204" pitchFamily="34" charset="0"/>
                <a:cs typeface="Times New Roman" panose="02020603050405020304" pitchFamily="18" charset="0"/>
              </a:rPr>
              <a:t>Lidský úděl: utrpení, poznání, vykoupení</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009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850392"/>
            <a:ext cx="9144000" cy="1682496"/>
          </a:xfrm>
        </p:spPr>
        <p:txBody>
          <a:bodyPr>
            <a:normAutofit fontScale="90000"/>
          </a:bodyPr>
          <a:lstStyle/>
          <a:p>
            <a:pPr marL="342900" lvl="0" indent="-342900">
              <a:spcAft>
                <a:spcPts val="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
            </a:r>
            <a:br>
              <a:rPr lang="cs-CZ" dirty="0" smtClean="0">
                <a:latin typeface="Times New Roman" panose="02020603050405020304" pitchFamily="18" charset="0"/>
                <a:ea typeface="Calibri" panose="020F0502020204030204" pitchFamily="34" charset="0"/>
                <a:cs typeface="Times New Roman" panose="02020603050405020304" pitchFamily="18" charset="0"/>
              </a:rPr>
            </a:br>
            <a:r>
              <a:rPr lang="cs-CZ" dirty="0">
                <a:latin typeface="Times New Roman" panose="02020603050405020304" pitchFamily="18" charset="0"/>
                <a:ea typeface="Calibri" panose="020F0502020204030204" pitchFamily="34" charset="0"/>
                <a:cs typeface="Times New Roman" panose="02020603050405020304" pitchFamily="18" charset="0"/>
              </a:rPr>
              <a:t/>
            </a:r>
            <a:br>
              <a:rPr lang="cs-CZ" dirty="0">
                <a:latin typeface="Times New Roman" panose="02020603050405020304" pitchFamily="18" charset="0"/>
                <a:ea typeface="Calibri" panose="020F0502020204030204" pitchFamily="34" charset="0"/>
                <a:cs typeface="Times New Roman" panose="02020603050405020304" pitchFamily="18" charset="0"/>
              </a:rPr>
            </a:br>
            <a:r>
              <a:rPr lang="cs-CZ" dirty="0" smtClean="0">
                <a:latin typeface="Times New Roman" panose="02020603050405020304" pitchFamily="18" charset="0"/>
                <a:ea typeface="Calibri" panose="020F0502020204030204" pitchFamily="34" charset="0"/>
                <a:cs typeface="Times New Roman" panose="02020603050405020304" pitchFamily="18" charset="0"/>
              </a:rPr>
              <a:t/>
            </a:r>
            <a:br>
              <a:rPr lang="cs-CZ" dirty="0" smtClean="0">
                <a:latin typeface="Times New Roman" panose="02020603050405020304" pitchFamily="18" charset="0"/>
                <a:ea typeface="Calibri" panose="020F0502020204030204" pitchFamily="34" charset="0"/>
                <a:cs typeface="Times New Roman" panose="02020603050405020304" pitchFamily="18" charset="0"/>
              </a:rPr>
            </a:br>
            <a:r>
              <a:rPr lang="cs-CZ" dirty="0">
                <a:latin typeface="Times New Roman" panose="02020603050405020304" pitchFamily="18" charset="0"/>
                <a:ea typeface="Calibri" panose="020F0502020204030204" pitchFamily="34" charset="0"/>
                <a:cs typeface="Times New Roman" panose="02020603050405020304" pitchFamily="18" charset="0"/>
              </a:rPr>
              <a:t/>
            </a:r>
            <a:br>
              <a:rPr lang="cs-CZ" dirty="0">
                <a:latin typeface="Times New Roman" panose="02020603050405020304" pitchFamily="18" charset="0"/>
                <a:ea typeface="Calibri" panose="020F0502020204030204" pitchFamily="34" charset="0"/>
                <a:cs typeface="Times New Roman" panose="02020603050405020304" pitchFamily="18" charset="0"/>
              </a:rPr>
            </a:br>
            <a:r>
              <a:rPr lang="cs-CZ" dirty="0" smtClean="0">
                <a:latin typeface="Times New Roman" panose="02020603050405020304" pitchFamily="18" charset="0"/>
                <a:ea typeface="Calibri" panose="020F0502020204030204" pitchFamily="34" charset="0"/>
                <a:cs typeface="Times New Roman" panose="02020603050405020304" pitchFamily="18" charset="0"/>
              </a:rPr>
              <a:t/>
            </a:r>
            <a:br>
              <a:rPr lang="cs-CZ" dirty="0" smtClean="0">
                <a:latin typeface="Times New Roman" panose="02020603050405020304" pitchFamily="18" charset="0"/>
                <a:ea typeface="Calibri" panose="020F0502020204030204" pitchFamily="34" charset="0"/>
                <a:cs typeface="Times New Roman" panose="02020603050405020304" pitchFamily="18" charset="0"/>
              </a:rPr>
            </a:br>
            <a:r>
              <a:rPr lang="cs-CZ" dirty="0" smtClean="0">
                <a:latin typeface="Times New Roman" panose="02020603050405020304" pitchFamily="18" charset="0"/>
                <a:ea typeface="Calibri" panose="020F0502020204030204" pitchFamily="34" charset="0"/>
                <a:cs typeface="Times New Roman" panose="02020603050405020304" pitchFamily="18" charset="0"/>
              </a:rPr>
              <a:t>Moudrost </a:t>
            </a:r>
            <a:r>
              <a:rPr lang="cs-CZ" dirty="0">
                <a:latin typeface="Times New Roman" panose="02020603050405020304" pitchFamily="18" charset="0"/>
                <a:ea typeface="Calibri" panose="020F0502020204030204" pitchFamily="34" charset="0"/>
                <a:cs typeface="Times New Roman" panose="02020603050405020304" pitchFamily="18" charset="0"/>
              </a:rPr>
              <a:t>lidská a moudrost Boží</a:t>
            </a:r>
            <a:br>
              <a:rPr lang="cs-CZ" dirty="0">
                <a:latin typeface="Times New Roman" panose="02020603050405020304" pitchFamily="18" charset="0"/>
                <a:ea typeface="Calibri" panose="020F0502020204030204" pitchFamily="34" charset="0"/>
                <a:cs typeface="Times New Roman" panose="02020603050405020304" pitchFamily="18" charset="0"/>
              </a:rPr>
            </a:br>
            <a:endParaRPr lang="cs-CZ" dirty="0"/>
          </a:p>
        </p:txBody>
      </p:sp>
      <p:sp>
        <p:nvSpPr>
          <p:cNvPr id="3" name="Podnadpis 2"/>
          <p:cNvSpPr>
            <a:spLocks noGrp="1"/>
          </p:cNvSpPr>
          <p:nvPr>
            <p:ph type="subTitle" idx="1"/>
          </p:nvPr>
        </p:nvSpPr>
        <p:spPr>
          <a:xfrm>
            <a:off x="1524000" y="2532888"/>
            <a:ext cx="9144000" cy="3447288"/>
          </a:xfrm>
        </p:spPr>
        <p:txBody>
          <a:bodyPr>
            <a:normAutofit/>
          </a:bodyPr>
          <a:lstStyle/>
          <a:p>
            <a:pPr algn="l">
              <a:spcAft>
                <a:spcPts val="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Není </a:t>
            </a:r>
            <a:r>
              <a:rPr lang="cs-CZ" dirty="0">
                <a:latin typeface="Times New Roman" panose="02020603050405020304" pitchFamily="18" charset="0"/>
                <a:ea typeface="Calibri" panose="020F0502020204030204" pitchFamily="34" charset="0"/>
                <a:cs typeface="Times New Roman" panose="02020603050405020304" pitchFamily="18" charset="0"/>
              </a:rPr>
              <a:t>to však podobenství jako ostatní, ale takové, s nímž se pojí mimořádné představy a věci, které jsou tajemstvím </a:t>
            </a:r>
            <a:r>
              <a:rPr lang="cs-CZ" dirty="0" err="1">
                <a:latin typeface="Times New Roman" panose="02020603050405020304" pitchFamily="18" charset="0"/>
                <a:ea typeface="Calibri" panose="020F0502020204030204" pitchFamily="34" charset="0"/>
                <a:cs typeface="Times New Roman" panose="02020603050405020304" pitchFamily="18" charset="0"/>
              </a:rPr>
              <a:t>všehomíra</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Maimonides</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i="1" dirty="0">
                <a:latin typeface="Times New Roman" panose="02020603050405020304" pitchFamily="18" charset="0"/>
                <a:ea typeface="Calibri" panose="020F0502020204030204" pitchFamily="34" charset="0"/>
                <a:cs typeface="Times New Roman" panose="02020603050405020304" pitchFamily="18" charset="0"/>
              </a:rPr>
              <a:t>Průvodce tápajících</a:t>
            </a:r>
            <a:r>
              <a:rPr lang="cs-CZ" dirty="0">
                <a:latin typeface="Times New Roman" panose="02020603050405020304" pitchFamily="18" charset="0"/>
                <a:ea typeface="Calibri" panose="020F0502020204030204" pitchFamily="34" charset="0"/>
                <a:cs typeface="Times New Roman" panose="02020603050405020304" pitchFamily="18" charset="0"/>
              </a:rPr>
              <a:t> III,22)</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r>
              <a:rPr lang="cs-CZ" dirty="0">
                <a:latin typeface="Times New Roman" panose="02020603050405020304" pitchFamily="18" charset="0"/>
                <a:ea typeface="Calibri" panose="020F0502020204030204" pitchFamily="34" charset="0"/>
                <a:cs typeface="Times New Roman" panose="02020603050405020304" pitchFamily="18" charset="0"/>
              </a:rPr>
              <a:t>Je zřejmé, že dokonalost člověka, kterou se vskutku může pyšnit, je ta, jíž pochopil, v míře odpovídající jeho schopnostem, Boha, a poznal Jeho prozřetelnost, která se týká Jeho tvorů, v tom, jak je volá k bytí a vládne nad nimi. (</a:t>
            </a:r>
            <a:r>
              <a:rPr lang="cs-CZ" dirty="0" err="1">
                <a:latin typeface="Times New Roman" panose="02020603050405020304" pitchFamily="18" charset="0"/>
                <a:ea typeface="Calibri" panose="020F0502020204030204" pitchFamily="34" charset="0"/>
                <a:cs typeface="Times New Roman" panose="02020603050405020304" pitchFamily="18" charset="0"/>
              </a:rPr>
              <a:t>Maimonides</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i="1" dirty="0">
                <a:latin typeface="Times New Roman" panose="02020603050405020304" pitchFamily="18" charset="0"/>
                <a:ea typeface="Calibri" panose="020F0502020204030204" pitchFamily="34" charset="0"/>
                <a:cs typeface="Times New Roman" panose="02020603050405020304" pitchFamily="18" charset="0"/>
              </a:rPr>
              <a:t>Průvodce tápajících</a:t>
            </a:r>
            <a:r>
              <a:rPr lang="cs-CZ" dirty="0">
                <a:latin typeface="Times New Roman" panose="02020603050405020304" pitchFamily="18" charset="0"/>
                <a:ea typeface="Calibri" panose="020F0502020204030204" pitchFamily="34" charset="0"/>
                <a:cs typeface="Times New Roman" panose="02020603050405020304" pitchFamily="18" charset="0"/>
              </a:rPr>
              <a:t> III,54)</a:t>
            </a:r>
          </a:p>
          <a:p>
            <a:r>
              <a:rPr lang="cs-CZ" dirty="0">
                <a:latin typeface="Times New Roman" panose="02020603050405020304" pitchFamily="18" charset="0"/>
                <a:ea typeface="Calibri" panose="020F0502020204030204" pitchFamily="34" charset="0"/>
                <a:cs typeface="Times New Roman" panose="02020603050405020304" pitchFamily="18" charset="0"/>
              </a:rPr>
              <a:t> </a:t>
            </a:r>
          </a:p>
          <a:p>
            <a:r>
              <a:rPr lang="cs-CZ" dirty="0">
                <a:latin typeface="Times New Roman" panose="02020603050405020304" pitchFamily="18" charset="0"/>
                <a:ea typeface="Calibri" panose="020F0502020204030204" pitchFamily="34" charset="0"/>
                <a:cs typeface="Times New Roman" panose="02020603050405020304" pitchFamily="18" charset="0"/>
              </a:rPr>
              <a:t>Smyslem toho všeho je ukázat, že náš rozum nedokáže pochopit, jak přirozené věci, které existují ve světě vznikání a zanikání, vznikají v čase, a jak přírodní síly, které jsou v nich, je způsobily. (</a:t>
            </a:r>
            <a:r>
              <a:rPr lang="cs-CZ" dirty="0" err="1">
                <a:latin typeface="Times New Roman" panose="02020603050405020304" pitchFamily="18" charset="0"/>
                <a:ea typeface="Calibri" panose="020F0502020204030204" pitchFamily="34" charset="0"/>
                <a:cs typeface="Times New Roman" panose="02020603050405020304" pitchFamily="18" charset="0"/>
              </a:rPr>
              <a:t>Maimonides</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i="1" dirty="0">
                <a:latin typeface="Times New Roman" panose="02020603050405020304" pitchFamily="18" charset="0"/>
                <a:ea typeface="Calibri" panose="020F0502020204030204" pitchFamily="34" charset="0"/>
                <a:cs typeface="Times New Roman" panose="02020603050405020304" pitchFamily="18" charset="0"/>
              </a:rPr>
              <a:t>Průvodce tápajících</a:t>
            </a:r>
            <a:r>
              <a:rPr lang="cs-CZ" dirty="0">
                <a:latin typeface="Times New Roman" panose="02020603050405020304" pitchFamily="18" charset="0"/>
                <a:ea typeface="Calibri" panose="020F0502020204030204" pitchFamily="34" charset="0"/>
                <a:cs typeface="Times New Roman" panose="02020603050405020304" pitchFamily="18" charset="0"/>
              </a:rPr>
              <a:t> III,23)</a:t>
            </a:r>
          </a:p>
          <a:p>
            <a:pPr algn="l">
              <a:spcAft>
                <a:spcPts val="0"/>
              </a:spcAft>
            </a:pP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0629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548640"/>
            <a:ext cx="9144000" cy="1618488"/>
          </a:xfrm>
        </p:spPr>
        <p:txBody>
          <a:bodyPr>
            <a:normAutofit fontScale="90000"/>
          </a:bodyPr>
          <a:lstStyle/>
          <a:p>
            <a:pPr marL="342900" lvl="0" indent="-342900" algn="ctr"/>
            <a:r>
              <a:rPr lang="cs-CZ" dirty="0" smtClean="0">
                <a:latin typeface="Times New Roman" panose="02020603050405020304" pitchFamily="18" charset="0"/>
                <a:ea typeface="Calibri" panose="020F0502020204030204" pitchFamily="34" charset="0"/>
                <a:cs typeface="Times New Roman" panose="02020603050405020304" pitchFamily="18" charset="0"/>
              </a:rPr>
              <a:t/>
            </a:r>
            <a:br>
              <a:rPr lang="cs-CZ" dirty="0" smtClean="0">
                <a:latin typeface="Times New Roman" panose="02020603050405020304" pitchFamily="18" charset="0"/>
                <a:ea typeface="Calibri" panose="020F0502020204030204" pitchFamily="34" charset="0"/>
                <a:cs typeface="Times New Roman" panose="02020603050405020304" pitchFamily="18" charset="0"/>
              </a:rPr>
            </a:br>
            <a:r>
              <a:rPr lang="cs-CZ" dirty="0">
                <a:latin typeface="Times New Roman" panose="02020603050405020304" pitchFamily="18" charset="0"/>
                <a:ea typeface="Calibri" panose="020F0502020204030204" pitchFamily="34" charset="0"/>
                <a:cs typeface="Times New Roman" panose="02020603050405020304" pitchFamily="18" charset="0"/>
              </a:rPr>
              <a:t/>
            </a:r>
            <a:br>
              <a:rPr lang="cs-CZ" dirty="0">
                <a:latin typeface="Times New Roman" panose="02020603050405020304" pitchFamily="18" charset="0"/>
                <a:ea typeface="Calibri" panose="020F0502020204030204" pitchFamily="34" charset="0"/>
                <a:cs typeface="Times New Roman" panose="02020603050405020304" pitchFamily="18" charset="0"/>
              </a:rPr>
            </a:br>
            <a:r>
              <a:rPr lang="cs-CZ" dirty="0" smtClean="0">
                <a:latin typeface="Times New Roman" panose="02020603050405020304" pitchFamily="18" charset="0"/>
                <a:ea typeface="Calibri" panose="020F0502020204030204" pitchFamily="34" charset="0"/>
                <a:cs typeface="Times New Roman" panose="02020603050405020304" pitchFamily="18" charset="0"/>
              </a:rPr>
              <a:t/>
            </a:r>
            <a:br>
              <a:rPr lang="cs-CZ" dirty="0" smtClean="0">
                <a:latin typeface="Times New Roman" panose="02020603050405020304" pitchFamily="18" charset="0"/>
                <a:ea typeface="Calibri" panose="020F0502020204030204" pitchFamily="34" charset="0"/>
                <a:cs typeface="Times New Roman" panose="02020603050405020304" pitchFamily="18" charset="0"/>
              </a:rPr>
            </a:br>
            <a:r>
              <a:rPr lang="cs-CZ" dirty="0">
                <a:latin typeface="Times New Roman" panose="02020603050405020304" pitchFamily="18" charset="0"/>
                <a:ea typeface="Calibri" panose="020F0502020204030204" pitchFamily="34" charset="0"/>
                <a:cs typeface="Times New Roman" panose="02020603050405020304" pitchFamily="18" charset="0"/>
              </a:rPr>
              <a:t/>
            </a:r>
            <a:br>
              <a:rPr lang="cs-CZ" dirty="0">
                <a:latin typeface="Times New Roman" panose="02020603050405020304" pitchFamily="18" charset="0"/>
                <a:ea typeface="Calibri" panose="020F0502020204030204" pitchFamily="34" charset="0"/>
                <a:cs typeface="Times New Roman" panose="02020603050405020304" pitchFamily="18" charset="0"/>
              </a:rPr>
            </a:br>
            <a:r>
              <a:rPr lang="cs-CZ" dirty="0" smtClean="0">
                <a:latin typeface="Times New Roman" panose="02020603050405020304" pitchFamily="18" charset="0"/>
                <a:ea typeface="Calibri" panose="020F0502020204030204" pitchFamily="34" charset="0"/>
                <a:cs typeface="Times New Roman" panose="02020603050405020304" pitchFamily="18" charset="0"/>
              </a:rPr>
              <a:t>Oprávněnost </a:t>
            </a:r>
            <a:r>
              <a:rPr lang="cs-CZ" dirty="0">
                <a:latin typeface="Times New Roman" panose="02020603050405020304" pitchFamily="18" charset="0"/>
                <a:ea typeface="Calibri" panose="020F0502020204030204" pitchFamily="34" charset="0"/>
                <a:cs typeface="Times New Roman" panose="02020603050405020304" pitchFamily="18" charset="0"/>
              </a:rPr>
              <a:t>retribuční teorie</a:t>
            </a:r>
            <a:r>
              <a:rPr lang="cs-CZ" sz="3600" dirty="0">
                <a:latin typeface="Times New Roman" panose="02020603050405020304" pitchFamily="18" charset="0"/>
                <a:ea typeface="Calibri" panose="020F0502020204030204" pitchFamily="34" charset="0"/>
                <a:cs typeface="Times New Roman" panose="02020603050405020304" pitchFamily="18" charset="0"/>
              </a:rPr>
              <a:t/>
            </a:r>
            <a:br>
              <a:rPr lang="cs-CZ" sz="3600" dirty="0">
                <a:latin typeface="Times New Roman" panose="02020603050405020304" pitchFamily="18" charset="0"/>
                <a:ea typeface="Calibri" panose="020F0502020204030204" pitchFamily="34" charset="0"/>
                <a:cs typeface="Times New Roman" panose="02020603050405020304" pitchFamily="18" charset="0"/>
              </a:rPr>
            </a:br>
            <a:endParaRPr lang="cs-CZ" dirty="0"/>
          </a:p>
        </p:txBody>
      </p:sp>
      <p:sp>
        <p:nvSpPr>
          <p:cNvPr id="3" name="Podnadpis 2"/>
          <p:cNvSpPr>
            <a:spLocks noGrp="1"/>
          </p:cNvSpPr>
          <p:nvPr>
            <p:ph type="subTitle" idx="1"/>
          </p:nvPr>
        </p:nvSpPr>
        <p:spPr>
          <a:xfrm>
            <a:off x="1524000" y="2167128"/>
            <a:ext cx="9144000" cy="3749040"/>
          </a:xfrm>
        </p:spPr>
        <p:txBody>
          <a:bodyPr>
            <a:normAutofit fontScale="92500" lnSpcReduction="20000"/>
          </a:bodyPr>
          <a:lstStyle/>
          <a:p>
            <a:pPr algn="l">
              <a:spcAft>
                <a:spcPts val="0"/>
              </a:spcAft>
            </a:pPr>
            <a:r>
              <a:rPr lang="en-GB" dirty="0">
                <a:latin typeface="Times New Roman" panose="02020603050405020304" pitchFamily="18" charset="0"/>
                <a:ea typeface="Calibri" panose="020F0502020204030204" pitchFamily="34" charset="0"/>
                <a:cs typeface="Times New Roman" panose="02020603050405020304" pitchFamily="18" charset="0"/>
              </a:rPr>
              <a:t>[</a:t>
            </a:r>
            <a:r>
              <a:rPr lang="cs-CZ" dirty="0" err="1">
                <a:latin typeface="Times New Roman" panose="02020603050405020304" pitchFamily="18" charset="0"/>
                <a:ea typeface="Calibri" panose="020F0502020204030204" pitchFamily="34" charset="0"/>
                <a:cs typeface="Times New Roman" panose="02020603050405020304" pitchFamily="18" charset="0"/>
              </a:rPr>
              <a:t>Elífaz</a:t>
            </a:r>
            <a:r>
              <a:rPr lang="cs-CZ" dirty="0">
                <a:latin typeface="Times New Roman" panose="02020603050405020304" pitchFamily="18" charset="0"/>
                <a:ea typeface="Calibri" panose="020F0502020204030204" pitchFamily="34" charset="0"/>
                <a:cs typeface="Times New Roman" panose="02020603050405020304" pitchFamily="18" charset="0"/>
              </a:rPr>
              <a:t>] říká, že vše, co postihlo Jóba, si zasloužil, protože spáchal hříchy, které způsobily tato neštěstí</a:t>
            </a:r>
            <a:r>
              <a:rPr lang="cs-CZ" dirty="0" smtClean="0">
                <a:latin typeface="Times New Roman" panose="02020603050405020304" pitchFamily="18" charset="0"/>
                <a:ea typeface="Calibri" panose="020F0502020204030204" pitchFamily="34" charset="0"/>
                <a:cs typeface="Times New Roman" panose="02020603050405020304" pitchFamily="18" charset="0"/>
              </a:rPr>
              <a:t>. (</a:t>
            </a:r>
            <a:r>
              <a:rPr lang="cs-CZ" dirty="0" err="1" smtClean="0">
                <a:latin typeface="Times New Roman" panose="02020603050405020304" pitchFamily="18" charset="0"/>
                <a:ea typeface="Calibri" panose="020F0502020204030204" pitchFamily="34" charset="0"/>
                <a:cs typeface="Times New Roman" panose="02020603050405020304" pitchFamily="18" charset="0"/>
              </a:rPr>
              <a:t>Maimonides</a:t>
            </a:r>
            <a:r>
              <a:rPr lang="cs-CZ" dirty="0" smtClean="0">
                <a:latin typeface="Times New Roman" panose="02020603050405020304" pitchFamily="18" charset="0"/>
                <a:ea typeface="Calibri" panose="020F0502020204030204" pitchFamily="34" charset="0"/>
                <a:cs typeface="Times New Roman" panose="02020603050405020304" pitchFamily="18" charset="0"/>
              </a:rPr>
              <a:t>, </a:t>
            </a:r>
            <a:r>
              <a:rPr lang="cs-CZ" i="1" dirty="0" smtClean="0">
                <a:latin typeface="Times New Roman" panose="02020603050405020304" pitchFamily="18" charset="0"/>
                <a:ea typeface="Calibri" panose="020F0502020204030204" pitchFamily="34" charset="0"/>
                <a:cs typeface="Times New Roman" panose="02020603050405020304" pitchFamily="18" charset="0"/>
              </a:rPr>
              <a:t>Průvodce tápajících </a:t>
            </a:r>
            <a:r>
              <a:rPr lang="cs-CZ" dirty="0" smtClean="0">
                <a:latin typeface="Times New Roman" panose="02020603050405020304" pitchFamily="18" charset="0"/>
                <a:ea typeface="Calibri" panose="020F0502020204030204" pitchFamily="34" charset="0"/>
                <a:cs typeface="Times New Roman" panose="02020603050405020304" pitchFamily="18" charset="0"/>
              </a:rPr>
              <a:t>III,23)</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r>
              <a:rPr lang="en-GB" dirty="0">
                <a:latin typeface="Times New Roman" panose="02020603050405020304" pitchFamily="18" charset="0"/>
                <a:ea typeface="Calibri" panose="020F0502020204030204" pitchFamily="34" charset="0"/>
                <a:cs typeface="Times New Roman" panose="02020603050405020304" pitchFamily="18" charset="0"/>
              </a:rPr>
              <a:t>[</a:t>
            </a:r>
            <a:r>
              <a:rPr lang="cs-CZ" dirty="0" err="1">
                <a:latin typeface="Times New Roman" panose="02020603050405020304" pitchFamily="18" charset="0"/>
                <a:ea typeface="Calibri" panose="020F0502020204030204" pitchFamily="34" charset="0"/>
                <a:cs typeface="Times New Roman" panose="02020603050405020304" pitchFamily="18" charset="0"/>
              </a:rPr>
              <a:t>Bildad</a:t>
            </a:r>
            <a:r>
              <a:rPr lang="cs-CZ" dirty="0">
                <a:latin typeface="Times New Roman" panose="02020603050405020304" pitchFamily="18" charset="0"/>
                <a:ea typeface="Calibri" panose="020F0502020204030204" pitchFamily="34" charset="0"/>
                <a:cs typeface="Times New Roman" panose="02020603050405020304" pitchFamily="18" charset="0"/>
              </a:rPr>
              <a:t>] říká Jóbovi: Jestliže jsi nevinný a nezhřešils, důvodem těchto velkých událostí je, aby zvětšila tvoje odměna. Dostaneš nejlepší náhradu</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Maimonides</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i="1" dirty="0">
                <a:latin typeface="Times New Roman" panose="02020603050405020304" pitchFamily="18" charset="0"/>
                <a:ea typeface="Calibri" panose="020F0502020204030204" pitchFamily="34" charset="0"/>
                <a:cs typeface="Times New Roman" panose="02020603050405020304" pitchFamily="18" charset="0"/>
              </a:rPr>
              <a:t>Průvodce tápajících </a:t>
            </a:r>
            <a:r>
              <a:rPr lang="cs-CZ" dirty="0">
                <a:latin typeface="Times New Roman" panose="02020603050405020304" pitchFamily="18" charset="0"/>
                <a:ea typeface="Calibri" panose="020F0502020204030204" pitchFamily="34" charset="0"/>
                <a:cs typeface="Times New Roman" panose="02020603050405020304" pitchFamily="18" charset="0"/>
              </a:rPr>
              <a:t>III,23</a:t>
            </a:r>
            <a:r>
              <a:rPr lang="cs-CZ" dirty="0" smtClean="0">
                <a:latin typeface="Times New Roman" panose="02020603050405020304" pitchFamily="18" charset="0"/>
                <a:ea typeface="Calibri" panose="020F0502020204030204" pitchFamily="34" charset="0"/>
                <a:cs typeface="Times New Roman" panose="02020603050405020304" pitchFamily="18" charset="0"/>
              </a:rPr>
              <a:t>)</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r>
              <a:rPr lang="cs-CZ" dirty="0">
                <a:latin typeface="Times New Roman" panose="02020603050405020304" pitchFamily="18" charset="0"/>
                <a:ea typeface="Calibri" panose="020F0502020204030204" pitchFamily="34" charset="0"/>
                <a:cs typeface="Times New Roman" panose="02020603050405020304" pitchFamily="18" charset="0"/>
              </a:rPr>
              <a:t>…vše pochází z pouhé vůle; pro jeho konání se nemá hledat žádný důvod a nikdo se nemá ptát: Proč udělal toto a neudělal tamto? (…) Nejsme s to proniknout do tajů Jeho moudrosti, která ho má k tomu, aby dělal, co chce, aniž by tu byl jiný důvod</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Maimonides</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i="1" dirty="0">
                <a:latin typeface="Times New Roman" panose="02020603050405020304" pitchFamily="18" charset="0"/>
                <a:ea typeface="Calibri" panose="020F0502020204030204" pitchFamily="34" charset="0"/>
                <a:cs typeface="Times New Roman" panose="02020603050405020304" pitchFamily="18" charset="0"/>
              </a:rPr>
              <a:t>Průvodce tápajících </a:t>
            </a:r>
            <a:r>
              <a:rPr lang="cs-CZ" dirty="0">
                <a:latin typeface="Times New Roman" panose="02020603050405020304" pitchFamily="18" charset="0"/>
                <a:ea typeface="Calibri" panose="020F0502020204030204" pitchFamily="34" charset="0"/>
                <a:cs typeface="Times New Roman" panose="02020603050405020304" pitchFamily="18" charset="0"/>
              </a:rPr>
              <a:t>III,23</a:t>
            </a:r>
            <a:r>
              <a:rPr lang="cs-CZ" dirty="0" smtClean="0">
                <a:latin typeface="Times New Roman" panose="02020603050405020304" pitchFamily="18" charset="0"/>
                <a:ea typeface="Calibri" panose="020F0502020204030204" pitchFamily="34" charset="0"/>
                <a:cs typeface="Times New Roman" panose="02020603050405020304" pitchFamily="18" charset="0"/>
              </a:rPr>
              <a:t>)</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r>
              <a:rPr lang="cs-CZ" dirty="0">
                <a:latin typeface="Times New Roman" panose="02020603050405020304" pitchFamily="18" charset="0"/>
                <a:ea typeface="Calibri" panose="020F0502020204030204" pitchFamily="34" charset="0"/>
                <a:cs typeface="Times New Roman" panose="02020603050405020304" pitchFamily="18" charset="0"/>
              </a:rPr>
              <a:t>Názor připisovaný Jóbovi je v souladu s názorem Aristotelovým; </a:t>
            </a:r>
            <a:r>
              <a:rPr lang="cs-CZ" dirty="0" err="1">
                <a:latin typeface="Times New Roman" panose="02020603050405020304" pitchFamily="18" charset="0"/>
                <a:ea typeface="Calibri" panose="020F0502020204030204" pitchFamily="34" charset="0"/>
                <a:cs typeface="Times New Roman" panose="02020603050405020304" pitchFamily="18" charset="0"/>
              </a:rPr>
              <a:t>Elífazův</a:t>
            </a:r>
            <a:r>
              <a:rPr lang="cs-CZ" dirty="0">
                <a:latin typeface="Times New Roman" panose="02020603050405020304" pitchFamily="18" charset="0"/>
                <a:ea typeface="Calibri" panose="020F0502020204030204" pitchFamily="34" charset="0"/>
                <a:cs typeface="Times New Roman" panose="02020603050405020304" pitchFamily="18" charset="0"/>
              </a:rPr>
              <a:t> názor je v souladu s názorem našeho Zákona; </a:t>
            </a:r>
            <a:r>
              <a:rPr lang="cs-CZ" dirty="0" err="1">
                <a:latin typeface="Times New Roman" panose="02020603050405020304" pitchFamily="18" charset="0"/>
                <a:ea typeface="Calibri" panose="020F0502020204030204" pitchFamily="34" charset="0"/>
                <a:cs typeface="Times New Roman" panose="02020603050405020304" pitchFamily="18" charset="0"/>
              </a:rPr>
              <a:t>Bildadův</a:t>
            </a:r>
            <a:r>
              <a:rPr lang="cs-CZ" dirty="0">
                <a:latin typeface="Times New Roman" panose="02020603050405020304" pitchFamily="18" charset="0"/>
                <a:ea typeface="Calibri" panose="020F0502020204030204" pitchFamily="34" charset="0"/>
                <a:cs typeface="Times New Roman" panose="02020603050405020304" pitchFamily="18" charset="0"/>
              </a:rPr>
              <a:t> názor je v souladu s učením </a:t>
            </a:r>
            <a:r>
              <a:rPr lang="cs-CZ" dirty="0" err="1">
                <a:latin typeface="Times New Roman" panose="02020603050405020304" pitchFamily="18" charset="0"/>
                <a:ea typeface="Calibri" panose="020F0502020204030204" pitchFamily="34" charset="0"/>
                <a:cs typeface="Times New Roman" panose="02020603050405020304" pitchFamily="18" charset="0"/>
              </a:rPr>
              <a:t>mu’tazily</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Sófarův</a:t>
            </a:r>
            <a:r>
              <a:rPr lang="cs-CZ" dirty="0">
                <a:latin typeface="Times New Roman" panose="02020603050405020304" pitchFamily="18" charset="0"/>
                <a:ea typeface="Calibri" panose="020F0502020204030204" pitchFamily="34" charset="0"/>
                <a:cs typeface="Times New Roman" panose="02020603050405020304" pitchFamily="18" charset="0"/>
              </a:rPr>
              <a:t> názor je v souladu s učením </a:t>
            </a:r>
            <a:r>
              <a:rPr lang="cs-CZ" dirty="0" err="1">
                <a:latin typeface="Times New Roman" panose="02020603050405020304" pitchFamily="18" charset="0"/>
                <a:ea typeface="Calibri" panose="020F0502020204030204" pitchFamily="34" charset="0"/>
                <a:cs typeface="Times New Roman" panose="02020603050405020304" pitchFamily="18" charset="0"/>
              </a:rPr>
              <a:t>aš’aríji</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Maimonides</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i="1" dirty="0">
                <a:latin typeface="Times New Roman" panose="02020603050405020304" pitchFamily="18" charset="0"/>
                <a:ea typeface="Calibri" panose="020F0502020204030204" pitchFamily="34" charset="0"/>
                <a:cs typeface="Times New Roman" panose="02020603050405020304" pitchFamily="18" charset="0"/>
              </a:rPr>
              <a:t>Průvodce tápajících </a:t>
            </a:r>
            <a:r>
              <a:rPr lang="cs-CZ" dirty="0">
                <a:latin typeface="Times New Roman" panose="02020603050405020304" pitchFamily="18" charset="0"/>
                <a:ea typeface="Calibri" panose="020F0502020204030204" pitchFamily="34" charset="0"/>
                <a:cs typeface="Times New Roman" panose="02020603050405020304" pitchFamily="18" charset="0"/>
              </a:rPr>
              <a:t>III,23)</a:t>
            </a:r>
          </a:p>
          <a:p>
            <a:pPr algn="l">
              <a:spcAft>
                <a:spcPts val="0"/>
              </a:spcAft>
            </a:pP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endParaRPr lang="cs-CZ" dirty="0"/>
          </a:p>
        </p:txBody>
      </p:sp>
    </p:spTree>
    <p:extLst>
      <p:ext uri="{BB962C8B-B14F-4D97-AF65-F5344CB8AC3E}">
        <p14:creationId xmlns:p14="http://schemas.microsoft.com/office/powerpoint/2010/main" val="2155381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014984"/>
            <a:ext cx="9144000" cy="1417320"/>
          </a:xfrm>
        </p:spPr>
        <p:txBody>
          <a:bodyPr>
            <a:normAutofit fontScale="90000"/>
          </a:bodyPr>
          <a:lstStyle/>
          <a:p>
            <a:pPr marL="342900" lvl="0" indent="-342900"/>
            <a:r>
              <a:rPr lang="cs-CZ" dirty="0">
                <a:latin typeface="Times New Roman" panose="02020603050405020304" pitchFamily="18" charset="0"/>
                <a:ea typeface="Calibri" panose="020F0502020204030204" pitchFamily="34" charset="0"/>
                <a:cs typeface="Times New Roman" panose="02020603050405020304" pitchFamily="18" charset="0"/>
              </a:rPr>
              <a:t>Povaha a rozsah Boží prozřetelnosti</a:t>
            </a:r>
            <a:r>
              <a:rPr lang="cs-CZ" sz="3600" dirty="0">
                <a:latin typeface="Times New Roman" panose="02020603050405020304" pitchFamily="18" charset="0"/>
                <a:ea typeface="Calibri" panose="020F0502020204030204" pitchFamily="34" charset="0"/>
                <a:cs typeface="Times New Roman" panose="02020603050405020304" pitchFamily="18" charset="0"/>
              </a:rPr>
              <a:t/>
            </a:r>
            <a:br>
              <a:rPr lang="cs-CZ" sz="3600" dirty="0">
                <a:latin typeface="Times New Roman" panose="02020603050405020304" pitchFamily="18" charset="0"/>
                <a:ea typeface="Calibri" panose="020F0502020204030204" pitchFamily="34" charset="0"/>
                <a:cs typeface="Times New Roman" panose="02020603050405020304" pitchFamily="18" charset="0"/>
              </a:rPr>
            </a:br>
            <a:endParaRPr lang="cs-CZ" dirty="0"/>
          </a:p>
        </p:txBody>
      </p:sp>
      <p:sp>
        <p:nvSpPr>
          <p:cNvPr id="3" name="Podnadpis 2"/>
          <p:cNvSpPr>
            <a:spLocks noGrp="1"/>
          </p:cNvSpPr>
          <p:nvPr>
            <p:ph type="subTitle" idx="1"/>
          </p:nvPr>
        </p:nvSpPr>
        <p:spPr>
          <a:xfrm>
            <a:off x="1524000" y="2432304"/>
            <a:ext cx="9144000" cy="3483864"/>
          </a:xfrm>
        </p:spPr>
        <p:txBody>
          <a:bodyPr>
            <a:normAutofit/>
          </a:bodyPr>
          <a:lstStyle/>
          <a:p>
            <a:r>
              <a:rPr lang="cs-CZ" dirty="0">
                <a:latin typeface="Times New Roman" panose="02020603050405020304" pitchFamily="18" charset="0"/>
                <a:ea typeface="Calibri" panose="020F0502020204030204" pitchFamily="34" charset="0"/>
                <a:cs typeface="Times New Roman" panose="02020603050405020304" pitchFamily="18" charset="0"/>
              </a:rPr>
              <a:t>Chci říci, že to je podobenství o názorech lidí na prozřetelnost. (</a:t>
            </a:r>
            <a:r>
              <a:rPr lang="cs-CZ" dirty="0" err="1">
                <a:latin typeface="Times New Roman" panose="02020603050405020304" pitchFamily="18" charset="0"/>
                <a:ea typeface="Calibri" panose="020F0502020204030204" pitchFamily="34" charset="0"/>
                <a:cs typeface="Times New Roman" panose="02020603050405020304" pitchFamily="18" charset="0"/>
              </a:rPr>
              <a:t>Maimonides</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i="1" dirty="0">
                <a:latin typeface="Times New Roman" panose="02020603050405020304" pitchFamily="18" charset="0"/>
                <a:ea typeface="Calibri" panose="020F0502020204030204" pitchFamily="34" charset="0"/>
                <a:cs typeface="Times New Roman" panose="02020603050405020304" pitchFamily="18" charset="0"/>
              </a:rPr>
              <a:t>Průvodce tápajících</a:t>
            </a:r>
            <a:r>
              <a:rPr lang="cs-CZ" dirty="0">
                <a:latin typeface="Times New Roman" panose="02020603050405020304" pitchFamily="18" charset="0"/>
                <a:ea typeface="Calibri" panose="020F0502020204030204" pitchFamily="34" charset="0"/>
                <a:cs typeface="Times New Roman" panose="02020603050405020304" pitchFamily="18" charset="0"/>
              </a:rPr>
              <a:t> III,22)</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r>
              <a:rPr lang="cs-CZ" dirty="0" err="1">
                <a:latin typeface="Times New Roman" panose="02020603050405020304" pitchFamily="18" charset="0"/>
                <a:ea typeface="Calibri" panose="020F0502020204030204" pitchFamily="34" charset="0"/>
                <a:cs typeface="Times New Roman" panose="02020603050405020304" pitchFamily="18" charset="0"/>
              </a:rPr>
              <a:t>Jóbův</a:t>
            </a:r>
            <a:r>
              <a:rPr lang="cs-CZ" dirty="0">
                <a:latin typeface="Times New Roman" panose="02020603050405020304" pitchFamily="18" charset="0"/>
                <a:ea typeface="Calibri" panose="020F0502020204030204" pitchFamily="34" charset="0"/>
                <a:cs typeface="Times New Roman" panose="02020603050405020304" pitchFamily="18" charset="0"/>
              </a:rPr>
              <a:t> názor na to je, že to, co se děje, dokazuje, že Bůh považuje spravedlivého a hříšníka za stejné, protože lidským druhem pohrdá a nestará se o něj. (</a:t>
            </a:r>
            <a:r>
              <a:rPr lang="cs-CZ" dirty="0" err="1">
                <a:latin typeface="Times New Roman" panose="02020603050405020304" pitchFamily="18" charset="0"/>
                <a:ea typeface="Calibri" panose="020F0502020204030204" pitchFamily="34" charset="0"/>
                <a:cs typeface="Times New Roman" panose="02020603050405020304" pitchFamily="18" charset="0"/>
              </a:rPr>
              <a:t>Maimonides</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i="1" dirty="0">
                <a:latin typeface="Times New Roman" panose="02020603050405020304" pitchFamily="18" charset="0"/>
                <a:ea typeface="Calibri" panose="020F0502020204030204" pitchFamily="34" charset="0"/>
                <a:cs typeface="Times New Roman" panose="02020603050405020304" pitchFamily="18" charset="0"/>
              </a:rPr>
              <a:t>Průvodce tápajících</a:t>
            </a:r>
            <a:r>
              <a:rPr lang="cs-CZ" dirty="0">
                <a:latin typeface="Times New Roman" panose="02020603050405020304" pitchFamily="18" charset="0"/>
                <a:ea typeface="Calibri" panose="020F0502020204030204" pitchFamily="34" charset="0"/>
                <a:cs typeface="Times New Roman" panose="02020603050405020304" pitchFamily="18" charset="0"/>
              </a:rPr>
              <a:t> III,22)</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Rabi </a:t>
            </a:r>
            <a:r>
              <a:rPr lang="cs-CZ" dirty="0" err="1">
                <a:latin typeface="Times New Roman" panose="02020603050405020304" pitchFamily="18" charset="0"/>
                <a:ea typeface="Calibri" panose="020F0502020204030204" pitchFamily="34" charset="0"/>
                <a:cs typeface="Times New Roman" panose="02020603050405020304" pitchFamily="18" charset="0"/>
              </a:rPr>
              <a:t>Janaj</a:t>
            </a:r>
            <a:r>
              <a:rPr lang="cs-CZ" dirty="0">
                <a:latin typeface="Times New Roman" panose="02020603050405020304" pitchFamily="18" charset="0"/>
                <a:ea typeface="Calibri" panose="020F0502020204030204" pitchFamily="34" charset="0"/>
                <a:cs typeface="Times New Roman" panose="02020603050405020304" pitchFamily="18" charset="0"/>
              </a:rPr>
              <a:t> praví: Nemáme v rukou [vysvětlení pro] poklid svévolníků ani pro utrpení spravedlivých. (</a:t>
            </a:r>
            <a:r>
              <a:rPr lang="cs-CZ" i="1" dirty="0" err="1">
                <a:latin typeface="Times New Roman" panose="02020603050405020304" pitchFamily="18" charset="0"/>
                <a:ea typeface="Calibri" panose="020F0502020204030204" pitchFamily="34" charset="0"/>
                <a:cs typeface="Times New Roman" panose="02020603050405020304" pitchFamily="18" charset="0"/>
              </a:rPr>
              <a:t>Mišna</a:t>
            </a:r>
            <a:r>
              <a:rPr lang="cs-CZ" dirty="0">
                <a:latin typeface="Times New Roman" panose="02020603050405020304" pitchFamily="18" charset="0"/>
                <a:ea typeface="Calibri" panose="020F0502020204030204" pitchFamily="34" charset="0"/>
                <a:cs typeface="Times New Roman" panose="02020603050405020304" pitchFamily="18" charset="0"/>
              </a:rPr>
              <a:t> IV,15)</a:t>
            </a:r>
          </a:p>
          <a:p>
            <a:pPr algn="l"/>
            <a:endParaRPr lang="cs-CZ" dirty="0"/>
          </a:p>
        </p:txBody>
      </p:sp>
    </p:spTree>
    <p:extLst>
      <p:ext uri="{BB962C8B-B14F-4D97-AF65-F5344CB8AC3E}">
        <p14:creationId xmlns:p14="http://schemas.microsoft.com/office/powerpoint/2010/main" val="1269204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851136" cy="1309941"/>
          </a:xfrm>
        </p:spPr>
        <p:txBody>
          <a:bodyPr>
            <a:normAutofit fontScale="90000"/>
          </a:bodyPr>
          <a:lstStyle/>
          <a:p>
            <a:pPr>
              <a:spcAft>
                <a:spcPts val="0"/>
              </a:spcAft>
            </a:pPr>
            <a:r>
              <a:rPr lang="cs-CZ" dirty="0">
                <a:latin typeface="Times New Roman" panose="02020603050405020304" pitchFamily="18" charset="0"/>
                <a:ea typeface="Calibri" panose="020F0502020204030204" pitchFamily="34" charset="0"/>
              </a:rPr>
              <a:t>Monotheismus a anthropocentrismus</a:t>
            </a:r>
            <a:endParaRPr lang="cs-CZ" dirty="0"/>
          </a:p>
        </p:txBody>
      </p:sp>
      <p:sp>
        <p:nvSpPr>
          <p:cNvPr id="3" name="Podnadpis 2"/>
          <p:cNvSpPr>
            <a:spLocks noGrp="1"/>
          </p:cNvSpPr>
          <p:nvPr>
            <p:ph type="subTitle" idx="1"/>
          </p:nvPr>
        </p:nvSpPr>
        <p:spPr>
          <a:xfrm>
            <a:off x="1524000" y="2843784"/>
            <a:ext cx="9144000" cy="3072384"/>
          </a:xfrm>
        </p:spPr>
        <p:txBody>
          <a:bodyPr>
            <a:normAutofit/>
          </a:bodyPr>
          <a:lstStyle/>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Z perspektivy tohoto světa je tématem Knihy Jób </a:t>
            </a:r>
            <a:r>
              <a:rPr lang="cs-CZ" i="1" dirty="0">
                <a:latin typeface="Times New Roman" panose="02020603050405020304" pitchFamily="18" charset="0"/>
                <a:ea typeface="Calibri" panose="020F0502020204030204" pitchFamily="34" charset="0"/>
                <a:cs typeface="Times New Roman" panose="02020603050405020304" pitchFamily="18" charset="0"/>
              </a:rPr>
              <a:t>theodicea</a:t>
            </a:r>
            <a:r>
              <a:rPr lang="cs-CZ" dirty="0">
                <a:latin typeface="Times New Roman" panose="02020603050405020304" pitchFamily="18" charset="0"/>
                <a:ea typeface="Calibri" panose="020F0502020204030204" pitchFamily="34" charset="0"/>
                <a:cs typeface="Times New Roman" panose="02020603050405020304" pitchFamily="18" charset="0"/>
              </a:rPr>
              <a:t>, ospravedlnění Boha s ohledem na existenci zla. Z nebeské perspektivy je jejím tématem </a:t>
            </a:r>
            <a:r>
              <a:rPr lang="cs-CZ" i="1" dirty="0" err="1">
                <a:latin typeface="Times New Roman" panose="02020603050405020304" pitchFamily="18" charset="0"/>
                <a:ea typeface="Calibri" panose="020F0502020204030204" pitchFamily="34" charset="0"/>
                <a:cs typeface="Times New Roman" panose="02020603050405020304" pitchFamily="18" charset="0"/>
              </a:rPr>
              <a:t>anthropodicea</a:t>
            </a:r>
            <a:r>
              <a:rPr lang="cs-CZ" dirty="0">
                <a:latin typeface="Times New Roman" panose="02020603050405020304" pitchFamily="18" charset="0"/>
                <a:ea typeface="Calibri" panose="020F0502020204030204" pitchFamily="34" charset="0"/>
                <a:cs typeface="Times New Roman" panose="02020603050405020304" pitchFamily="18" charset="0"/>
              </a:rPr>
              <a:t>, ospravedlnění člověka. (A. J. </a:t>
            </a:r>
            <a:r>
              <a:rPr lang="cs-CZ" dirty="0" err="1">
                <a:latin typeface="Times New Roman" panose="02020603050405020304" pitchFamily="18" charset="0"/>
                <a:ea typeface="Calibri" panose="020F0502020204030204" pitchFamily="34" charset="0"/>
                <a:cs typeface="Times New Roman" panose="02020603050405020304" pitchFamily="18" charset="0"/>
              </a:rPr>
              <a:t>Heschel</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i="1" dirty="0" err="1">
                <a:latin typeface="Times New Roman" panose="02020603050405020304" pitchFamily="18" charset="0"/>
                <a:ea typeface="Calibri" panose="020F0502020204030204" pitchFamily="34" charset="0"/>
                <a:cs typeface="Times New Roman" panose="02020603050405020304" pitchFamily="18" charset="0"/>
              </a:rPr>
              <a:t>God</a:t>
            </a:r>
            <a:r>
              <a:rPr lang="cs-CZ" i="1" dirty="0">
                <a:latin typeface="Times New Roman" panose="02020603050405020304" pitchFamily="18" charset="0"/>
                <a:ea typeface="Calibri" panose="020F0502020204030204" pitchFamily="34" charset="0"/>
                <a:cs typeface="Times New Roman" panose="02020603050405020304" pitchFamily="18" charset="0"/>
              </a:rPr>
              <a:t> in </a:t>
            </a:r>
            <a:r>
              <a:rPr lang="cs-CZ" i="1" dirty="0" err="1">
                <a:latin typeface="Times New Roman" panose="02020603050405020304" pitchFamily="18" charset="0"/>
                <a:ea typeface="Calibri" panose="020F0502020204030204" pitchFamily="34" charset="0"/>
                <a:cs typeface="Times New Roman" panose="02020603050405020304" pitchFamily="18" charset="0"/>
              </a:rPr>
              <a:t>Search</a:t>
            </a:r>
            <a:r>
              <a:rPr lang="cs-CZ" i="1" dirty="0">
                <a:latin typeface="Times New Roman" panose="02020603050405020304" pitchFamily="18" charset="0"/>
                <a:ea typeface="Calibri" panose="020F0502020204030204" pitchFamily="34" charset="0"/>
                <a:cs typeface="Times New Roman" panose="02020603050405020304" pitchFamily="18" charset="0"/>
              </a:rPr>
              <a:t> </a:t>
            </a:r>
            <a:r>
              <a:rPr lang="cs-CZ" i="1" dirty="0" err="1">
                <a:latin typeface="Times New Roman" panose="02020603050405020304" pitchFamily="18" charset="0"/>
                <a:ea typeface="Calibri" panose="020F0502020204030204" pitchFamily="34" charset="0"/>
                <a:cs typeface="Times New Roman" panose="02020603050405020304" pitchFamily="18" charset="0"/>
              </a:rPr>
              <a:t>of</a:t>
            </a:r>
            <a:r>
              <a:rPr lang="cs-CZ" i="1" dirty="0">
                <a:latin typeface="Times New Roman" panose="02020603050405020304" pitchFamily="18" charset="0"/>
                <a:ea typeface="Calibri" panose="020F0502020204030204" pitchFamily="34" charset="0"/>
                <a:cs typeface="Times New Roman" panose="02020603050405020304" pitchFamily="18" charset="0"/>
              </a:rPr>
              <a:t> Man: A </a:t>
            </a:r>
            <a:r>
              <a:rPr lang="cs-CZ" i="1" dirty="0" err="1">
                <a:latin typeface="Times New Roman" panose="02020603050405020304" pitchFamily="18" charset="0"/>
                <a:ea typeface="Calibri" panose="020F0502020204030204" pitchFamily="34" charset="0"/>
                <a:cs typeface="Times New Roman" panose="02020603050405020304" pitchFamily="18" charset="0"/>
              </a:rPr>
              <a:t>Philosophy</a:t>
            </a:r>
            <a:r>
              <a:rPr lang="cs-CZ" i="1" dirty="0">
                <a:latin typeface="Times New Roman" panose="02020603050405020304" pitchFamily="18" charset="0"/>
                <a:ea typeface="Calibri" panose="020F0502020204030204" pitchFamily="34" charset="0"/>
                <a:cs typeface="Times New Roman" panose="02020603050405020304" pitchFamily="18" charset="0"/>
              </a:rPr>
              <a:t> </a:t>
            </a:r>
            <a:r>
              <a:rPr lang="cs-CZ" i="1" dirty="0" err="1">
                <a:latin typeface="Times New Roman" panose="02020603050405020304" pitchFamily="18" charset="0"/>
                <a:ea typeface="Calibri" panose="020F0502020204030204" pitchFamily="34" charset="0"/>
                <a:cs typeface="Times New Roman" panose="02020603050405020304" pitchFamily="18" charset="0"/>
              </a:rPr>
              <a:t>of</a:t>
            </a:r>
            <a:r>
              <a:rPr lang="cs-CZ" i="1" dirty="0">
                <a:latin typeface="Times New Roman" panose="02020603050405020304" pitchFamily="18" charset="0"/>
                <a:ea typeface="Calibri" panose="020F0502020204030204" pitchFamily="34" charset="0"/>
                <a:cs typeface="Times New Roman" panose="02020603050405020304" pitchFamily="18" charset="0"/>
              </a:rPr>
              <a:t> </a:t>
            </a:r>
            <a:r>
              <a:rPr lang="cs-CZ" i="1" dirty="0" err="1">
                <a:latin typeface="Times New Roman" panose="02020603050405020304" pitchFamily="18" charset="0"/>
                <a:ea typeface="Calibri" panose="020F0502020204030204" pitchFamily="34" charset="0"/>
                <a:cs typeface="Times New Roman" panose="02020603050405020304" pitchFamily="18" charset="0"/>
              </a:rPr>
              <a:t>Judaism</a:t>
            </a:r>
            <a:r>
              <a:rPr lang="cs-CZ" dirty="0">
                <a:latin typeface="Times New Roman" panose="02020603050405020304" pitchFamily="18" charset="0"/>
                <a:ea typeface="Calibri" panose="020F0502020204030204" pitchFamily="34" charset="0"/>
                <a:cs typeface="Times New Roman" panose="02020603050405020304" pitchFamily="18" charset="0"/>
              </a:rPr>
              <a:t>, str. 390)</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Ve světle záhadné Boží závislosti na člověku problémy </a:t>
            </a:r>
            <a:r>
              <a:rPr lang="cs-CZ" dirty="0" err="1">
                <a:latin typeface="Times New Roman" panose="02020603050405020304" pitchFamily="18" charset="0"/>
                <a:ea typeface="Calibri" panose="020F0502020204030204" pitchFamily="34" charset="0"/>
                <a:cs typeface="Times New Roman" panose="02020603050405020304" pitchFamily="18" charset="0"/>
              </a:rPr>
              <a:t>anthropodicey</a:t>
            </a:r>
            <a:r>
              <a:rPr lang="cs-CZ" dirty="0">
                <a:latin typeface="Times New Roman" panose="02020603050405020304" pitchFamily="18" charset="0"/>
                <a:ea typeface="Calibri" panose="020F0502020204030204" pitchFamily="34" charset="0"/>
                <a:cs typeface="Times New Roman" panose="02020603050405020304" pitchFamily="18" charset="0"/>
              </a:rPr>
              <a:t> a </a:t>
            </a:r>
            <a:r>
              <a:rPr lang="cs-CZ" dirty="0" err="1">
                <a:latin typeface="Times New Roman" panose="02020603050405020304" pitchFamily="18" charset="0"/>
                <a:ea typeface="Calibri" panose="020F0502020204030204" pitchFamily="34" charset="0"/>
                <a:cs typeface="Times New Roman" panose="02020603050405020304" pitchFamily="18" charset="0"/>
              </a:rPr>
              <a:t>theodicey</a:t>
            </a:r>
            <a:r>
              <a:rPr lang="cs-CZ" dirty="0">
                <a:latin typeface="Times New Roman" panose="02020603050405020304" pitchFamily="18" charset="0"/>
                <a:ea typeface="Calibri" panose="020F0502020204030204" pitchFamily="34" charset="0"/>
                <a:cs typeface="Times New Roman" panose="02020603050405020304" pitchFamily="18" charset="0"/>
              </a:rPr>
              <a:t> nelze od sebe oddělit. Klíčová otázka, „Proč spravedlivý a soucitný Bůh dovoluje, aby přetrvávalo zlo?“, se pojí s problémem, jak by měl člověk pomoci Bohu v tom, aby převládla Jeho spravedlnost a soucit. (A. J. </a:t>
            </a:r>
            <a:r>
              <a:rPr lang="cs-CZ" dirty="0" err="1">
                <a:latin typeface="Times New Roman" panose="02020603050405020304" pitchFamily="18" charset="0"/>
                <a:ea typeface="Calibri" panose="020F0502020204030204" pitchFamily="34" charset="0"/>
                <a:cs typeface="Times New Roman" panose="02020603050405020304" pitchFamily="18" charset="0"/>
              </a:rPr>
              <a:t>Heschel</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i="1" dirty="0">
                <a:latin typeface="Times New Roman" panose="02020603050405020304" pitchFamily="18" charset="0"/>
                <a:ea typeface="Calibri" panose="020F0502020204030204" pitchFamily="34" charset="0"/>
                <a:cs typeface="Times New Roman" panose="02020603050405020304" pitchFamily="18" charset="0"/>
              </a:rPr>
              <a:t>A </a:t>
            </a:r>
            <a:r>
              <a:rPr lang="cs-CZ" i="1" dirty="0" err="1">
                <a:latin typeface="Times New Roman" panose="02020603050405020304" pitchFamily="18" charset="0"/>
                <a:ea typeface="Calibri" panose="020F0502020204030204" pitchFamily="34" charset="0"/>
                <a:cs typeface="Times New Roman" panose="02020603050405020304" pitchFamily="18" charset="0"/>
              </a:rPr>
              <a:t>Passion</a:t>
            </a:r>
            <a:r>
              <a:rPr lang="cs-CZ" i="1" dirty="0">
                <a:latin typeface="Times New Roman" panose="02020603050405020304" pitchFamily="18" charset="0"/>
                <a:ea typeface="Calibri" panose="020F0502020204030204" pitchFamily="34" charset="0"/>
                <a:cs typeface="Times New Roman" panose="02020603050405020304" pitchFamily="18" charset="0"/>
              </a:rPr>
              <a:t> </a:t>
            </a:r>
            <a:r>
              <a:rPr lang="cs-CZ" i="1" dirty="0" err="1">
                <a:latin typeface="Times New Roman" panose="02020603050405020304" pitchFamily="18" charset="0"/>
                <a:ea typeface="Calibri" panose="020F0502020204030204" pitchFamily="34" charset="0"/>
                <a:cs typeface="Times New Roman" panose="02020603050405020304" pitchFamily="18" charset="0"/>
              </a:rPr>
              <a:t>for</a:t>
            </a:r>
            <a:r>
              <a:rPr lang="cs-CZ" i="1" dirty="0">
                <a:latin typeface="Times New Roman" panose="02020603050405020304" pitchFamily="18" charset="0"/>
                <a:ea typeface="Calibri" panose="020F0502020204030204" pitchFamily="34" charset="0"/>
                <a:cs typeface="Times New Roman" panose="02020603050405020304" pitchFamily="18" charset="0"/>
              </a:rPr>
              <a:t> </a:t>
            </a:r>
            <a:r>
              <a:rPr lang="cs-CZ" i="1" dirty="0" err="1">
                <a:latin typeface="Times New Roman" panose="02020603050405020304" pitchFamily="18" charset="0"/>
                <a:ea typeface="Calibri" panose="020F0502020204030204" pitchFamily="34" charset="0"/>
                <a:cs typeface="Times New Roman" panose="02020603050405020304" pitchFamily="18" charset="0"/>
              </a:rPr>
              <a:t>Truth</a:t>
            </a:r>
            <a:r>
              <a:rPr lang="cs-CZ" dirty="0">
                <a:latin typeface="Times New Roman" panose="02020603050405020304" pitchFamily="18" charset="0"/>
                <a:ea typeface="Calibri" panose="020F0502020204030204" pitchFamily="34" charset="0"/>
                <a:cs typeface="Times New Roman" panose="02020603050405020304" pitchFamily="18" charset="0"/>
              </a:rPr>
              <a:t>, str. 298)</a:t>
            </a:r>
          </a:p>
          <a:p>
            <a:pPr algn="l">
              <a:spcAft>
                <a:spcPts val="0"/>
              </a:spcAft>
            </a:pP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901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676656"/>
            <a:ext cx="9144000" cy="2148839"/>
          </a:xfrm>
        </p:spPr>
        <p:txBody>
          <a:bodyPr>
            <a:normAutofit fontScale="90000"/>
          </a:bodyPr>
          <a:lstStyle/>
          <a:p>
            <a:pPr marL="342900" lvl="0" indent="-342900" algn="ctr"/>
            <a:r>
              <a:rPr lang="cs-CZ" sz="4800" dirty="0">
                <a:latin typeface="Times New Roman" panose="02020603050405020304" pitchFamily="18" charset="0"/>
                <a:ea typeface="Calibri" panose="020F0502020204030204" pitchFamily="34" charset="0"/>
                <a:cs typeface="Times New Roman" panose="02020603050405020304" pitchFamily="18" charset="0"/>
              </a:rPr>
              <a:t>Odměna a trest v tomto světě a ve světě budoucím</a:t>
            </a:r>
            <a:r>
              <a:rPr lang="cs-CZ" sz="3600" dirty="0">
                <a:latin typeface="Times New Roman" panose="02020603050405020304" pitchFamily="18" charset="0"/>
                <a:ea typeface="Calibri" panose="020F0502020204030204" pitchFamily="34" charset="0"/>
                <a:cs typeface="Times New Roman" panose="02020603050405020304" pitchFamily="18" charset="0"/>
              </a:rPr>
              <a:t/>
            </a:r>
            <a:br>
              <a:rPr lang="cs-CZ" sz="3600" dirty="0">
                <a:latin typeface="Times New Roman" panose="02020603050405020304" pitchFamily="18" charset="0"/>
                <a:ea typeface="Calibri" panose="020F0502020204030204" pitchFamily="34" charset="0"/>
                <a:cs typeface="Times New Roman" panose="02020603050405020304" pitchFamily="18" charset="0"/>
              </a:rPr>
            </a:br>
            <a:endParaRPr lang="cs-CZ" dirty="0"/>
          </a:p>
        </p:txBody>
      </p:sp>
      <p:sp>
        <p:nvSpPr>
          <p:cNvPr id="3" name="Podnadpis 2"/>
          <p:cNvSpPr>
            <a:spLocks noGrp="1"/>
          </p:cNvSpPr>
          <p:nvPr>
            <p:ph type="subTitle" idx="1"/>
          </p:nvPr>
        </p:nvSpPr>
        <p:spPr>
          <a:xfrm>
            <a:off x="1524000" y="2615184"/>
            <a:ext cx="9144000" cy="3300984"/>
          </a:xfrm>
        </p:spPr>
        <p:txBody>
          <a:bodyPr>
            <a:normAutofit lnSpcReduction="10000"/>
          </a:bodyPr>
          <a:lstStyle/>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Rabi </a:t>
            </a:r>
            <a:r>
              <a:rPr lang="cs-CZ" dirty="0" err="1">
                <a:latin typeface="Times New Roman" panose="02020603050405020304" pitchFamily="18" charset="0"/>
                <a:ea typeface="Calibri" panose="020F0502020204030204" pitchFamily="34" charset="0"/>
                <a:cs typeface="Times New Roman" panose="02020603050405020304" pitchFamily="18" charset="0"/>
              </a:rPr>
              <a:t>Jaakov</a:t>
            </a:r>
            <a:r>
              <a:rPr lang="cs-CZ" dirty="0">
                <a:latin typeface="Times New Roman" panose="02020603050405020304" pitchFamily="18" charset="0"/>
                <a:ea typeface="Calibri" panose="020F0502020204030204" pitchFamily="34" charset="0"/>
                <a:cs typeface="Times New Roman" panose="02020603050405020304" pitchFamily="18" charset="0"/>
              </a:rPr>
              <a:t> praví: Tento svět je jako předsíň vedoucí do budoucího věku. V té předsíni se připrav, ať můžeš vstoupit do sálu. (</a:t>
            </a:r>
            <a:r>
              <a:rPr lang="cs-CZ" dirty="0" err="1">
                <a:latin typeface="Times New Roman" panose="02020603050405020304" pitchFamily="18" charset="0"/>
                <a:ea typeface="Calibri" panose="020F0502020204030204" pitchFamily="34" charset="0"/>
                <a:cs typeface="Times New Roman" panose="02020603050405020304" pitchFamily="18" charset="0"/>
              </a:rPr>
              <a:t>Mišna</a:t>
            </a:r>
            <a:r>
              <a:rPr lang="cs-CZ" dirty="0">
                <a:latin typeface="Times New Roman" panose="02020603050405020304" pitchFamily="18" charset="0"/>
                <a:ea typeface="Calibri" panose="020F0502020204030204" pitchFamily="34" charset="0"/>
                <a:cs typeface="Times New Roman" panose="02020603050405020304" pitchFamily="18" charset="0"/>
              </a:rPr>
              <a:t> IV,16)</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Boží odpověď Jóbovi se týkala touhy pochopit, </a:t>
            </a:r>
            <a:r>
              <a:rPr lang="cs-CZ" i="1" dirty="0">
                <a:latin typeface="Times New Roman" panose="02020603050405020304" pitchFamily="18" charset="0"/>
                <a:ea typeface="Calibri" panose="020F0502020204030204" pitchFamily="34" charset="0"/>
                <a:cs typeface="Times New Roman" panose="02020603050405020304" pitchFamily="18" charset="0"/>
              </a:rPr>
              <a:t>proč</a:t>
            </a:r>
            <a:r>
              <a:rPr lang="cs-CZ" dirty="0">
                <a:latin typeface="Times New Roman" panose="02020603050405020304" pitchFamily="18" charset="0"/>
                <a:ea typeface="Calibri" panose="020F0502020204030204" pitchFamily="34" charset="0"/>
                <a:cs typeface="Times New Roman" panose="02020603050405020304" pitchFamily="18" charset="0"/>
              </a:rPr>
              <a:t> je zlo. Jeho odpověď prorokům se týkala toho, </a:t>
            </a:r>
            <a:r>
              <a:rPr lang="cs-CZ" i="1" dirty="0">
                <a:latin typeface="Times New Roman" panose="02020603050405020304" pitchFamily="18" charset="0"/>
                <a:ea typeface="Calibri" panose="020F0502020204030204" pitchFamily="34" charset="0"/>
                <a:cs typeface="Times New Roman" panose="02020603050405020304" pitchFamily="18" charset="0"/>
              </a:rPr>
              <a:t>jak</a:t>
            </a:r>
            <a:r>
              <a:rPr lang="cs-CZ" dirty="0">
                <a:latin typeface="Times New Roman" panose="02020603050405020304" pitchFamily="18" charset="0"/>
                <a:ea typeface="Calibri" panose="020F0502020204030204" pitchFamily="34" charset="0"/>
                <a:cs typeface="Times New Roman" panose="02020603050405020304" pitchFamily="18" charset="0"/>
              </a:rPr>
              <a:t> zrušit zlo. Neexistuje lidské řešení Božího problému a jediná Boží odpověď je slib mesiášského vykoupení. (A. J. </a:t>
            </a:r>
            <a:r>
              <a:rPr lang="cs-CZ" dirty="0" err="1">
                <a:latin typeface="Times New Roman" panose="02020603050405020304" pitchFamily="18" charset="0"/>
                <a:ea typeface="Calibri" panose="020F0502020204030204" pitchFamily="34" charset="0"/>
                <a:cs typeface="Times New Roman" panose="02020603050405020304" pitchFamily="18" charset="0"/>
              </a:rPr>
              <a:t>Heschel</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i="1" dirty="0">
                <a:latin typeface="Times New Roman" panose="02020603050405020304" pitchFamily="18" charset="0"/>
                <a:ea typeface="Calibri" panose="020F0502020204030204" pitchFamily="34" charset="0"/>
                <a:cs typeface="Times New Roman" panose="02020603050405020304" pitchFamily="18" charset="0"/>
              </a:rPr>
              <a:t>A </a:t>
            </a:r>
            <a:r>
              <a:rPr lang="cs-CZ" i="1" dirty="0" err="1">
                <a:latin typeface="Times New Roman" panose="02020603050405020304" pitchFamily="18" charset="0"/>
                <a:ea typeface="Calibri" panose="020F0502020204030204" pitchFamily="34" charset="0"/>
                <a:cs typeface="Times New Roman" panose="02020603050405020304" pitchFamily="18" charset="0"/>
              </a:rPr>
              <a:t>Passion</a:t>
            </a:r>
            <a:r>
              <a:rPr lang="cs-CZ" i="1" dirty="0">
                <a:latin typeface="Times New Roman" panose="02020603050405020304" pitchFamily="18" charset="0"/>
                <a:ea typeface="Calibri" panose="020F0502020204030204" pitchFamily="34" charset="0"/>
                <a:cs typeface="Times New Roman" panose="02020603050405020304" pitchFamily="18" charset="0"/>
              </a:rPr>
              <a:t> </a:t>
            </a:r>
            <a:r>
              <a:rPr lang="cs-CZ" i="1" dirty="0" err="1">
                <a:latin typeface="Times New Roman" panose="02020603050405020304" pitchFamily="18" charset="0"/>
                <a:ea typeface="Calibri" panose="020F0502020204030204" pitchFamily="34" charset="0"/>
                <a:cs typeface="Times New Roman" panose="02020603050405020304" pitchFamily="18" charset="0"/>
              </a:rPr>
              <a:t>for</a:t>
            </a:r>
            <a:r>
              <a:rPr lang="cs-CZ" i="1" dirty="0">
                <a:latin typeface="Times New Roman" panose="02020603050405020304" pitchFamily="18" charset="0"/>
                <a:ea typeface="Calibri" panose="020F0502020204030204" pitchFamily="34" charset="0"/>
                <a:cs typeface="Times New Roman" panose="02020603050405020304" pitchFamily="18" charset="0"/>
              </a:rPr>
              <a:t> </a:t>
            </a:r>
            <a:r>
              <a:rPr lang="cs-CZ" i="1" dirty="0" err="1">
                <a:latin typeface="Times New Roman" panose="02020603050405020304" pitchFamily="18" charset="0"/>
                <a:ea typeface="Calibri" panose="020F0502020204030204" pitchFamily="34" charset="0"/>
                <a:cs typeface="Times New Roman" panose="02020603050405020304" pitchFamily="18" charset="0"/>
              </a:rPr>
              <a:t>Truth</a:t>
            </a:r>
            <a:r>
              <a:rPr lang="cs-CZ" dirty="0">
                <a:latin typeface="Times New Roman" panose="02020603050405020304" pitchFamily="18" charset="0"/>
                <a:ea typeface="Calibri" panose="020F0502020204030204" pitchFamily="34" charset="0"/>
                <a:cs typeface="Times New Roman" panose="02020603050405020304" pitchFamily="18" charset="0"/>
              </a:rPr>
              <a:t>, str. 298)</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Zatímco Jób se ptal, </a:t>
            </a:r>
            <a:r>
              <a:rPr lang="cs-CZ" i="1" dirty="0">
                <a:latin typeface="Times New Roman" panose="02020603050405020304" pitchFamily="18" charset="0"/>
                <a:ea typeface="Calibri" panose="020F0502020204030204" pitchFamily="34" charset="0"/>
                <a:cs typeface="Times New Roman" panose="02020603050405020304" pitchFamily="18" charset="0"/>
              </a:rPr>
              <a:t>proč</a:t>
            </a:r>
            <a:r>
              <a:rPr lang="cs-CZ" dirty="0">
                <a:latin typeface="Times New Roman" panose="02020603050405020304" pitchFamily="18" charset="0"/>
                <a:ea typeface="Calibri" panose="020F0502020204030204" pitchFamily="34" charset="0"/>
                <a:cs typeface="Times New Roman" panose="02020603050405020304" pitchFamily="18" charset="0"/>
              </a:rPr>
              <a:t> mají nevinní trpět, proroci kladli otázku, </a:t>
            </a:r>
            <a:r>
              <a:rPr lang="cs-CZ" i="1" dirty="0">
                <a:latin typeface="Times New Roman" panose="02020603050405020304" pitchFamily="18" charset="0"/>
                <a:ea typeface="Calibri" panose="020F0502020204030204" pitchFamily="34" charset="0"/>
                <a:cs typeface="Times New Roman" panose="02020603050405020304" pitchFamily="18" charset="0"/>
              </a:rPr>
              <a:t>kdy </a:t>
            </a:r>
            <a:r>
              <a:rPr lang="cs-CZ" dirty="0">
                <a:latin typeface="Times New Roman" panose="02020603050405020304" pitchFamily="18" charset="0"/>
                <a:ea typeface="Calibri" panose="020F0502020204030204" pitchFamily="34" charset="0"/>
                <a:cs typeface="Times New Roman" panose="02020603050405020304" pitchFamily="18" charset="0"/>
              </a:rPr>
              <a:t>utrpení skončí. Náš současný řád je jen provizorní; na konci dnů, v mesiášské době, bude konec prolhanosti a násilí, a také smrti. (A. J. </a:t>
            </a:r>
            <a:r>
              <a:rPr lang="cs-CZ" dirty="0" err="1">
                <a:latin typeface="Times New Roman" panose="02020603050405020304" pitchFamily="18" charset="0"/>
                <a:ea typeface="Calibri" panose="020F0502020204030204" pitchFamily="34" charset="0"/>
                <a:cs typeface="Times New Roman" panose="02020603050405020304" pitchFamily="18" charset="0"/>
              </a:rPr>
              <a:t>Heschel</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i="1" dirty="0">
                <a:latin typeface="Times New Roman" panose="02020603050405020304" pitchFamily="18" charset="0"/>
                <a:ea typeface="Calibri" panose="020F0502020204030204" pitchFamily="34" charset="0"/>
                <a:cs typeface="Times New Roman" panose="02020603050405020304" pitchFamily="18" charset="0"/>
              </a:rPr>
              <a:t>A </a:t>
            </a:r>
            <a:r>
              <a:rPr lang="cs-CZ" i="1" dirty="0" err="1">
                <a:latin typeface="Times New Roman" panose="02020603050405020304" pitchFamily="18" charset="0"/>
                <a:ea typeface="Calibri" panose="020F0502020204030204" pitchFamily="34" charset="0"/>
                <a:cs typeface="Times New Roman" panose="02020603050405020304" pitchFamily="18" charset="0"/>
              </a:rPr>
              <a:t>Passion</a:t>
            </a:r>
            <a:r>
              <a:rPr lang="cs-CZ" i="1" dirty="0">
                <a:latin typeface="Times New Roman" panose="02020603050405020304" pitchFamily="18" charset="0"/>
                <a:ea typeface="Calibri" panose="020F0502020204030204" pitchFamily="34" charset="0"/>
                <a:cs typeface="Times New Roman" panose="02020603050405020304" pitchFamily="18" charset="0"/>
              </a:rPr>
              <a:t> </a:t>
            </a:r>
            <a:r>
              <a:rPr lang="cs-CZ" i="1" dirty="0" err="1">
                <a:latin typeface="Times New Roman" panose="02020603050405020304" pitchFamily="18" charset="0"/>
                <a:ea typeface="Calibri" panose="020F0502020204030204" pitchFamily="34" charset="0"/>
                <a:cs typeface="Times New Roman" panose="02020603050405020304" pitchFamily="18" charset="0"/>
              </a:rPr>
              <a:t>for</a:t>
            </a:r>
            <a:r>
              <a:rPr lang="cs-CZ" i="1" dirty="0">
                <a:latin typeface="Times New Roman" panose="02020603050405020304" pitchFamily="18" charset="0"/>
                <a:ea typeface="Calibri" panose="020F0502020204030204" pitchFamily="34" charset="0"/>
                <a:cs typeface="Times New Roman" panose="02020603050405020304" pitchFamily="18" charset="0"/>
              </a:rPr>
              <a:t> </a:t>
            </a:r>
            <a:r>
              <a:rPr lang="cs-CZ" i="1" dirty="0" err="1">
                <a:latin typeface="Times New Roman" panose="02020603050405020304" pitchFamily="18" charset="0"/>
                <a:ea typeface="Calibri" panose="020F0502020204030204" pitchFamily="34" charset="0"/>
                <a:cs typeface="Times New Roman" panose="02020603050405020304" pitchFamily="18" charset="0"/>
              </a:rPr>
              <a:t>Truth</a:t>
            </a:r>
            <a:r>
              <a:rPr lang="cs-CZ" dirty="0">
                <a:latin typeface="Times New Roman" panose="02020603050405020304" pitchFamily="18" charset="0"/>
                <a:ea typeface="Calibri" panose="020F0502020204030204" pitchFamily="34" charset="0"/>
                <a:cs typeface="Times New Roman" panose="02020603050405020304" pitchFamily="18" charset="0"/>
              </a:rPr>
              <a:t>, str. 299)</a:t>
            </a:r>
          </a:p>
          <a:p>
            <a:pPr algn="l">
              <a:spcAft>
                <a:spcPts val="0"/>
              </a:spcAft>
            </a:pP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8429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603504"/>
            <a:ext cx="9144000" cy="1545336"/>
          </a:xfrm>
        </p:spPr>
        <p:txBody>
          <a:bodyPr>
            <a:normAutofit fontScale="90000"/>
          </a:bodyPr>
          <a:lstStyle/>
          <a:p>
            <a:pPr marL="342900" lvl="0" indent="-342900" algn="ctr"/>
            <a:r>
              <a:rPr lang="cs-CZ" dirty="0">
                <a:latin typeface="Times New Roman" panose="02020603050405020304" pitchFamily="18" charset="0"/>
                <a:ea typeface="Calibri" panose="020F0502020204030204" pitchFamily="34" charset="0"/>
                <a:cs typeface="Times New Roman" panose="02020603050405020304" pitchFamily="18" charset="0"/>
              </a:rPr>
              <a:t>Leibnizova theodicea</a:t>
            </a:r>
            <a:r>
              <a:rPr lang="cs-CZ" sz="3600" dirty="0">
                <a:latin typeface="Times New Roman" panose="02020603050405020304" pitchFamily="18" charset="0"/>
                <a:ea typeface="Calibri" panose="020F0502020204030204" pitchFamily="34" charset="0"/>
                <a:cs typeface="Times New Roman" panose="02020603050405020304" pitchFamily="18" charset="0"/>
              </a:rPr>
              <a:t/>
            </a:r>
            <a:br>
              <a:rPr lang="cs-CZ" sz="3600" dirty="0">
                <a:latin typeface="Times New Roman" panose="02020603050405020304" pitchFamily="18" charset="0"/>
                <a:ea typeface="Calibri" panose="020F0502020204030204" pitchFamily="34" charset="0"/>
                <a:cs typeface="Times New Roman" panose="02020603050405020304" pitchFamily="18" charset="0"/>
              </a:rPr>
            </a:br>
            <a:endParaRPr lang="cs-CZ" dirty="0"/>
          </a:p>
        </p:txBody>
      </p:sp>
      <p:sp>
        <p:nvSpPr>
          <p:cNvPr id="3" name="Podnadpis 2"/>
          <p:cNvSpPr>
            <a:spLocks noGrp="1"/>
          </p:cNvSpPr>
          <p:nvPr>
            <p:ph type="subTitle" idx="1"/>
          </p:nvPr>
        </p:nvSpPr>
        <p:spPr>
          <a:xfrm>
            <a:off x="1524000" y="2267712"/>
            <a:ext cx="9144000" cy="3822192"/>
          </a:xfrm>
        </p:spPr>
        <p:txBody>
          <a:bodyPr>
            <a:normAutofit fontScale="92500" lnSpcReduction="10000"/>
          </a:bodyPr>
          <a:lstStyle/>
          <a:p>
            <a:r>
              <a:rPr lang="cs-CZ" dirty="0">
                <a:latin typeface="Times New Roman" panose="02020603050405020304" pitchFamily="18" charset="0"/>
                <a:ea typeface="Calibri" panose="020F0502020204030204" pitchFamily="34" charset="0"/>
                <a:cs typeface="Times New Roman" panose="02020603050405020304" pitchFamily="18" charset="0"/>
              </a:rPr>
              <a:t>Především je tu otázka: odkud pochází zlo? </a:t>
            </a:r>
            <a:r>
              <a:rPr lang="cs-CZ" i="1" dirty="0">
                <a:latin typeface="Times New Roman" panose="02020603050405020304" pitchFamily="18" charset="0"/>
                <a:ea typeface="Calibri" panose="020F0502020204030204" pitchFamily="34" charset="0"/>
                <a:cs typeface="Times New Roman" panose="02020603050405020304" pitchFamily="18" charset="0"/>
              </a:rPr>
              <a:t>Si Deus </a:t>
            </a:r>
            <a:r>
              <a:rPr lang="cs-CZ" i="1" dirty="0" err="1">
                <a:latin typeface="Times New Roman" panose="02020603050405020304" pitchFamily="18" charset="0"/>
                <a:ea typeface="Calibri" panose="020F0502020204030204" pitchFamily="34" charset="0"/>
                <a:cs typeface="Times New Roman" panose="02020603050405020304" pitchFamily="18" charset="0"/>
              </a:rPr>
              <a:t>est</a:t>
            </a:r>
            <a:r>
              <a:rPr lang="cs-CZ" i="1" dirty="0">
                <a:latin typeface="Times New Roman" panose="02020603050405020304" pitchFamily="18" charset="0"/>
                <a:ea typeface="Calibri" panose="020F0502020204030204" pitchFamily="34" charset="0"/>
                <a:cs typeface="Times New Roman" panose="02020603050405020304" pitchFamily="18" charset="0"/>
              </a:rPr>
              <a:t>, </a:t>
            </a:r>
            <a:r>
              <a:rPr lang="cs-CZ" i="1" dirty="0" err="1">
                <a:latin typeface="Times New Roman" panose="02020603050405020304" pitchFamily="18" charset="0"/>
                <a:ea typeface="Calibri" panose="020F0502020204030204" pitchFamily="34" charset="0"/>
                <a:cs typeface="Times New Roman" panose="02020603050405020304" pitchFamily="18" charset="0"/>
              </a:rPr>
              <a:t>unde</a:t>
            </a:r>
            <a:r>
              <a:rPr lang="cs-CZ" i="1" dirty="0">
                <a:latin typeface="Times New Roman" panose="02020603050405020304" pitchFamily="18" charset="0"/>
                <a:ea typeface="Calibri" panose="020F0502020204030204" pitchFamily="34" charset="0"/>
                <a:cs typeface="Times New Roman" panose="02020603050405020304" pitchFamily="18" charset="0"/>
              </a:rPr>
              <a:t> </a:t>
            </a:r>
            <a:r>
              <a:rPr lang="cs-CZ" i="1" dirty="0" err="1">
                <a:latin typeface="Times New Roman" panose="02020603050405020304" pitchFamily="18" charset="0"/>
                <a:ea typeface="Calibri" panose="020F0502020204030204" pitchFamily="34" charset="0"/>
                <a:cs typeface="Times New Roman" panose="02020603050405020304" pitchFamily="18" charset="0"/>
              </a:rPr>
              <a:t>malum</a:t>
            </a:r>
            <a:r>
              <a:rPr lang="cs-CZ" i="1" dirty="0">
                <a:latin typeface="Times New Roman" panose="02020603050405020304" pitchFamily="18" charset="0"/>
                <a:ea typeface="Calibri" panose="020F0502020204030204" pitchFamily="34" charset="0"/>
                <a:cs typeface="Times New Roman" panose="02020603050405020304" pitchFamily="18" charset="0"/>
              </a:rPr>
              <a:t>? Si non </a:t>
            </a:r>
            <a:r>
              <a:rPr lang="cs-CZ" i="1" dirty="0" err="1">
                <a:latin typeface="Times New Roman" panose="02020603050405020304" pitchFamily="18" charset="0"/>
                <a:ea typeface="Calibri" panose="020F0502020204030204" pitchFamily="34" charset="0"/>
                <a:cs typeface="Times New Roman" panose="02020603050405020304" pitchFamily="18" charset="0"/>
              </a:rPr>
              <a:t>est</a:t>
            </a:r>
            <a:r>
              <a:rPr lang="cs-CZ" i="1" dirty="0">
                <a:latin typeface="Times New Roman" panose="02020603050405020304" pitchFamily="18" charset="0"/>
                <a:ea typeface="Calibri" panose="020F0502020204030204" pitchFamily="34" charset="0"/>
                <a:cs typeface="Times New Roman" panose="02020603050405020304" pitchFamily="18" charset="0"/>
              </a:rPr>
              <a:t>, </a:t>
            </a:r>
            <a:r>
              <a:rPr lang="cs-CZ" i="1" dirty="0" err="1">
                <a:latin typeface="Times New Roman" panose="02020603050405020304" pitchFamily="18" charset="0"/>
                <a:ea typeface="Calibri" panose="020F0502020204030204" pitchFamily="34" charset="0"/>
                <a:cs typeface="Times New Roman" panose="02020603050405020304" pitchFamily="18" charset="0"/>
              </a:rPr>
              <a:t>unde</a:t>
            </a:r>
            <a:r>
              <a:rPr lang="cs-CZ" i="1" dirty="0">
                <a:latin typeface="Times New Roman" panose="02020603050405020304" pitchFamily="18" charset="0"/>
                <a:ea typeface="Calibri" panose="020F0502020204030204" pitchFamily="34" charset="0"/>
                <a:cs typeface="Times New Roman" panose="02020603050405020304" pitchFamily="18" charset="0"/>
              </a:rPr>
              <a:t> </a:t>
            </a:r>
            <a:r>
              <a:rPr lang="cs-CZ" i="1" dirty="0" err="1">
                <a:latin typeface="Times New Roman" panose="02020603050405020304" pitchFamily="18" charset="0"/>
                <a:ea typeface="Calibri" panose="020F0502020204030204" pitchFamily="34" charset="0"/>
                <a:cs typeface="Times New Roman" panose="02020603050405020304" pitchFamily="18" charset="0"/>
              </a:rPr>
              <a:t>bonum</a:t>
            </a:r>
            <a:r>
              <a:rPr lang="cs-CZ" i="1" dirty="0">
                <a:latin typeface="Times New Roman" panose="02020603050405020304" pitchFamily="18" charset="0"/>
                <a:ea typeface="Calibri" panose="020F0502020204030204" pitchFamily="34" charset="0"/>
                <a:cs typeface="Times New Roman" panose="02020603050405020304" pitchFamily="18" charset="0"/>
              </a:rPr>
              <a:t>?</a:t>
            </a:r>
            <a:r>
              <a:rPr lang="cs-CZ" dirty="0">
                <a:latin typeface="Times New Roman" panose="02020603050405020304" pitchFamily="18" charset="0"/>
                <a:ea typeface="Calibri" panose="020F0502020204030204" pitchFamily="34" charset="0"/>
                <a:cs typeface="Times New Roman" panose="02020603050405020304" pitchFamily="18" charset="0"/>
              </a:rPr>
              <a:t> (Existuje-li Bůh, odkud je zlo? Neexistuje-li, odkud je dobro?) (</a:t>
            </a:r>
            <a:r>
              <a:rPr lang="cs-CZ" i="1" dirty="0">
                <a:latin typeface="Times New Roman" panose="02020603050405020304" pitchFamily="18" charset="0"/>
                <a:ea typeface="Calibri" panose="020F0502020204030204" pitchFamily="34" charset="0"/>
                <a:cs typeface="Times New Roman" panose="02020603050405020304" pitchFamily="18" charset="0"/>
              </a:rPr>
              <a:t>Theodicea</a:t>
            </a:r>
            <a:r>
              <a:rPr lang="cs-CZ" dirty="0">
                <a:latin typeface="Times New Roman" panose="02020603050405020304" pitchFamily="18" charset="0"/>
                <a:ea typeface="Calibri" panose="020F0502020204030204" pitchFamily="34" charset="0"/>
                <a:cs typeface="Times New Roman" panose="02020603050405020304" pitchFamily="18" charset="0"/>
              </a:rPr>
              <a:t> I,20)</a:t>
            </a:r>
          </a:p>
          <a:p>
            <a:r>
              <a:rPr lang="cs-CZ" dirty="0">
                <a:latin typeface="Times New Roman" panose="02020603050405020304" pitchFamily="18" charset="0"/>
                <a:ea typeface="Calibri" panose="020F0502020204030204" pitchFamily="34" charset="0"/>
                <a:cs typeface="Times New Roman" panose="02020603050405020304" pitchFamily="18" charset="0"/>
              </a:rPr>
              <a:t> </a:t>
            </a:r>
          </a:p>
          <a:p>
            <a:r>
              <a:rPr lang="cs-CZ" dirty="0">
                <a:latin typeface="Times New Roman" panose="02020603050405020304" pitchFamily="18" charset="0"/>
                <a:ea typeface="Calibri" panose="020F0502020204030204" pitchFamily="34" charset="0"/>
                <a:cs typeface="Times New Roman" panose="02020603050405020304" pitchFamily="18" charset="0"/>
              </a:rPr>
              <a:t>Zlo lze chápat metafyzicky, fyzicky a morálně. </a:t>
            </a:r>
            <a:r>
              <a:rPr lang="cs-CZ" i="1" dirty="0">
                <a:latin typeface="Times New Roman" panose="02020603050405020304" pitchFamily="18" charset="0"/>
                <a:ea typeface="Calibri" panose="020F0502020204030204" pitchFamily="34" charset="0"/>
                <a:cs typeface="Times New Roman" panose="02020603050405020304" pitchFamily="18" charset="0"/>
              </a:rPr>
              <a:t>Metafyzické zlo</a:t>
            </a:r>
            <a:r>
              <a:rPr lang="cs-CZ" dirty="0">
                <a:latin typeface="Times New Roman" panose="02020603050405020304" pitchFamily="18" charset="0"/>
                <a:ea typeface="Calibri" panose="020F0502020204030204" pitchFamily="34" charset="0"/>
                <a:cs typeface="Times New Roman" panose="02020603050405020304" pitchFamily="18" charset="0"/>
              </a:rPr>
              <a:t> záleží v pouhé nedokonalosti, </a:t>
            </a:r>
            <a:r>
              <a:rPr lang="cs-CZ" i="1" dirty="0">
                <a:latin typeface="Times New Roman" panose="02020603050405020304" pitchFamily="18" charset="0"/>
                <a:ea typeface="Calibri" panose="020F0502020204030204" pitchFamily="34" charset="0"/>
                <a:cs typeface="Times New Roman" panose="02020603050405020304" pitchFamily="18" charset="0"/>
              </a:rPr>
              <a:t>fyzické zlo</a:t>
            </a:r>
            <a:r>
              <a:rPr lang="cs-CZ" dirty="0">
                <a:latin typeface="Times New Roman" panose="02020603050405020304" pitchFamily="18" charset="0"/>
                <a:ea typeface="Calibri" panose="020F0502020204030204" pitchFamily="34" charset="0"/>
                <a:cs typeface="Times New Roman" panose="02020603050405020304" pitchFamily="18" charset="0"/>
              </a:rPr>
              <a:t> v utrpení a </a:t>
            </a:r>
            <a:r>
              <a:rPr lang="cs-CZ" i="1" dirty="0">
                <a:latin typeface="Times New Roman" panose="02020603050405020304" pitchFamily="18" charset="0"/>
                <a:ea typeface="Calibri" panose="020F0502020204030204" pitchFamily="34" charset="0"/>
                <a:cs typeface="Times New Roman" panose="02020603050405020304" pitchFamily="18" charset="0"/>
              </a:rPr>
              <a:t>morální zlo</a:t>
            </a:r>
            <a:r>
              <a:rPr lang="cs-CZ" dirty="0">
                <a:latin typeface="Times New Roman" panose="02020603050405020304" pitchFamily="18" charset="0"/>
                <a:ea typeface="Calibri" panose="020F0502020204030204" pitchFamily="34" charset="0"/>
                <a:cs typeface="Times New Roman" panose="02020603050405020304" pitchFamily="18" charset="0"/>
              </a:rPr>
              <a:t> v hříchu. (</a:t>
            </a:r>
            <a:r>
              <a:rPr lang="cs-CZ" i="1" dirty="0">
                <a:latin typeface="Times New Roman" panose="02020603050405020304" pitchFamily="18" charset="0"/>
                <a:ea typeface="Calibri" panose="020F0502020204030204" pitchFamily="34" charset="0"/>
                <a:cs typeface="Times New Roman" panose="02020603050405020304" pitchFamily="18" charset="0"/>
              </a:rPr>
              <a:t>Theodicea</a:t>
            </a:r>
            <a:r>
              <a:rPr lang="cs-CZ" dirty="0">
                <a:latin typeface="Times New Roman" panose="02020603050405020304" pitchFamily="18" charset="0"/>
                <a:ea typeface="Calibri" panose="020F0502020204030204" pitchFamily="34" charset="0"/>
                <a:cs typeface="Times New Roman" panose="02020603050405020304" pitchFamily="18" charset="0"/>
              </a:rPr>
              <a:t> I,21)</a:t>
            </a:r>
          </a:p>
          <a:p>
            <a:r>
              <a:rPr lang="cs-CZ" dirty="0">
                <a:latin typeface="Times New Roman" panose="02020603050405020304" pitchFamily="18" charset="0"/>
                <a:ea typeface="Calibri" panose="020F0502020204030204" pitchFamily="34" charset="0"/>
                <a:cs typeface="Times New Roman" panose="02020603050405020304" pitchFamily="18" charset="0"/>
              </a:rPr>
              <a:t> </a:t>
            </a:r>
          </a:p>
          <a:p>
            <a:r>
              <a:rPr lang="cs-CZ" dirty="0">
                <a:latin typeface="Times New Roman" panose="02020603050405020304" pitchFamily="18" charset="0"/>
                <a:ea typeface="Calibri" panose="020F0502020204030204" pitchFamily="34" charset="0"/>
                <a:cs typeface="Times New Roman" panose="02020603050405020304" pitchFamily="18" charset="0"/>
              </a:rPr>
              <a:t>Je totiž třeba uvážit, že už před hříchem existuje v tvoru původní nedokonalost, protože tvor je esenciálně omezen. (</a:t>
            </a:r>
            <a:r>
              <a:rPr lang="cs-CZ" i="1" dirty="0">
                <a:latin typeface="Times New Roman" panose="02020603050405020304" pitchFamily="18" charset="0"/>
                <a:ea typeface="Calibri" panose="020F0502020204030204" pitchFamily="34" charset="0"/>
                <a:cs typeface="Times New Roman" panose="02020603050405020304" pitchFamily="18" charset="0"/>
              </a:rPr>
              <a:t>Theodicea</a:t>
            </a:r>
            <a:r>
              <a:rPr lang="cs-CZ" dirty="0">
                <a:latin typeface="Times New Roman" panose="02020603050405020304" pitchFamily="18" charset="0"/>
                <a:ea typeface="Calibri" panose="020F0502020204030204" pitchFamily="34" charset="0"/>
                <a:cs typeface="Times New Roman" panose="02020603050405020304" pitchFamily="18" charset="0"/>
              </a:rPr>
              <a:t> I,20)</a:t>
            </a:r>
          </a:p>
          <a:p>
            <a:r>
              <a:rPr lang="cs-CZ" dirty="0">
                <a:latin typeface="Times New Roman" panose="02020603050405020304" pitchFamily="18" charset="0"/>
                <a:ea typeface="Calibri" panose="020F0502020204030204" pitchFamily="34" charset="0"/>
                <a:cs typeface="Times New Roman" panose="02020603050405020304" pitchFamily="18" charset="0"/>
              </a:rPr>
              <a:t> </a:t>
            </a:r>
          </a:p>
          <a:p>
            <a:r>
              <a:rPr lang="cs-CZ" dirty="0">
                <a:latin typeface="Times New Roman" panose="02020603050405020304" pitchFamily="18" charset="0"/>
                <a:ea typeface="Calibri" panose="020F0502020204030204" pitchFamily="34" charset="0"/>
                <a:cs typeface="Times New Roman" panose="02020603050405020304" pitchFamily="18" charset="0"/>
              </a:rPr>
              <a:t>A o fyzickém zlu můžeme říci, že Bůh ho často chce jako trest za provinění a často také jako přiměřený prostředek k nějakému cíli, totiž aby zabránil větším zlům nebo aby dosáhl větších dober. (</a:t>
            </a:r>
            <a:r>
              <a:rPr lang="cs-CZ" i="1" dirty="0">
                <a:latin typeface="Times New Roman" panose="02020603050405020304" pitchFamily="18" charset="0"/>
                <a:ea typeface="Calibri" panose="020F0502020204030204" pitchFamily="34" charset="0"/>
                <a:cs typeface="Times New Roman" panose="02020603050405020304" pitchFamily="18" charset="0"/>
              </a:rPr>
              <a:t>Theodicea</a:t>
            </a:r>
            <a:r>
              <a:rPr lang="cs-CZ" dirty="0">
                <a:latin typeface="Times New Roman" panose="02020603050405020304" pitchFamily="18" charset="0"/>
                <a:ea typeface="Calibri" panose="020F0502020204030204" pitchFamily="34" charset="0"/>
                <a:cs typeface="Times New Roman" panose="02020603050405020304" pitchFamily="18" charset="0"/>
              </a:rPr>
              <a:t> I,23)</a:t>
            </a:r>
          </a:p>
          <a:p>
            <a:pPr algn="l">
              <a:spcAft>
                <a:spcPts val="0"/>
              </a:spcAft>
            </a:pP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6438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03517"/>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1463040"/>
            <a:ext cx="9144000" cy="4453128"/>
          </a:xfrm>
        </p:spPr>
        <p:txBody>
          <a:bodyPr>
            <a:normAutofit/>
          </a:bodyPr>
          <a:lstStyle/>
          <a:p>
            <a:r>
              <a:rPr lang="cs-CZ" dirty="0">
                <a:latin typeface="Times New Roman" panose="02020603050405020304" pitchFamily="18" charset="0"/>
                <a:ea typeface="Calibri" panose="020F0502020204030204" pitchFamily="34" charset="0"/>
                <a:cs typeface="Times New Roman" panose="02020603050405020304" pitchFamily="18" charset="0"/>
              </a:rPr>
              <a:t>Pokud jde o hřích neboli morální zlo, okolnost, že také může velmi často sloužit jako prostředek k dosažení dobra nebo zabránění jinému zlu, nedostačuje k tomu, aby se stalo postačujícím předmětem Boží vůle nebo legitimním předmětem stvořené vůle. Připuštěno nebo dopuštěno smí být pouze, je-li nahlédnuto jako určitý následek nevyhnutelné povinnosti… (</a:t>
            </a:r>
            <a:r>
              <a:rPr lang="cs-CZ" i="1" dirty="0">
                <a:latin typeface="Times New Roman" panose="02020603050405020304" pitchFamily="18" charset="0"/>
                <a:ea typeface="Calibri" panose="020F0502020204030204" pitchFamily="34" charset="0"/>
                <a:cs typeface="Times New Roman" panose="02020603050405020304" pitchFamily="18" charset="0"/>
              </a:rPr>
              <a:t>Theodicea</a:t>
            </a:r>
            <a:r>
              <a:rPr lang="cs-CZ" dirty="0">
                <a:latin typeface="Times New Roman" panose="02020603050405020304" pitchFamily="18" charset="0"/>
                <a:ea typeface="Calibri" panose="020F0502020204030204" pitchFamily="34" charset="0"/>
                <a:cs typeface="Times New Roman" panose="02020603050405020304" pitchFamily="18" charset="0"/>
              </a:rPr>
              <a:t> I,24)</a:t>
            </a:r>
          </a:p>
          <a:p>
            <a:pPr algn="l">
              <a:spcAft>
                <a:spcPts val="0"/>
              </a:spcAft>
            </a:pP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9969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420625"/>
            <a:ext cx="9144000" cy="2304287"/>
          </a:xfrm>
        </p:spPr>
        <p:txBody>
          <a:bodyPr>
            <a:normAutofit fontScale="90000"/>
          </a:bodyPr>
          <a:lstStyle/>
          <a:p>
            <a:pPr marL="342900" lvl="0" indent="-342900" algn="ctr"/>
            <a:r>
              <a:rPr lang="cs-CZ" dirty="0" smtClean="0">
                <a:latin typeface="Times New Roman" panose="02020603050405020304" pitchFamily="18" charset="0"/>
                <a:ea typeface="Calibri" panose="020F0502020204030204" pitchFamily="34" charset="0"/>
                <a:cs typeface="Times New Roman" panose="02020603050405020304" pitchFamily="18" charset="0"/>
              </a:rPr>
              <a:t/>
            </a:r>
            <a:br>
              <a:rPr lang="cs-CZ" dirty="0" smtClean="0">
                <a:latin typeface="Times New Roman" panose="02020603050405020304" pitchFamily="18" charset="0"/>
                <a:ea typeface="Calibri" panose="020F0502020204030204" pitchFamily="34" charset="0"/>
                <a:cs typeface="Times New Roman" panose="02020603050405020304" pitchFamily="18" charset="0"/>
              </a:rPr>
            </a:br>
            <a:r>
              <a:rPr lang="cs-CZ" dirty="0">
                <a:latin typeface="Times New Roman" panose="02020603050405020304" pitchFamily="18" charset="0"/>
                <a:ea typeface="Calibri" panose="020F0502020204030204" pitchFamily="34" charset="0"/>
                <a:cs typeface="Times New Roman" panose="02020603050405020304" pitchFamily="18" charset="0"/>
              </a:rPr>
              <a:t/>
            </a:r>
            <a:br>
              <a:rPr lang="cs-CZ" dirty="0">
                <a:latin typeface="Times New Roman" panose="02020603050405020304" pitchFamily="18" charset="0"/>
                <a:ea typeface="Calibri" panose="020F0502020204030204" pitchFamily="34" charset="0"/>
                <a:cs typeface="Times New Roman" panose="02020603050405020304" pitchFamily="18" charset="0"/>
              </a:rPr>
            </a:br>
            <a:r>
              <a:rPr lang="cs-CZ" dirty="0" smtClean="0">
                <a:latin typeface="Times New Roman" panose="02020603050405020304" pitchFamily="18" charset="0"/>
                <a:ea typeface="Calibri" panose="020F0502020204030204" pitchFamily="34" charset="0"/>
                <a:cs typeface="Times New Roman" panose="02020603050405020304" pitchFamily="18" charset="0"/>
              </a:rPr>
              <a:t/>
            </a:r>
            <a:br>
              <a:rPr lang="cs-CZ" dirty="0" smtClean="0">
                <a:latin typeface="Times New Roman" panose="02020603050405020304" pitchFamily="18" charset="0"/>
                <a:ea typeface="Calibri" panose="020F0502020204030204" pitchFamily="34" charset="0"/>
                <a:cs typeface="Times New Roman" panose="02020603050405020304" pitchFamily="18" charset="0"/>
              </a:rPr>
            </a:br>
            <a:r>
              <a:rPr lang="cs-CZ" dirty="0" smtClean="0">
                <a:latin typeface="Times New Roman" panose="02020603050405020304" pitchFamily="18" charset="0"/>
                <a:ea typeface="Calibri" panose="020F0502020204030204" pitchFamily="34" charset="0"/>
                <a:cs typeface="Times New Roman" panose="02020603050405020304" pitchFamily="18" charset="0"/>
              </a:rPr>
              <a:t>Proč </a:t>
            </a:r>
            <a:r>
              <a:rPr lang="cs-CZ" dirty="0">
                <a:latin typeface="Times New Roman" panose="02020603050405020304" pitchFamily="18" charset="0"/>
                <a:ea typeface="Calibri" panose="020F0502020204030204" pitchFamily="34" charset="0"/>
                <a:cs typeface="Times New Roman" panose="02020603050405020304" pitchFamily="18" charset="0"/>
              </a:rPr>
              <a:t>spravedliví někdy trpí a hříšníkům se často vede dobře?</a:t>
            </a:r>
            <a:r>
              <a:rPr lang="cs-CZ" sz="3600" dirty="0">
                <a:latin typeface="Times New Roman" panose="02020603050405020304" pitchFamily="18" charset="0"/>
                <a:ea typeface="Calibri" panose="020F0502020204030204" pitchFamily="34" charset="0"/>
                <a:cs typeface="Times New Roman" panose="02020603050405020304" pitchFamily="18" charset="0"/>
              </a:rPr>
              <a:t/>
            </a:r>
            <a:br>
              <a:rPr lang="cs-CZ" sz="3600" dirty="0">
                <a:latin typeface="Times New Roman" panose="02020603050405020304" pitchFamily="18" charset="0"/>
                <a:ea typeface="Calibri" panose="020F0502020204030204" pitchFamily="34" charset="0"/>
                <a:cs typeface="Times New Roman" panose="02020603050405020304" pitchFamily="18" charset="0"/>
              </a:rPr>
            </a:br>
            <a:endParaRPr lang="cs-CZ" dirty="0"/>
          </a:p>
        </p:txBody>
      </p:sp>
      <p:sp>
        <p:nvSpPr>
          <p:cNvPr id="3" name="Podnadpis 2"/>
          <p:cNvSpPr>
            <a:spLocks noGrp="1"/>
          </p:cNvSpPr>
          <p:nvPr>
            <p:ph type="subTitle" idx="1"/>
          </p:nvPr>
        </p:nvSpPr>
        <p:spPr>
          <a:xfrm>
            <a:off x="1524000" y="2560320"/>
            <a:ext cx="9144000" cy="3355848"/>
          </a:xfrm>
        </p:spPr>
        <p:txBody>
          <a:bodyPr>
            <a:normAutofit/>
          </a:bodyPr>
          <a:lstStyle/>
          <a:p>
            <a:r>
              <a:rPr lang="cs-CZ" dirty="0">
                <a:latin typeface="Times New Roman" panose="02020603050405020304" pitchFamily="18" charset="0"/>
                <a:ea typeface="Calibri" panose="020F0502020204030204" pitchFamily="34" charset="0"/>
                <a:cs typeface="Times New Roman" panose="02020603050405020304" pitchFamily="18" charset="0"/>
              </a:rPr>
              <a:t>V Písmu se říká, že Bůh zatvrzuje srdce (</a:t>
            </a:r>
            <a:r>
              <a:rPr lang="cs-CZ" i="1" dirty="0">
                <a:latin typeface="Times New Roman" panose="02020603050405020304" pitchFamily="18" charset="0"/>
                <a:ea typeface="Calibri" panose="020F0502020204030204" pitchFamily="34" charset="0"/>
                <a:cs typeface="Times New Roman" panose="02020603050405020304" pitchFamily="18" charset="0"/>
              </a:rPr>
              <a:t>Ex</a:t>
            </a:r>
            <a:r>
              <a:rPr lang="cs-CZ" dirty="0">
                <a:latin typeface="Times New Roman" panose="02020603050405020304" pitchFamily="18" charset="0"/>
                <a:ea typeface="Calibri" panose="020F0502020204030204" pitchFamily="34" charset="0"/>
                <a:cs typeface="Times New Roman" panose="02020603050405020304" pitchFamily="18" charset="0"/>
              </a:rPr>
              <a:t> 4,21 a 7,3; </a:t>
            </a:r>
            <a:r>
              <a:rPr lang="cs-CZ" i="1" dirty="0" err="1">
                <a:latin typeface="Times New Roman" panose="02020603050405020304" pitchFamily="18" charset="0"/>
                <a:ea typeface="Calibri" panose="020F0502020204030204" pitchFamily="34" charset="0"/>
                <a:cs typeface="Times New Roman" panose="02020603050405020304" pitchFamily="18" charset="0"/>
              </a:rPr>
              <a:t>Iz</a:t>
            </a:r>
            <a:r>
              <a:rPr lang="cs-CZ" dirty="0">
                <a:latin typeface="Times New Roman" panose="02020603050405020304" pitchFamily="18" charset="0"/>
                <a:ea typeface="Calibri" panose="020F0502020204030204" pitchFamily="34" charset="0"/>
                <a:cs typeface="Times New Roman" panose="02020603050405020304" pitchFamily="18" charset="0"/>
              </a:rPr>
              <a:t> 63,17), dává zrádného ducha do úst (</a:t>
            </a:r>
            <a:r>
              <a:rPr lang="cs-CZ" i="1" dirty="0">
                <a:latin typeface="Times New Roman" panose="02020603050405020304" pitchFamily="18" charset="0"/>
                <a:ea typeface="Calibri" panose="020F0502020204030204" pitchFamily="34" charset="0"/>
                <a:cs typeface="Times New Roman" panose="02020603050405020304" pitchFamily="18" charset="0"/>
              </a:rPr>
              <a:t>1Kr</a:t>
            </a:r>
            <a:r>
              <a:rPr lang="cs-CZ" dirty="0">
                <a:latin typeface="Times New Roman" panose="02020603050405020304" pitchFamily="18" charset="0"/>
                <a:ea typeface="Calibri" panose="020F0502020204030204" pitchFamily="34" charset="0"/>
                <a:cs typeface="Times New Roman" panose="02020603050405020304" pitchFamily="18" charset="0"/>
              </a:rPr>
              <a:t> 22,23), vydává do moci klamu, aby se uvěřilo lži (</a:t>
            </a:r>
            <a:r>
              <a:rPr lang="cs-CZ" i="1" dirty="0">
                <a:latin typeface="Times New Roman" panose="02020603050405020304" pitchFamily="18" charset="0"/>
                <a:ea typeface="Calibri" panose="020F0502020204030204" pitchFamily="34" charset="0"/>
                <a:cs typeface="Times New Roman" panose="02020603050405020304" pitchFamily="18" charset="0"/>
              </a:rPr>
              <a:t>2Te</a:t>
            </a:r>
            <a:r>
              <a:rPr lang="cs-CZ" dirty="0">
                <a:latin typeface="Times New Roman" panose="02020603050405020304" pitchFamily="18" charset="0"/>
                <a:ea typeface="Calibri" panose="020F0502020204030204" pitchFamily="34" charset="0"/>
                <a:cs typeface="Times New Roman" panose="02020603050405020304" pitchFamily="18" charset="0"/>
              </a:rPr>
              <a:t> 2,11), svedl proroka (</a:t>
            </a:r>
            <a:r>
              <a:rPr lang="cs-CZ" i="1" dirty="0" err="1">
                <a:latin typeface="Times New Roman" panose="02020603050405020304" pitchFamily="18" charset="0"/>
                <a:ea typeface="Calibri" panose="020F0502020204030204" pitchFamily="34" charset="0"/>
                <a:cs typeface="Times New Roman" panose="02020603050405020304" pitchFamily="18" charset="0"/>
              </a:rPr>
              <a:t>Ez</a:t>
            </a:r>
            <a:r>
              <a:rPr lang="cs-CZ" dirty="0">
                <a:latin typeface="Times New Roman" panose="02020603050405020304" pitchFamily="18" charset="0"/>
                <a:ea typeface="Calibri" panose="020F0502020204030204" pitchFamily="34" charset="0"/>
                <a:cs typeface="Times New Roman" panose="02020603050405020304" pitchFamily="18" charset="0"/>
              </a:rPr>
              <a:t> 14,9), přikázal </a:t>
            </a:r>
            <a:r>
              <a:rPr lang="cs-CZ" dirty="0" err="1">
                <a:latin typeface="Times New Roman" panose="02020603050405020304" pitchFamily="18" charset="0"/>
                <a:ea typeface="Calibri" panose="020F0502020204030204" pitchFamily="34" charset="0"/>
                <a:cs typeface="Times New Roman" panose="02020603050405020304" pitchFamily="18" charset="0"/>
              </a:rPr>
              <a:t>Šimeíovi</a:t>
            </a:r>
            <a:r>
              <a:rPr lang="cs-CZ" dirty="0">
                <a:latin typeface="Times New Roman" panose="02020603050405020304" pitchFamily="18" charset="0"/>
                <a:ea typeface="Calibri" panose="020F0502020204030204" pitchFamily="34" charset="0"/>
                <a:cs typeface="Times New Roman" panose="02020603050405020304" pitchFamily="18" charset="0"/>
              </a:rPr>
              <a:t> zlořečit (</a:t>
            </a:r>
            <a:r>
              <a:rPr lang="cs-CZ" i="1" dirty="0">
                <a:latin typeface="Times New Roman" panose="02020603050405020304" pitchFamily="18" charset="0"/>
                <a:ea typeface="Calibri" panose="020F0502020204030204" pitchFamily="34" charset="0"/>
                <a:cs typeface="Times New Roman" panose="02020603050405020304" pitchFamily="18" charset="0"/>
              </a:rPr>
              <a:t>2S </a:t>
            </a:r>
            <a:r>
              <a:rPr lang="cs-CZ" dirty="0">
                <a:latin typeface="Times New Roman" panose="02020603050405020304" pitchFamily="18" charset="0"/>
                <a:ea typeface="Calibri" panose="020F0502020204030204" pitchFamily="34" charset="0"/>
                <a:cs typeface="Times New Roman" panose="02020603050405020304" pitchFamily="18" charset="0"/>
              </a:rPr>
              <a:t>16,10). (G. W. Leibniz, </a:t>
            </a:r>
            <a:r>
              <a:rPr lang="cs-CZ" i="1" dirty="0">
                <a:latin typeface="Times New Roman" panose="02020603050405020304" pitchFamily="18" charset="0"/>
                <a:ea typeface="Calibri" panose="020F0502020204030204" pitchFamily="34" charset="0"/>
                <a:cs typeface="Times New Roman" panose="02020603050405020304" pitchFamily="18" charset="0"/>
              </a:rPr>
              <a:t>Theodicea</a:t>
            </a:r>
            <a:r>
              <a:rPr lang="cs-CZ" dirty="0">
                <a:latin typeface="Times New Roman" panose="02020603050405020304" pitchFamily="18" charset="0"/>
                <a:ea typeface="Calibri" panose="020F0502020204030204" pitchFamily="34" charset="0"/>
                <a:cs typeface="Times New Roman" panose="02020603050405020304" pitchFamily="18" charset="0"/>
              </a:rPr>
              <a:t> III,276)</a:t>
            </a:r>
          </a:p>
          <a:p>
            <a:r>
              <a:rPr lang="cs-CZ" dirty="0">
                <a:latin typeface="Times New Roman" panose="02020603050405020304" pitchFamily="18" charset="0"/>
                <a:ea typeface="Calibri" panose="020F0502020204030204" pitchFamily="34" charset="0"/>
                <a:cs typeface="Times New Roman" panose="02020603050405020304" pitchFamily="18" charset="0"/>
              </a:rPr>
              <a:t> </a:t>
            </a:r>
          </a:p>
          <a:p>
            <a:r>
              <a:rPr lang="cs-CZ" dirty="0">
                <a:latin typeface="Times New Roman" panose="02020603050405020304" pitchFamily="18" charset="0"/>
                <a:ea typeface="Calibri" panose="020F0502020204030204" pitchFamily="34" charset="0"/>
                <a:cs typeface="Times New Roman" panose="02020603050405020304" pitchFamily="18" charset="0"/>
              </a:rPr>
              <a:t>Ale všechna tato a podobná vyjádření pouze naznačují, že všechny věci, které Bůh vykonal, jsou příležitostí k nevědomosti, k omylu, ke zlobě a ke špatným činům a přispívají k nim. Bůh je předvídal a jeho záměrem bylo využít jich ke svým cílům, protože vyšší důvody dokonalé moudrosti ho určily k tomu, aby tato zla připustil, a dokonce v nich spolupůsobil. (G. W. Leibniz, </a:t>
            </a:r>
            <a:r>
              <a:rPr lang="cs-CZ" i="1" dirty="0">
                <a:latin typeface="Times New Roman" panose="02020603050405020304" pitchFamily="18" charset="0"/>
                <a:ea typeface="Calibri" panose="020F0502020204030204" pitchFamily="34" charset="0"/>
                <a:cs typeface="Times New Roman" panose="02020603050405020304" pitchFamily="18" charset="0"/>
              </a:rPr>
              <a:t>Theodicea</a:t>
            </a:r>
            <a:r>
              <a:rPr lang="cs-CZ" dirty="0">
                <a:latin typeface="Times New Roman" panose="02020603050405020304" pitchFamily="18" charset="0"/>
                <a:ea typeface="Calibri" panose="020F0502020204030204" pitchFamily="34" charset="0"/>
                <a:cs typeface="Times New Roman" panose="02020603050405020304" pitchFamily="18" charset="0"/>
              </a:rPr>
              <a:t> III,276)</a:t>
            </a:r>
          </a:p>
          <a:p>
            <a:pPr algn="l">
              <a:spcAft>
                <a:spcPts val="0"/>
              </a:spcAft>
            </a:pP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1513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1829</TotalTime>
  <Words>504</Words>
  <Application>Microsoft Office PowerPoint</Application>
  <PresentationFormat>Širokoúhlá obrazovka</PresentationFormat>
  <Paragraphs>70</Paragraphs>
  <Slides>16</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16</vt:i4>
      </vt:variant>
    </vt:vector>
  </HeadingPairs>
  <TitlesOfParts>
    <vt:vector size="23" baseType="lpstr">
      <vt:lpstr>Arial</vt:lpstr>
      <vt:lpstr>Calibri</vt:lpstr>
      <vt:lpstr>Century Gothic</vt:lpstr>
      <vt:lpstr>Symbol</vt:lpstr>
      <vt:lpstr>Times New Roman</vt:lpstr>
      <vt:lpstr>Wingdings 3</vt:lpstr>
      <vt:lpstr>Stébla</vt:lpstr>
      <vt:lpstr>Kniha Jób: Témata </vt:lpstr>
      <vt:lpstr>     Moudrost lidská a moudrost Boží </vt:lpstr>
      <vt:lpstr>    Oprávněnost retribuční teorie </vt:lpstr>
      <vt:lpstr>Povaha a rozsah Boží prozřetelnosti </vt:lpstr>
      <vt:lpstr>Monotheismus a anthropocentrismus</vt:lpstr>
      <vt:lpstr>Odměna a trest v tomto světě a ve světě budoucím </vt:lpstr>
      <vt:lpstr>Leibnizova theodicea </vt:lpstr>
      <vt:lpstr>Prezentace aplikace PowerPoint</vt:lpstr>
      <vt:lpstr>   Proč spravedliví někdy trpí a hříšníkům se často vede dobře? </vt:lpstr>
      <vt:lpstr>Prezentace aplikace PowerPoint</vt:lpstr>
      <vt:lpstr>Ambivalence Boží povahy </vt:lpstr>
      <vt:lpstr>Prezentace aplikace PowerPoint</vt:lpstr>
      <vt:lpstr>Prezentace aplikace PowerPoint</vt:lpstr>
      <vt:lpstr>Prezentace aplikace PowerPoint</vt:lpstr>
      <vt:lpstr>Jiná témata</vt:lpstr>
      <vt:lpstr>Závěr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Judaismus v tradičních textech</dc:title>
  <dc:creator>ml</dc:creator>
  <cp:lastModifiedBy>Lyčka, Milan</cp:lastModifiedBy>
  <cp:revision>42</cp:revision>
  <cp:lastPrinted>2021-10-12T18:49:21Z</cp:lastPrinted>
  <dcterms:created xsi:type="dcterms:W3CDTF">2020-10-01T15:23:17Z</dcterms:created>
  <dcterms:modified xsi:type="dcterms:W3CDTF">2022-10-18T12:34:59Z</dcterms:modified>
</cp:coreProperties>
</file>