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sldIdLst>
    <p:sldId id="256" r:id="rId2"/>
    <p:sldId id="278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3" r:id="rId16"/>
    <p:sldId id="267" r:id="rId17"/>
    <p:sldId id="268" r:id="rId18"/>
    <p:sldId id="269" r:id="rId19"/>
    <p:sldId id="270" r:id="rId20"/>
    <p:sldId id="271" r:id="rId21"/>
    <p:sldId id="272" r:id="rId22"/>
    <p:sldId id="274" r:id="rId23"/>
    <p:sldId id="27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664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96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67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7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222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303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88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20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452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68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7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03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22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22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87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143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168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0A412D-CF49-4622-BF0E-14D6B53C1189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A45D4F-717D-42A8-9A0C-3D488A1C30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504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866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dirty="0" smtClean="0"/>
              <a:t>Big </a:t>
            </a:r>
            <a:r>
              <a:rPr lang="cs-CZ" dirty="0" err="1" smtClean="0"/>
              <a:t>Books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658359"/>
            <a:ext cx="9144000" cy="2599441"/>
          </a:xfrm>
        </p:spPr>
        <p:txBody>
          <a:bodyPr/>
          <a:lstStyle/>
          <a:p>
            <a:r>
              <a:rPr lang="cs-CZ" i="1" dirty="0"/>
              <a:t>Kniha Jób</a:t>
            </a:r>
            <a:r>
              <a:rPr lang="cs-CZ" dirty="0"/>
              <a:t> (Milan Lyčka)</a:t>
            </a:r>
          </a:p>
          <a:p>
            <a:r>
              <a:rPr lang="cs-CZ" dirty="0" err="1" smtClean="0"/>
              <a:t>Ludovico</a:t>
            </a:r>
            <a:r>
              <a:rPr lang="cs-CZ" dirty="0" smtClean="0"/>
              <a:t> </a:t>
            </a:r>
            <a:r>
              <a:rPr lang="cs-CZ" dirty="0" err="1"/>
              <a:t>Ariosto</a:t>
            </a:r>
            <a:r>
              <a:rPr lang="cs-CZ" dirty="0"/>
              <a:t>, </a:t>
            </a:r>
            <a:r>
              <a:rPr lang="cs-CZ" i="1" dirty="0"/>
              <a:t>Zuřivý Roland</a:t>
            </a:r>
            <a:r>
              <a:rPr lang="cs-CZ" dirty="0"/>
              <a:t> (Daniele De </a:t>
            </a:r>
            <a:r>
              <a:rPr lang="cs-CZ" dirty="0" err="1"/>
              <a:t>Santis</a:t>
            </a:r>
            <a:r>
              <a:rPr lang="cs-CZ" dirty="0"/>
              <a:t>)</a:t>
            </a:r>
          </a:p>
          <a:p>
            <a:r>
              <a:rPr lang="cs-CZ" dirty="0"/>
              <a:t>Mary Shelley, </a:t>
            </a:r>
            <a:r>
              <a:rPr lang="cs-CZ" i="1" dirty="0" err="1"/>
              <a:t>Frankenstein</a:t>
            </a:r>
            <a:r>
              <a:rPr lang="cs-CZ" i="1" dirty="0"/>
              <a:t> aneb novodobý Prométheus</a:t>
            </a:r>
            <a:r>
              <a:rPr lang="cs-CZ" dirty="0"/>
              <a:t> (James </a:t>
            </a:r>
            <a:r>
              <a:rPr lang="cs-CZ" dirty="0" err="1"/>
              <a:t>Hill</a:t>
            </a:r>
            <a:r>
              <a:rPr lang="cs-CZ" dirty="0"/>
              <a:t>)</a:t>
            </a:r>
          </a:p>
          <a:p>
            <a:r>
              <a:rPr lang="cs-CZ" dirty="0" smtClean="0"/>
              <a:t>Richard Wagner, </a:t>
            </a:r>
            <a:r>
              <a:rPr lang="cs-CZ" i="1" dirty="0" smtClean="0"/>
              <a:t>Prsten Nibelungův </a:t>
            </a:r>
            <a:r>
              <a:rPr lang="cs-CZ" dirty="0" smtClean="0"/>
              <a:t>(Vojtěch Kolman)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66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51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463040"/>
            <a:ext cx="9144000" cy="44531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dirty="0"/>
              <a:t>Spisy</a:t>
            </a:r>
          </a:p>
          <a:p>
            <a:pPr algn="l"/>
            <a:r>
              <a:rPr lang="cs-CZ" dirty="0"/>
              <a:t>	Žalmy</a:t>
            </a:r>
          </a:p>
          <a:p>
            <a:pPr algn="l"/>
            <a:r>
              <a:rPr lang="cs-CZ" dirty="0"/>
              <a:t>	</a:t>
            </a:r>
            <a:r>
              <a:rPr lang="cs-CZ" b="1" dirty="0" err="1"/>
              <a:t>Jób</a:t>
            </a:r>
            <a:endParaRPr lang="cs-CZ" b="1" dirty="0"/>
          </a:p>
          <a:p>
            <a:pPr algn="l"/>
            <a:r>
              <a:rPr lang="cs-CZ" dirty="0"/>
              <a:t>	Přísloví</a:t>
            </a:r>
          </a:p>
          <a:p>
            <a:pPr algn="l"/>
            <a:r>
              <a:rPr lang="cs-CZ" dirty="0"/>
              <a:t>	Rút</a:t>
            </a:r>
          </a:p>
          <a:p>
            <a:pPr algn="l"/>
            <a:r>
              <a:rPr lang="cs-CZ" dirty="0"/>
              <a:t>	Píseň písní (Velepíseň)</a:t>
            </a:r>
          </a:p>
          <a:p>
            <a:pPr algn="l"/>
            <a:r>
              <a:rPr lang="cs-CZ" dirty="0" smtClean="0"/>
              <a:t>	Kazatel</a:t>
            </a:r>
            <a:endParaRPr lang="cs-CZ" dirty="0"/>
          </a:p>
          <a:p>
            <a:pPr algn="l"/>
            <a:r>
              <a:rPr lang="cs-CZ" dirty="0"/>
              <a:t>	Pláč (Pláč </a:t>
            </a:r>
            <a:r>
              <a:rPr lang="cs-CZ" dirty="0" err="1"/>
              <a:t>Jeremjášův</a:t>
            </a:r>
            <a:r>
              <a:rPr lang="cs-CZ" dirty="0"/>
              <a:t>)</a:t>
            </a:r>
          </a:p>
          <a:p>
            <a:pPr algn="l"/>
            <a:r>
              <a:rPr lang="cs-CZ" dirty="0"/>
              <a:t>	Ester</a:t>
            </a:r>
          </a:p>
          <a:p>
            <a:pPr algn="l"/>
            <a:r>
              <a:rPr lang="cs-CZ" dirty="0"/>
              <a:t>	Daniel</a:t>
            </a:r>
          </a:p>
          <a:p>
            <a:pPr algn="l"/>
            <a:r>
              <a:rPr lang="cs-CZ" dirty="0"/>
              <a:t>	</a:t>
            </a:r>
            <a:r>
              <a:rPr lang="cs-CZ" dirty="0" err="1"/>
              <a:t>Ezdráš</a:t>
            </a:r>
            <a:r>
              <a:rPr lang="cs-CZ" dirty="0"/>
              <a:t> + </a:t>
            </a:r>
            <a:r>
              <a:rPr lang="cs-CZ" dirty="0" err="1"/>
              <a:t>Nehemjáš</a:t>
            </a:r>
            <a:endParaRPr lang="cs-CZ" dirty="0"/>
          </a:p>
          <a:p>
            <a:pPr algn="l"/>
            <a:r>
              <a:rPr lang="cs-CZ" dirty="0"/>
              <a:t>	První Paralipomenon (Letopisů) + Druhá Paralipomenon (Letopisů)</a:t>
            </a:r>
          </a:p>
        </p:txBody>
      </p:sp>
    </p:spTree>
    <p:extLst>
      <p:ext uri="{BB962C8B-B14F-4D97-AF65-F5344CB8AC3E}">
        <p14:creationId xmlns:p14="http://schemas.microsoft.com/office/powerpoint/2010/main" val="422643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51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463040"/>
            <a:ext cx="9144000" cy="4453128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Překlady:</a:t>
            </a:r>
            <a:endParaRPr lang="cs-CZ" dirty="0"/>
          </a:p>
          <a:p>
            <a:pPr lvl="0" algn="l"/>
            <a:r>
              <a:rPr lang="cs-CZ" dirty="0" smtClean="0"/>
              <a:t>do řečtiny: Septuaginta</a:t>
            </a:r>
            <a:endParaRPr lang="cs-CZ" dirty="0"/>
          </a:p>
          <a:p>
            <a:pPr lvl="0" algn="l"/>
            <a:r>
              <a:rPr lang="cs-CZ" dirty="0" smtClean="0"/>
              <a:t>do aramejštiny: </a:t>
            </a:r>
            <a:r>
              <a:rPr lang="cs-CZ" i="1" dirty="0" err="1" smtClean="0"/>
              <a:t>targumy</a:t>
            </a:r>
            <a:r>
              <a:rPr lang="cs-CZ" dirty="0" smtClean="0"/>
              <a:t> (</a:t>
            </a:r>
            <a:r>
              <a:rPr lang="cs-CZ" dirty="0" err="1" smtClean="0"/>
              <a:t>Onkelos</a:t>
            </a:r>
            <a:r>
              <a:rPr lang="cs-CZ" dirty="0" smtClean="0"/>
              <a:t>, </a:t>
            </a:r>
            <a:r>
              <a:rPr lang="cs-CZ" dirty="0" err="1" smtClean="0"/>
              <a:t>Neofiti</a:t>
            </a:r>
            <a:r>
              <a:rPr lang="cs-CZ" dirty="0" smtClean="0"/>
              <a:t>, </a:t>
            </a:r>
            <a:r>
              <a:rPr lang="cs-CZ" dirty="0" err="1" smtClean="0"/>
              <a:t>pseudo</a:t>
            </a:r>
            <a:r>
              <a:rPr lang="cs-CZ" dirty="0" smtClean="0"/>
              <a:t>-Jonatan)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9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51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463040"/>
            <a:ext cx="9144000" cy="4453128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Starý zákon – alexandrijský kánon (Septuaginta):</a:t>
            </a:r>
          </a:p>
          <a:p>
            <a:pPr algn="l"/>
            <a:endParaRPr lang="cs-CZ" dirty="0"/>
          </a:p>
          <a:p>
            <a:pPr algn="l"/>
            <a:r>
              <a:rPr lang="cs-CZ" dirty="0" smtClean="0"/>
              <a:t>1. Pentateuch (Zákony) a knihy historické</a:t>
            </a:r>
          </a:p>
          <a:p>
            <a:pPr algn="l"/>
            <a:r>
              <a:rPr lang="cs-CZ" dirty="0" smtClean="0"/>
              <a:t>2. Knihy poetické a prorocké</a:t>
            </a:r>
          </a:p>
          <a:p>
            <a:pPr algn="l"/>
            <a:r>
              <a:rPr lang="cs-CZ" dirty="0"/>
              <a:t>	</a:t>
            </a:r>
            <a:r>
              <a:rPr lang="cs-CZ" b="1" dirty="0" err="1" smtClean="0"/>
              <a:t>Jób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6151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51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463040"/>
            <a:ext cx="9144000" cy="445312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Mudroslovná literatura (podle obsahu</a:t>
            </a:r>
            <a:r>
              <a:rPr lang="cs-CZ" dirty="0" smtClean="0"/>
              <a:t>):</a:t>
            </a:r>
          </a:p>
          <a:p>
            <a:pPr algn="l"/>
            <a:endParaRPr lang="cs-CZ" dirty="0"/>
          </a:p>
          <a:p>
            <a:pPr algn="l"/>
            <a:r>
              <a:rPr lang="cs-CZ" dirty="0" smtClean="0"/>
              <a:t>Přísloví </a:t>
            </a:r>
          </a:p>
          <a:p>
            <a:pPr algn="l"/>
            <a:r>
              <a:rPr lang="cs-CZ" dirty="0" smtClean="0"/>
              <a:t>Kazatel</a:t>
            </a:r>
          </a:p>
          <a:p>
            <a:pPr algn="l"/>
            <a:r>
              <a:rPr lang="cs-CZ" dirty="0" smtClean="0"/>
              <a:t>Kniha </a:t>
            </a:r>
            <a:r>
              <a:rPr lang="cs-CZ" dirty="0"/>
              <a:t>moudrosti (deuterokanonická, apokryfní</a:t>
            </a:r>
            <a:r>
              <a:rPr lang="cs-CZ" dirty="0" smtClean="0"/>
              <a:t>) </a:t>
            </a:r>
          </a:p>
          <a:p>
            <a:pPr algn="l"/>
            <a:r>
              <a:rPr lang="cs-CZ" dirty="0" err="1" smtClean="0"/>
              <a:t>Sírachovec</a:t>
            </a:r>
            <a:r>
              <a:rPr lang="cs-CZ" dirty="0" smtClean="0"/>
              <a:t> </a:t>
            </a:r>
            <a:r>
              <a:rPr lang="cs-CZ" dirty="0"/>
              <a:t>(deuterokanonická, apokryfní</a:t>
            </a:r>
            <a:r>
              <a:rPr lang="cs-CZ" dirty="0" smtClean="0"/>
              <a:t>) </a:t>
            </a:r>
          </a:p>
          <a:p>
            <a:pPr algn="l"/>
            <a:r>
              <a:rPr lang="cs-CZ" b="1" dirty="0" err="1" smtClean="0"/>
              <a:t>Jób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763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85801"/>
            <a:ext cx="9144000" cy="95097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dirty="0" smtClean="0"/>
              <a:t>„Děj“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965960"/>
            <a:ext cx="9144000" cy="4233672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Charakteristika Jóba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Polemika mezi Bohem a satanem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Jóbovo utrpení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„Utěšování“ přátel a </a:t>
            </a:r>
            <a:r>
              <a:rPr lang="cs-CZ" dirty="0" err="1"/>
              <a:t>Jóbovy</a:t>
            </a:r>
            <a:r>
              <a:rPr lang="cs-CZ" dirty="0"/>
              <a:t> reakce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Řeči </a:t>
            </a:r>
            <a:r>
              <a:rPr lang="cs-CZ" dirty="0" err="1"/>
              <a:t>Elíhúovy</a:t>
            </a:r>
            <a:endParaRPr lang="cs-CZ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Boží promluvy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Jóbovo vyznání a modlitba za přátele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Restituce </a:t>
            </a:r>
            <a:r>
              <a:rPr lang="cs-CZ" dirty="0" err="1"/>
              <a:t>Jóbovy</a:t>
            </a:r>
            <a:r>
              <a:rPr lang="cs-CZ" dirty="0"/>
              <a:t> rodiny a majetku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11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85801"/>
            <a:ext cx="9144000" cy="95097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dirty="0" smtClean="0"/>
              <a:t>Struktura textu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965960"/>
            <a:ext cx="9144000" cy="423367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cs-CZ" dirty="0"/>
              <a:t>„Byl muž v zemi </a:t>
            </a:r>
            <a:r>
              <a:rPr lang="cs-CZ" dirty="0" err="1"/>
              <a:t>Úsu</a:t>
            </a:r>
            <a:r>
              <a:rPr lang="cs-CZ" dirty="0"/>
              <a:t> jménem </a:t>
            </a:r>
            <a:r>
              <a:rPr lang="cs-CZ" dirty="0" err="1"/>
              <a:t>Jób</a:t>
            </a:r>
            <a:r>
              <a:rPr lang="cs-CZ" dirty="0"/>
              <a:t>; byl to muž bezúhonný a přímý, bál se Boha a vystříhal se zlého.“ (</a:t>
            </a:r>
            <a:r>
              <a:rPr lang="cs-CZ" dirty="0" err="1"/>
              <a:t>Jb</a:t>
            </a:r>
            <a:r>
              <a:rPr lang="cs-CZ" dirty="0"/>
              <a:t> 1,1</a:t>
            </a:r>
            <a:r>
              <a:rPr lang="cs-CZ" dirty="0" smtClean="0"/>
              <a:t>)</a:t>
            </a:r>
          </a:p>
          <a:p>
            <a:pPr algn="l"/>
            <a:endParaRPr lang="cs-CZ" dirty="0"/>
          </a:p>
          <a:p>
            <a:pPr algn="l"/>
            <a:r>
              <a:rPr lang="cs-CZ" dirty="0"/>
              <a:t>1. První dějství (úvod)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dirty="0"/>
              <a:t>„‚Ale jen vztáhni ruku a zasáhni všechno, co má, hned ti bude do očí zlořečit.‘“ Hospodin na to satanovi odvětil: „‚Nuže, měj si moc nade vším, co mu patří, pouze na něho ruku nevztahuj.‘“ (</a:t>
            </a:r>
            <a:r>
              <a:rPr lang="cs-CZ" dirty="0" err="1"/>
              <a:t>Jb</a:t>
            </a:r>
            <a:r>
              <a:rPr lang="cs-CZ" dirty="0"/>
              <a:t> 1,11­–12)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dirty="0"/>
              <a:t>2. Druhé dějství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dirty="0"/>
              <a:t>„Satan však Hospodinu odpověděl: ‚Kůži za kůži! Za sebe samého dá člověk všechno, co má. Ale jen vztáhni ruku a dotkni se jeho kostí a jeho masa, hned ti bude do očí zlořečit</a:t>
            </a:r>
            <a:r>
              <a:rPr lang="cs-CZ" dirty="0" smtClean="0"/>
              <a:t>.‘“ Hospodin </a:t>
            </a:r>
            <a:r>
              <a:rPr lang="cs-CZ" dirty="0"/>
              <a:t>na to satanovi odvětil: „‚Nuže, měj si ho v moci, avšak ušetři jeho život.‘“ (</a:t>
            </a:r>
            <a:r>
              <a:rPr lang="cs-CZ" dirty="0" err="1"/>
              <a:t>Jb</a:t>
            </a:r>
            <a:r>
              <a:rPr lang="cs-CZ" dirty="0"/>
              <a:t> 2,4–6)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84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85801"/>
            <a:ext cx="9144000" cy="95097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965960"/>
            <a:ext cx="9144000" cy="423367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3. Příchod </a:t>
            </a:r>
            <a:r>
              <a:rPr lang="cs-CZ" dirty="0" err="1"/>
              <a:t>Jóbových</a:t>
            </a:r>
            <a:r>
              <a:rPr lang="cs-CZ" dirty="0"/>
              <a:t> přátel; </a:t>
            </a:r>
            <a:r>
              <a:rPr lang="cs-CZ" dirty="0" err="1"/>
              <a:t>Jóbův</a:t>
            </a:r>
            <a:r>
              <a:rPr lang="cs-CZ" dirty="0"/>
              <a:t> nářek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dirty="0"/>
              <a:t>„O všem tom zlém, co </a:t>
            </a:r>
            <a:r>
              <a:rPr lang="cs-CZ" dirty="0" err="1"/>
              <a:t>Jóba</a:t>
            </a:r>
            <a:r>
              <a:rPr lang="cs-CZ" dirty="0"/>
              <a:t> potkalo, se doslechli jeho tři přátelé a přišli každý ze svého místa: </a:t>
            </a:r>
            <a:r>
              <a:rPr lang="cs-CZ" dirty="0" err="1"/>
              <a:t>Elífaz</a:t>
            </a:r>
            <a:r>
              <a:rPr lang="cs-CZ" dirty="0"/>
              <a:t> </a:t>
            </a:r>
            <a:r>
              <a:rPr lang="cs-CZ" dirty="0" err="1"/>
              <a:t>Témanský</a:t>
            </a:r>
            <a:r>
              <a:rPr lang="cs-CZ" dirty="0"/>
              <a:t>, </a:t>
            </a:r>
            <a:r>
              <a:rPr lang="cs-CZ" dirty="0" err="1"/>
              <a:t>Bildad</a:t>
            </a:r>
            <a:r>
              <a:rPr lang="cs-CZ" dirty="0"/>
              <a:t> </a:t>
            </a:r>
            <a:r>
              <a:rPr lang="cs-CZ" dirty="0" err="1"/>
              <a:t>Šúchský</a:t>
            </a:r>
            <a:r>
              <a:rPr lang="cs-CZ" dirty="0"/>
              <a:t> a </a:t>
            </a:r>
            <a:r>
              <a:rPr lang="cs-CZ" dirty="0" err="1"/>
              <a:t>Sófar</a:t>
            </a:r>
            <a:r>
              <a:rPr lang="cs-CZ" dirty="0"/>
              <a:t> </a:t>
            </a:r>
            <a:r>
              <a:rPr lang="cs-CZ" dirty="0" err="1"/>
              <a:t>Naamatský</a:t>
            </a:r>
            <a:r>
              <a:rPr lang="cs-CZ" dirty="0"/>
              <a:t>“ (</a:t>
            </a:r>
            <a:r>
              <a:rPr lang="cs-CZ" dirty="0" err="1"/>
              <a:t>Jb</a:t>
            </a:r>
            <a:r>
              <a:rPr lang="cs-CZ" dirty="0"/>
              <a:t> 2,11)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74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67512"/>
            <a:ext cx="9144000" cy="9144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960120"/>
            <a:ext cx="9144000" cy="523951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dirty="0"/>
              <a:t>4. První řeč </a:t>
            </a:r>
            <a:r>
              <a:rPr lang="cs-CZ" dirty="0" err="1"/>
              <a:t>Elífazova</a:t>
            </a:r>
            <a:endParaRPr lang="cs-CZ" dirty="0"/>
          </a:p>
          <a:p>
            <a:pPr algn="l"/>
            <a:r>
              <a:rPr lang="cs-CZ" dirty="0" smtClean="0"/>
              <a:t>	5</a:t>
            </a:r>
            <a:r>
              <a:rPr lang="cs-CZ" dirty="0"/>
              <a:t>. </a:t>
            </a:r>
            <a:r>
              <a:rPr lang="cs-CZ" dirty="0" err="1"/>
              <a:t>Jóbova</a:t>
            </a:r>
            <a:r>
              <a:rPr lang="cs-CZ" dirty="0"/>
              <a:t> odpověď</a:t>
            </a:r>
          </a:p>
          <a:p>
            <a:pPr algn="l"/>
            <a:r>
              <a:rPr lang="cs-CZ" dirty="0"/>
              <a:t>6. První řeč </a:t>
            </a:r>
            <a:r>
              <a:rPr lang="cs-CZ" dirty="0" err="1"/>
              <a:t>Bildadova</a:t>
            </a:r>
            <a:endParaRPr lang="cs-CZ" dirty="0"/>
          </a:p>
          <a:p>
            <a:pPr algn="l"/>
            <a:r>
              <a:rPr lang="cs-CZ" dirty="0" smtClean="0"/>
              <a:t>	7</a:t>
            </a:r>
            <a:r>
              <a:rPr lang="cs-CZ" dirty="0"/>
              <a:t>. </a:t>
            </a:r>
            <a:r>
              <a:rPr lang="cs-CZ" dirty="0" err="1"/>
              <a:t>Jóbova</a:t>
            </a:r>
            <a:r>
              <a:rPr lang="cs-CZ" dirty="0"/>
              <a:t> odpověď</a:t>
            </a:r>
          </a:p>
          <a:p>
            <a:pPr algn="l"/>
            <a:r>
              <a:rPr lang="cs-CZ" dirty="0"/>
              <a:t>8. První řeč </a:t>
            </a:r>
            <a:r>
              <a:rPr lang="cs-CZ" dirty="0" err="1"/>
              <a:t>Sófarova</a:t>
            </a:r>
            <a:endParaRPr lang="cs-CZ" dirty="0"/>
          </a:p>
          <a:p>
            <a:pPr algn="l"/>
            <a:r>
              <a:rPr lang="cs-CZ" dirty="0" smtClean="0"/>
              <a:t>	9</a:t>
            </a:r>
            <a:r>
              <a:rPr lang="cs-CZ" dirty="0"/>
              <a:t>. </a:t>
            </a:r>
            <a:r>
              <a:rPr lang="cs-CZ" dirty="0" err="1"/>
              <a:t>Jóbova</a:t>
            </a:r>
            <a:r>
              <a:rPr lang="cs-CZ" dirty="0"/>
              <a:t> odpověď</a:t>
            </a:r>
          </a:p>
          <a:p>
            <a:pPr algn="l"/>
            <a:r>
              <a:rPr lang="cs-CZ" dirty="0"/>
              <a:t>10. Druhá řeč </a:t>
            </a:r>
            <a:r>
              <a:rPr lang="cs-CZ" dirty="0" err="1"/>
              <a:t>Elífazova</a:t>
            </a:r>
            <a:endParaRPr lang="cs-CZ" dirty="0"/>
          </a:p>
          <a:p>
            <a:pPr algn="l"/>
            <a:r>
              <a:rPr lang="cs-CZ" dirty="0" smtClean="0"/>
              <a:t>	11</a:t>
            </a:r>
            <a:r>
              <a:rPr lang="cs-CZ" dirty="0"/>
              <a:t>. </a:t>
            </a:r>
            <a:r>
              <a:rPr lang="cs-CZ" dirty="0" err="1"/>
              <a:t>Jóbova</a:t>
            </a:r>
            <a:r>
              <a:rPr lang="cs-CZ" dirty="0"/>
              <a:t> odpověď</a:t>
            </a:r>
          </a:p>
          <a:p>
            <a:pPr algn="l"/>
            <a:r>
              <a:rPr lang="cs-CZ" dirty="0"/>
              <a:t>12. Druhá řeč </a:t>
            </a:r>
            <a:r>
              <a:rPr lang="cs-CZ" dirty="0" err="1"/>
              <a:t>Bildadova</a:t>
            </a:r>
            <a:endParaRPr lang="cs-CZ" dirty="0"/>
          </a:p>
          <a:p>
            <a:pPr algn="l"/>
            <a:r>
              <a:rPr lang="cs-CZ" dirty="0" smtClean="0"/>
              <a:t>	13</a:t>
            </a:r>
            <a:r>
              <a:rPr lang="cs-CZ" dirty="0"/>
              <a:t>. </a:t>
            </a:r>
            <a:r>
              <a:rPr lang="cs-CZ" dirty="0" err="1"/>
              <a:t>Jóbova</a:t>
            </a:r>
            <a:r>
              <a:rPr lang="cs-CZ" dirty="0"/>
              <a:t> odpověď</a:t>
            </a:r>
          </a:p>
          <a:p>
            <a:pPr algn="l"/>
            <a:r>
              <a:rPr lang="cs-CZ" dirty="0"/>
              <a:t>14. Druhá řeč </a:t>
            </a:r>
            <a:r>
              <a:rPr lang="cs-CZ" dirty="0" err="1"/>
              <a:t>Sófarova</a:t>
            </a:r>
            <a:endParaRPr lang="cs-CZ" dirty="0"/>
          </a:p>
          <a:p>
            <a:pPr algn="l"/>
            <a:r>
              <a:rPr lang="cs-CZ" dirty="0" smtClean="0"/>
              <a:t>	15</a:t>
            </a:r>
            <a:r>
              <a:rPr lang="cs-CZ" dirty="0"/>
              <a:t>. </a:t>
            </a:r>
            <a:r>
              <a:rPr lang="cs-CZ" dirty="0" err="1"/>
              <a:t>Jóbova</a:t>
            </a:r>
            <a:r>
              <a:rPr lang="cs-CZ" dirty="0"/>
              <a:t> odpověď</a:t>
            </a:r>
          </a:p>
          <a:p>
            <a:pPr algn="l"/>
            <a:r>
              <a:rPr lang="cs-CZ" dirty="0"/>
              <a:t>16. Třetí řeč </a:t>
            </a:r>
            <a:r>
              <a:rPr lang="cs-CZ" dirty="0" err="1"/>
              <a:t>Elífazova</a:t>
            </a:r>
            <a:endParaRPr lang="cs-CZ" dirty="0"/>
          </a:p>
          <a:p>
            <a:pPr algn="l"/>
            <a:r>
              <a:rPr lang="cs-CZ" dirty="0" smtClean="0"/>
              <a:t>	17</a:t>
            </a:r>
            <a:r>
              <a:rPr lang="cs-CZ" dirty="0"/>
              <a:t>. </a:t>
            </a:r>
            <a:r>
              <a:rPr lang="cs-CZ" dirty="0" err="1"/>
              <a:t>Jóbova</a:t>
            </a:r>
            <a:r>
              <a:rPr lang="cs-CZ" dirty="0"/>
              <a:t> odpověď </a:t>
            </a:r>
          </a:p>
          <a:p>
            <a:pPr algn="l"/>
            <a:r>
              <a:rPr lang="cs-CZ" dirty="0"/>
              <a:t>18. Třetí řeč </a:t>
            </a:r>
            <a:r>
              <a:rPr lang="cs-CZ" dirty="0" err="1"/>
              <a:t>Bildadova</a:t>
            </a:r>
            <a:endParaRPr lang="cs-CZ" dirty="0"/>
          </a:p>
          <a:p>
            <a:pPr algn="l"/>
            <a:r>
              <a:rPr lang="cs-CZ" dirty="0" smtClean="0"/>
              <a:t>	19</a:t>
            </a:r>
            <a:r>
              <a:rPr lang="cs-CZ" dirty="0"/>
              <a:t>. </a:t>
            </a:r>
            <a:r>
              <a:rPr lang="cs-CZ" dirty="0" err="1"/>
              <a:t>Jóbova</a:t>
            </a:r>
            <a:r>
              <a:rPr lang="cs-CZ" dirty="0"/>
              <a:t> odpověď</a:t>
            </a:r>
          </a:p>
          <a:p>
            <a:pPr algn="l"/>
            <a:r>
              <a:rPr lang="cs-CZ" dirty="0" smtClean="0"/>
              <a:t>	20</a:t>
            </a:r>
            <a:r>
              <a:rPr lang="cs-CZ" dirty="0"/>
              <a:t>. Závěrečná </a:t>
            </a:r>
            <a:r>
              <a:rPr lang="cs-CZ" dirty="0" err="1"/>
              <a:t>Jóbova</a:t>
            </a:r>
            <a:r>
              <a:rPr lang="cs-CZ" dirty="0"/>
              <a:t> řeč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04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67512"/>
            <a:ext cx="9144000" cy="9144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960120"/>
            <a:ext cx="9144000" cy="523951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21. První řeč </a:t>
            </a:r>
            <a:r>
              <a:rPr lang="cs-CZ" dirty="0" err="1"/>
              <a:t>Elíhúova</a:t>
            </a:r>
            <a:endParaRPr lang="cs-CZ" dirty="0"/>
          </a:p>
          <a:p>
            <a:pPr algn="l"/>
            <a:r>
              <a:rPr lang="cs-CZ" dirty="0"/>
              <a:t>22. Druhá řeč </a:t>
            </a:r>
            <a:r>
              <a:rPr lang="cs-CZ" dirty="0" err="1"/>
              <a:t>Elíhúova</a:t>
            </a:r>
            <a:endParaRPr lang="cs-CZ" dirty="0"/>
          </a:p>
          <a:p>
            <a:pPr algn="l"/>
            <a:r>
              <a:rPr lang="cs-CZ" dirty="0"/>
              <a:t>23. Třetí řeč </a:t>
            </a:r>
            <a:r>
              <a:rPr lang="cs-CZ" dirty="0" err="1"/>
              <a:t>Elíhúova</a:t>
            </a:r>
            <a:endParaRPr lang="cs-CZ" dirty="0"/>
          </a:p>
          <a:p>
            <a:pPr algn="l"/>
            <a:r>
              <a:rPr lang="cs-CZ" dirty="0"/>
              <a:t>24. Čtvrtá řeč </a:t>
            </a:r>
            <a:r>
              <a:rPr lang="cs-CZ" dirty="0" err="1"/>
              <a:t>Elíhúova</a:t>
            </a:r>
            <a:endParaRPr lang="cs-CZ" dirty="0"/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151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67512"/>
            <a:ext cx="9144000" cy="9144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960120"/>
            <a:ext cx="9144000" cy="5239512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„Na to odpověděl </a:t>
            </a:r>
            <a:r>
              <a:rPr lang="cs-CZ" dirty="0" err="1"/>
              <a:t>Jóbovi</a:t>
            </a:r>
            <a:r>
              <a:rPr lang="cs-CZ" dirty="0"/>
              <a:t> ze smrště Hospodin slovy:….“ (</a:t>
            </a:r>
            <a:r>
              <a:rPr lang="cs-CZ" dirty="0" err="1"/>
              <a:t>Jb</a:t>
            </a:r>
            <a:r>
              <a:rPr lang="cs-CZ" dirty="0"/>
              <a:t> 38,1)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dirty="0"/>
              <a:t>25. První řeč Boží</a:t>
            </a:r>
          </a:p>
          <a:p>
            <a:pPr algn="l"/>
            <a:r>
              <a:rPr lang="cs-CZ" dirty="0" smtClean="0"/>
              <a:t>	26</a:t>
            </a:r>
            <a:r>
              <a:rPr lang="cs-CZ" dirty="0"/>
              <a:t>. </a:t>
            </a:r>
            <a:r>
              <a:rPr lang="cs-CZ" dirty="0" err="1"/>
              <a:t>Jóbova</a:t>
            </a:r>
            <a:r>
              <a:rPr lang="cs-CZ" dirty="0"/>
              <a:t> odpověď</a:t>
            </a:r>
          </a:p>
          <a:p>
            <a:pPr algn="l"/>
            <a:r>
              <a:rPr lang="cs-CZ" dirty="0"/>
              <a:t>27. Druhá řeč Boží</a:t>
            </a:r>
          </a:p>
          <a:p>
            <a:pPr algn="l"/>
            <a:r>
              <a:rPr lang="cs-CZ" dirty="0" smtClean="0"/>
              <a:t>	28</a:t>
            </a:r>
            <a:r>
              <a:rPr lang="cs-CZ" dirty="0"/>
              <a:t>. </a:t>
            </a:r>
            <a:r>
              <a:rPr lang="cs-CZ" dirty="0" err="1"/>
              <a:t>Jóbova</a:t>
            </a:r>
            <a:r>
              <a:rPr lang="cs-CZ" dirty="0"/>
              <a:t> odpověď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dirty="0"/>
              <a:t>29. </a:t>
            </a:r>
            <a:r>
              <a:rPr lang="cs-CZ" dirty="0" err="1"/>
              <a:t>Jóbova</a:t>
            </a:r>
            <a:r>
              <a:rPr lang="cs-CZ" dirty="0"/>
              <a:t> modlitba</a:t>
            </a:r>
          </a:p>
          <a:p>
            <a:pPr algn="l"/>
            <a:r>
              <a:rPr lang="cs-CZ" dirty="0"/>
              <a:t>30. Závěr</a:t>
            </a:r>
          </a:p>
        </p:txBody>
      </p:sp>
    </p:spTree>
    <p:extLst>
      <p:ext uri="{BB962C8B-B14F-4D97-AF65-F5344CB8AC3E}">
        <p14:creationId xmlns:p14="http://schemas.microsoft.com/office/powerpoint/2010/main" val="295607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dirty="0" smtClean="0"/>
              <a:t>Kniha </a:t>
            </a:r>
            <a:r>
              <a:rPr lang="cs-CZ" dirty="0" err="1" smtClean="0"/>
              <a:t>Jób</a:t>
            </a:r>
            <a:r>
              <a:rPr lang="cs-CZ" dirty="0" smtClean="0"/>
              <a:t>: </a:t>
            </a:r>
            <a:r>
              <a:rPr lang="cs-CZ" dirty="0"/>
              <a:t>Historický a literární kontext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733773"/>
            <a:ext cx="9144000" cy="339365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10" y="2914118"/>
            <a:ext cx="238125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594360"/>
            <a:ext cx="9144000" cy="84124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dirty="0" smtClean="0"/>
              <a:t>Literární žánr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993392"/>
            <a:ext cx="9144000" cy="420624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„Mudroslovná literatura</a:t>
            </a:r>
            <a:r>
              <a:rPr lang="cs-CZ" dirty="0" smtClean="0"/>
              <a:t>“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smtClean="0"/>
              <a:t>(</a:t>
            </a:r>
            <a:r>
              <a:rPr lang="cs-CZ" dirty="0"/>
              <a:t>Kvazi)historický příběh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Poezie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Psychologické pojednání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Theologický traktát</a:t>
            </a:r>
          </a:p>
        </p:txBody>
      </p:sp>
    </p:spTree>
    <p:extLst>
      <p:ext uri="{BB962C8B-B14F-4D97-AF65-F5344CB8AC3E}">
        <p14:creationId xmlns:p14="http://schemas.microsoft.com/office/powerpoint/2010/main" val="250009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594360"/>
            <a:ext cx="9144000" cy="149961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cs-CZ" dirty="0"/>
              <a:t>Historicko-kulturní kontext </a:t>
            </a:r>
            <a:r>
              <a:rPr lang="cs-CZ" dirty="0" smtClean="0"/>
              <a:t>vzniku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340864"/>
            <a:ext cx="9144000" cy="385876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cs-CZ" i="1" dirty="0" err="1" smtClean="0"/>
              <a:t>Ludlul</a:t>
            </a:r>
            <a:r>
              <a:rPr lang="cs-CZ" i="1" dirty="0" smtClean="0"/>
              <a:t> </a:t>
            </a:r>
            <a:r>
              <a:rPr lang="cs-CZ" i="1" dirty="0" err="1"/>
              <a:t>bél</a:t>
            </a:r>
            <a:r>
              <a:rPr lang="cs-CZ" i="1" dirty="0"/>
              <a:t> </a:t>
            </a:r>
            <a:r>
              <a:rPr lang="cs-CZ" i="1" dirty="0" err="1" smtClean="0"/>
              <a:t>némeqi</a:t>
            </a:r>
            <a:r>
              <a:rPr lang="cs-CZ" dirty="0" smtClean="0"/>
              <a:t> (</a:t>
            </a:r>
            <a:r>
              <a:rPr lang="cs-CZ" i="1" dirty="0" smtClean="0"/>
              <a:t>Chci chválit pána moudrosti</a:t>
            </a:r>
            <a:r>
              <a:rPr lang="cs-CZ" dirty="0" smtClean="0"/>
              <a:t>) („Babylónský Jób“) (2. pol. 2. tis. př. n. l.)</a:t>
            </a:r>
            <a:endParaRPr lang="en-GB" dirty="0" smtClean="0"/>
          </a:p>
          <a:p>
            <a:pPr algn="l"/>
            <a:endParaRPr lang="cs-CZ" dirty="0" smtClean="0"/>
          </a:p>
          <a:p>
            <a:pPr algn="l"/>
            <a:r>
              <a:rPr lang="cs-CZ" dirty="0"/>
              <a:t>„Soužením je den, nářkem je noc, </a:t>
            </a:r>
          </a:p>
          <a:p>
            <a:pPr algn="l"/>
            <a:r>
              <a:rPr lang="cs-CZ" dirty="0"/>
              <a:t>mlčením měsíc, zármutkem rok.</a:t>
            </a:r>
          </a:p>
          <a:p>
            <a:pPr algn="l"/>
            <a:r>
              <a:rPr lang="cs-CZ" dirty="0"/>
              <a:t>Jak holub naříkám po celý den, </a:t>
            </a:r>
          </a:p>
          <a:p>
            <a:pPr algn="l"/>
            <a:r>
              <a:rPr lang="cs-CZ" dirty="0"/>
              <a:t>místo zpěvu hlasitě běduji.“ (I,105–108)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dirty="0"/>
              <a:t>„Chci chválit pána moudrosti, boha [rozvážného],</a:t>
            </a:r>
          </a:p>
          <a:p>
            <a:pPr algn="l"/>
            <a:r>
              <a:rPr lang="cs-CZ" dirty="0"/>
              <a:t>[jenž se] v noci [hněvá], [ve dne] odpouští…“ (I,1–2)</a:t>
            </a:r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dirty="0"/>
              <a:t>„Jeho hněvu nelze čelit, jeho zloba je (jak) příval,</a:t>
            </a:r>
          </a:p>
          <a:p>
            <a:pPr algn="l"/>
            <a:r>
              <a:rPr lang="cs-CZ" dirty="0"/>
              <a:t>nitro jeho přátelsky je nakloněno, milosrdná jeho mysl.“ (I,7–8)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684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41704" y="1188720"/>
            <a:ext cx="9144000" cy="11887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673352"/>
            <a:ext cx="9144000" cy="4526280"/>
          </a:xfrm>
        </p:spPr>
        <p:txBody>
          <a:bodyPr>
            <a:normAutofit/>
          </a:bodyPr>
          <a:lstStyle/>
          <a:p>
            <a:pPr algn="l"/>
            <a:r>
              <a:rPr lang="cs-CZ" i="1" dirty="0"/>
              <a:t>Babylónská </a:t>
            </a:r>
            <a:r>
              <a:rPr lang="cs-CZ" i="1" dirty="0" smtClean="0"/>
              <a:t>theodicea </a:t>
            </a:r>
            <a:r>
              <a:rPr lang="cs-CZ" dirty="0" smtClean="0"/>
              <a:t>(1. pol. 11. stol. př. n. l.)</a:t>
            </a:r>
            <a:endParaRPr lang="cs-CZ" dirty="0"/>
          </a:p>
          <a:p>
            <a:pPr algn="l"/>
            <a:r>
              <a:rPr lang="cs-CZ" dirty="0"/>
              <a:t> </a:t>
            </a:r>
          </a:p>
          <a:p>
            <a:pPr algn="l"/>
            <a:r>
              <a:rPr lang="cs-CZ" dirty="0"/>
              <a:t>„Mé tělo je zmoženo, nouze mě děsí.</a:t>
            </a:r>
          </a:p>
          <a:p>
            <a:pPr algn="l"/>
            <a:r>
              <a:rPr lang="cs-CZ" dirty="0"/>
              <a:t>Můj úspěch pominul a rozplynul se blahobyt(?).</a:t>
            </a:r>
          </a:p>
          <a:p>
            <a:pPr algn="l"/>
            <a:r>
              <a:rPr lang="cs-CZ" dirty="0"/>
              <a:t>Síly mi zeslábly a ustaly výnosné obchody.</a:t>
            </a:r>
          </a:p>
          <a:p>
            <a:pPr algn="l"/>
            <a:r>
              <a:rPr lang="cs-CZ" dirty="0"/>
              <a:t>Malátnost a zoufalství ztemnily mi tvář.</a:t>
            </a:r>
          </a:p>
          <a:p>
            <a:pPr algn="l"/>
            <a:r>
              <a:rPr lang="cs-CZ" dirty="0"/>
              <a:t>Výtěžek z mých polí k obživě mi nestačí.</a:t>
            </a:r>
          </a:p>
          <a:p>
            <a:pPr algn="l"/>
            <a:r>
              <a:rPr lang="cs-CZ" dirty="0"/>
              <a:t>O (hojnost) piva dobrého, živobytí lidí, byl jsem připraven.</a:t>
            </a:r>
          </a:p>
          <a:p>
            <a:pPr algn="l"/>
            <a:r>
              <a:rPr lang="cs-CZ" dirty="0"/>
              <a:t>Jak zajistit dny štěstí, to chtěl bych znát.“ (I,27–33)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54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594360"/>
            <a:ext cx="9144000" cy="1152144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cs-CZ" dirty="0" smtClean="0"/>
              <a:t>Autorství a doba vzniku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340864"/>
            <a:ext cx="9144000" cy="3858768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Autor (autoři): neznámý (neznámí)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Soubor různých tradovaných textů: poslední redaktor neznámý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Doba vzniku či poslední redakce: neznámá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 err="1"/>
              <a:t>Předexilní</a:t>
            </a:r>
            <a:r>
              <a:rPr lang="cs-CZ" dirty="0"/>
              <a:t>, </a:t>
            </a:r>
            <a:r>
              <a:rPr lang="cs-CZ" dirty="0" err="1"/>
              <a:t>exilní</a:t>
            </a:r>
            <a:r>
              <a:rPr lang="cs-CZ" dirty="0"/>
              <a:t> nebo </a:t>
            </a:r>
            <a:r>
              <a:rPr lang="cs-CZ" dirty="0" err="1"/>
              <a:t>poexilní</a:t>
            </a:r>
            <a:r>
              <a:rPr lang="cs-CZ" dirty="0"/>
              <a:t> text? (587/6 př. n. l. zničení jeruzalémského chrámu)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cs-CZ" dirty="0"/>
              <a:t>Pravděpodobná doba vzniku: 6.–4. století př. n. l.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307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68693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65846"/>
            <a:ext cx="9144000" cy="385032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79" y="588639"/>
            <a:ext cx="7791075" cy="58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 Job for Organ- I. Destiny. Andan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1460" y="2189180"/>
            <a:ext cx="609600" cy="609600"/>
          </a:xfrm>
          <a:prstGeom prst="rect">
            <a:avLst/>
          </a:prstGeom>
        </p:spPr>
      </p:pic>
      <p:pic>
        <p:nvPicPr>
          <p:cNvPr id="3" name="02 Job for Organ- Faith (Job 1, 1-3. 6-16, 18-21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01460" y="3652101"/>
            <a:ext cx="609600" cy="6096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41" y="223101"/>
            <a:ext cx="5134927" cy="64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8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601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51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463040"/>
            <a:ext cx="9144000" cy="4453128"/>
          </a:xfrm>
        </p:spPr>
        <p:txBody>
          <a:bodyPr/>
          <a:lstStyle/>
          <a:p>
            <a:pPr algn="l"/>
            <a:r>
              <a:rPr lang="cs-CZ" dirty="0" smtClean="0"/>
              <a:t>Židovská tradice:</a:t>
            </a:r>
          </a:p>
          <a:p>
            <a:pPr algn="l"/>
            <a:endParaRPr lang="cs-CZ" dirty="0"/>
          </a:p>
          <a:p>
            <a:pPr algn="l"/>
            <a:r>
              <a:rPr lang="cs-CZ" dirty="0" smtClean="0"/>
              <a:t>1</a:t>
            </a:r>
            <a:r>
              <a:rPr lang="cs-CZ" dirty="0"/>
              <a:t>. Psaná tóra</a:t>
            </a:r>
          </a:p>
          <a:p>
            <a:pPr algn="l"/>
            <a:r>
              <a:rPr lang="cs-CZ" dirty="0"/>
              <a:t>2. Ústní tóra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51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463040"/>
            <a:ext cx="9144000" cy="4453128"/>
          </a:xfrm>
        </p:spPr>
        <p:txBody>
          <a:bodyPr/>
          <a:lstStyle/>
          <a:p>
            <a:pPr algn="l"/>
            <a:r>
              <a:rPr lang="cs-CZ" dirty="0"/>
              <a:t>Hebrejská bible</a:t>
            </a:r>
          </a:p>
          <a:p>
            <a:pPr algn="l"/>
            <a:r>
              <a:rPr lang="cs-CZ" dirty="0"/>
              <a:t>(Apokryfní texty)</a:t>
            </a:r>
          </a:p>
          <a:p>
            <a:pPr algn="l"/>
            <a:r>
              <a:rPr lang="cs-CZ" dirty="0" err="1"/>
              <a:t>Mišna</a:t>
            </a:r>
            <a:endParaRPr lang="cs-CZ" dirty="0"/>
          </a:p>
          <a:p>
            <a:pPr algn="l"/>
            <a:r>
              <a:rPr lang="cs-CZ" dirty="0"/>
              <a:t>Talmud</a:t>
            </a:r>
          </a:p>
          <a:p>
            <a:pPr algn="l"/>
            <a:r>
              <a:rPr lang="cs-CZ" dirty="0"/>
              <a:t>(Sektářské spisy – Rukopisy od Mrtvého moře)</a:t>
            </a:r>
          </a:p>
          <a:p>
            <a:pPr algn="l"/>
            <a:r>
              <a:rPr lang="cs-CZ" dirty="0"/>
              <a:t>Modlitební knihy</a:t>
            </a:r>
          </a:p>
          <a:p>
            <a:pPr algn="l"/>
            <a:r>
              <a:rPr lang="cs-CZ" dirty="0"/>
              <a:t>Filosofická literatura</a:t>
            </a:r>
          </a:p>
          <a:p>
            <a:pPr algn="l"/>
            <a:r>
              <a:rPr lang="cs-CZ" dirty="0"/>
              <a:t>Mystické spisy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538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51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463040"/>
            <a:ext cx="9144000" cy="4453128"/>
          </a:xfrm>
        </p:spPr>
        <p:txBody>
          <a:bodyPr/>
          <a:lstStyle/>
          <a:p>
            <a:pPr algn="l"/>
            <a:r>
              <a:rPr lang="cs-CZ" dirty="0"/>
              <a:t>Hebrejská bible (</a:t>
            </a:r>
            <a:r>
              <a:rPr lang="cs-CZ" dirty="0" err="1"/>
              <a:t>Tanach</a:t>
            </a:r>
            <a:r>
              <a:rPr lang="cs-CZ" dirty="0" smtClean="0"/>
              <a:t>) – palestinský (hebrejský, židovský) kánon:</a:t>
            </a:r>
          </a:p>
          <a:p>
            <a:pPr algn="l"/>
            <a:endParaRPr lang="cs-CZ" dirty="0"/>
          </a:p>
          <a:p>
            <a:pPr algn="l"/>
            <a:r>
              <a:rPr lang="cs-CZ" dirty="0"/>
              <a:t>1. Tora (Tóra, „učení“)</a:t>
            </a:r>
          </a:p>
          <a:p>
            <a:pPr algn="l"/>
            <a:r>
              <a:rPr lang="cs-CZ" dirty="0"/>
              <a:t>2. </a:t>
            </a:r>
            <a:r>
              <a:rPr lang="cs-CZ" dirty="0" err="1"/>
              <a:t>Nevi’im</a:t>
            </a:r>
            <a:r>
              <a:rPr lang="cs-CZ" dirty="0"/>
              <a:t> (Proroci)</a:t>
            </a:r>
          </a:p>
          <a:p>
            <a:pPr algn="l"/>
            <a:r>
              <a:rPr lang="cs-CZ" dirty="0"/>
              <a:t>3. </a:t>
            </a:r>
            <a:r>
              <a:rPr lang="cs-CZ" dirty="0" err="1"/>
              <a:t>Ketuvim</a:t>
            </a:r>
            <a:r>
              <a:rPr lang="cs-CZ" dirty="0"/>
              <a:t> (Spisy)</a:t>
            </a:r>
          </a:p>
          <a:p>
            <a:pPr algn="l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20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51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463040"/>
            <a:ext cx="9144000" cy="4453128"/>
          </a:xfrm>
        </p:spPr>
        <p:txBody>
          <a:bodyPr/>
          <a:lstStyle/>
          <a:p>
            <a:pPr algn="l"/>
            <a:r>
              <a:rPr lang="cs-CZ" dirty="0"/>
              <a:t>Tóra:</a:t>
            </a:r>
          </a:p>
          <a:p>
            <a:pPr algn="l"/>
            <a:r>
              <a:rPr lang="cs-CZ" dirty="0"/>
              <a:t>1. První Mojžíšova (</a:t>
            </a:r>
            <a:r>
              <a:rPr lang="cs-CZ" i="1" dirty="0" err="1"/>
              <a:t>Berešit</a:t>
            </a:r>
            <a:r>
              <a:rPr lang="cs-CZ" dirty="0"/>
              <a:t>, Genesis)</a:t>
            </a:r>
          </a:p>
          <a:p>
            <a:pPr algn="l"/>
            <a:r>
              <a:rPr lang="cs-CZ" dirty="0"/>
              <a:t>2. Druhá Mojžíšova (</a:t>
            </a:r>
            <a:r>
              <a:rPr lang="cs-CZ" i="1" dirty="0" err="1"/>
              <a:t>Šemot</a:t>
            </a:r>
            <a:r>
              <a:rPr lang="cs-CZ" dirty="0"/>
              <a:t>, Exodus)</a:t>
            </a:r>
          </a:p>
          <a:p>
            <a:pPr algn="l"/>
            <a:r>
              <a:rPr lang="cs-CZ" dirty="0"/>
              <a:t>3. Třetí Mojžíšova (</a:t>
            </a:r>
            <a:r>
              <a:rPr lang="cs-CZ" i="1" dirty="0" err="1"/>
              <a:t>Vajikra</a:t>
            </a:r>
            <a:r>
              <a:rPr lang="cs-CZ" dirty="0"/>
              <a:t>, </a:t>
            </a:r>
            <a:r>
              <a:rPr lang="cs-CZ" dirty="0" err="1"/>
              <a:t>Leviticus</a:t>
            </a:r>
            <a:r>
              <a:rPr lang="cs-CZ" dirty="0"/>
              <a:t>)</a:t>
            </a:r>
          </a:p>
          <a:p>
            <a:pPr algn="l"/>
            <a:r>
              <a:rPr lang="cs-CZ" dirty="0"/>
              <a:t>4. Čtvrtá Mojžíšova (</a:t>
            </a:r>
            <a:r>
              <a:rPr lang="cs-CZ" i="1" dirty="0" err="1"/>
              <a:t>Bemidbar</a:t>
            </a:r>
            <a:r>
              <a:rPr lang="cs-CZ" dirty="0"/>
              <a:t>, </a:t>
            </a:r>
            <a:r>
              <a:rPr lang="cs-CZ" dirty="0" err="1"/>
              <a:t>Numeri</a:t>
            </a:r>
            <a:r>
              <a:rPr lang="cs-CZ" dirty="0"/>
              <a:t>)</a:t>
            </a:r>
          </a:p>
          <a:p>
            <a:pPr algn="l"/>
            <a:r>
              <a:rPr lang="cs-CZ" dirty="0"/>
              <a:t>5. Pátá Mojžíšova (</a:t>
            </a:r>
            <a:r>
              <a:rPr lang="cs-CZ" i="1" dirty="0" err="1"/>
              <a:t>Devarim</a:t>
            </a:r>
            <a:r>
              <a:rPr lang="cs-CZ" dirty="0"/>
              <a:t>, Deuteronomium)</a:t>
            </a:r>
          </a:p>
        </p:txBody>
      </p:sp>
    </p:spTree>
    <p:extLst>
      <p:ext uri="{BB962C8B-B14F-4D97-AF65-F5344CB8AC3E}">
        <p14:creationId xmlns:p14="http://schemas.microsoft.com/office/powerpoint/2010/main" val="47901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51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463040"/>
            <a:ext cx="9144000" cy="4453128"/>
          </a:xfrm>
        </p:spPr>
        <p:txBody>
          <a:bodyPr>
            <a:normAutofit/>
          </a:bodyPr>
          <a:lstStyle/>
          <a:p>
            <a:pPr algn="l"/>
            <a:r>
              <a:rPr lang="cs-CZ" dirty="0"/>
              <a:t>Proroci:</a:t>
            </a:r>
          </a:p>
          <a:p>
            <a:pPr algn="l"/>
            <a:r>
              <a:rPr lang="cs-CZ" dirty="0"/>
              <a:t>1. Přední („dřívější“) proroci (</a:t>
            </a:r>
            <a:r>
              <a:rPr lang="cs-CZ" i="1" dirty="0" err="1"/>
              <a:t>rišonim</a:t>
            </a:r>
            <a:r>
              <a:rPr lang="cs-CZ" dirty="0"/>
              <a:t>):</a:t>
            </a:r>
          </a:p>
          <a:p>
            <a:pPr algn="l"/>
            <a:r>
              <a:rPr lang="cs-CZ" dirty="0"/>
              <a:t>	Jozue</a:t>
            </a:r>
          </a:p>
          <a:p>
            <a:pPr algn="l"/>
            <a:r>
              <a:rPr lang="cs-CZ" dirty="0"/>
              <a:t>	Soudců</a:t>
            </a:r>
          </a:p>
          <a:p>
            <a:pPr algn="l"/>
            <a:r>
              <a:rPr lang="cs-CZ" dirty="0"/>
              <a:t>	První + Druhá Samuelova</a:t>
            </a:r>
          </a:p>
          <a:p>
            <a:pPr algn="l"/>
            <a:r>
              <a:rPr lang="cs-CZ" dirty="0"/>
              <a:t>	První + Druhá Královská</a:t>
            </a:r>
          </a:p>
          <a:p>
            <a:pPr algn="l"/>
            <a:r>
              <a:rPr lang="cs-CZ" dirty="0"/>
              <a:t>2. Zadní („pozdější“) proroci (</a:t>
            </a:r>
            <a:r>
              <a:rPr lang="cs-CZ" i="1" dirty="0" err="1"/>
              <a:t>acharonim</a:t>
            </a:r>
            <a:r>
              <a:rPr lang="cs-CZ" dirty="0"/>
              <a:t>)</a:t>
            </a:r>
          </a:p>
          <a:p>
            <a:pPr algn="l"/>
            <a:r>
              <a:rPr lang="cs-CZ" dirty="0"/>
              <a:t>	Izajáš</a:t>
            </a:r>
          </a:p>
          <a:p>
            <a:pPr algn="l"/>
            <a:r>
              <a:rPr lang="cs-CZ" dirty="0"/>
              <a:t>	</a:t>
            </a:r>
            <a:r>
              <a:rPr lang="cs-CZ" dirty="0" err="1"/>
              <a:t>Jeremjáš</a:t>
            </a:r>
            <a:endParaRPr lang="cs-CZ" dirty="0"/>
          </a:p>
          <a:p>
            <a:pPr algn="l"/>
            <a:r>
              <a:rPr lang="cs-CZ" dirty="0"/>
              <a:t>	Ezechiel</a:t>
            </a:r>
          </a:p>
          <a:p>
            <a:pPr algn="l"/>
            <a:r>
              <a:rPr lang="cs-CZ" dirty="0"/>
              <a:t>	Dvanáct „malých“ proroků (</a:t>
            </a:r>
            <a:r>
              <a:rPr lang="cs-CZ" i="1" dirty="0" err="1"/>
              <a:t>Dódekaproféton</a:t>
            </a:r>
            <a:r>
              <a:rPr lang="cs-CZ" dirty="0"/>
              <a:t>, </a:t>
            </a:r>
            <a:r>
              <a:rPr lang="cs-CZ" i="1" dirty="0" err="1"/>
              <a:t>Dodekapropheton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4842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641</TotalTime>
  <Words>476</Words>
  <Application>Microsoft Office PowerPoint</Application>
  <PresentationFormat>Širokoúhlá obrazovka</PresentationFormat>
  <Paragraphs>153</Paragraphs>
  <Slides>23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Nebe</vt:lpstr>
      <vt:lpstr>Big Books</vt:lpstr>
      <vt:lpstr>Kniha Jób: Historický a literární kontext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„Děj“</vt:lpstr>
      <vt:lpstr>Struktura textu</vt:lpstr>
      <vt:lpstr>Prezentace aplikace PowerPoint</vt:lpstr>
      <vt:lpstr>Prezentace aplikace PowerPoint</vt:lpstr>
      <vt:lpstr>Prezentace aplikace PowerPoint</vt:lpstr>
      <vt:lpstr>Prezentace aplikace PowerPoint</vt:lpstr>
      <vt:lpstr>Literární žánr</vt:lpstr>
      <vt:lpstr>Historicko-kulturní kontext vzniku </vt:lpstr>
      <vt:lpstr>Prezentace aplikace PowerPoint</vt:lpstr>
      <vt:lpstr>Autorství a doba vzniku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Judaismus v tradičních textech</dc:title>
  <dc:creator>ml</dc:creator>
  <cp:lastModifiedBy>Lyčka, Milan</cp:lastModifiedBy>
  <cp:revision>30</cp:revision>
  <dcterms:created xsi:type="dcterms:W3CDTF">2020-10-01T15:23:17Z</dcterms:created>
  <dcterms:modified xsi:type="dcterms:W3CDTF">2022-10-03T13:15:13Z</dcterms:modified>
</cp:coreProperties>
</file>